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57" r:id="rId2"/>
    <p:sldId id="406" r:id="rId3"/>
    <p:sldId id="400" r:id="rId4"/>
    <p:sldId id="558" r:id="rId5"/>
    <p:sldId id="403" r:id="rId6"/>
    <p:sldId id="402" r:id="rId7"/>
    <p:sldId id="404" r:id="rId8"/>
    <p:sldId id="405" r:id="rId9"/>
    <p:sldId id="413" r:id="rId10"/>
    <p:sldId id="527" r:id="rId11"/>
    <p:sldId id="407" r:id="rId12"/>
    <p:sldId id="492" r:id="rId13"/>
    <p:sldId id="418" r:id="rId14"/>
    <p:sldId id="493" r:id="rId15"/>
    <p:sldId id="435" r:id="rId16"/>
    <p:sldId id="436" r:id="rId17"/>
    <p:sldId id="437" r:id="rId18"/>
    <p:sldId id="438" r:id="rId19"/>
    <p:sldId id="422" r:id="rId20"/>
    <p:sldId id="539" r:id="rId21"/>
    <p:sldId id="426" r:id="rId22"/>
    <p:sldId id="427" r:id="rId23"/>
    <p:sldId id="429" r:id="rId24"/>
    <p:sldId id="538" r:id="rId25"/>
    <p:sldId id="439" r:id="rId26"/>
    <p:sldId id="481" r:id="rId27"/>
    <p:sldId id="490" r:id="rId28"/>
    <p:sldId id="415" r:id="rId29"/>
    <p:sldId id="482" r:id="rId30"/>
    <p:sldId id="484" r:id="rId31"/>
    <p:sldId id="485" r:id="rId32"/>
    <p:sldId id="486" r:id="rId33"/>
    <p:sldId id="487" r:id="rId34"/>
    <p:sldId id="488" r:id="rId35"/>
    <p:sldId id="489" r:id="rId36"/>
    <p:sldId id="388" r:id="rId37"/>
    <p:sldId id="365" r:id="rId38"/>
    <p:sldId id="376" r:id="rId39"/>
    <p:sldId id="387" r:id="rId40"/>
    <p:sldId id="366" r:id="rId41"/>
    <p:sldId id="419" r:id="rId42"/>
    <p:sldId id="389" r:id="rId43"/>
    <p:sldId id="390" r:id="rId44"/>
    <p:sldId id="391" r:id="rId45"/>
    <p:sldId id="392" r:id="rId46"/>
    <p:sldId id="379" r:id="rId47"/>
    <p:sldId id="395" r:id="rId48"/>
    <p:sldId id="442" r:id="rId49"/>
    <p:sldId id="443" r:id="rId50"/>
    <p:sldId id="444" r:id="rId51"/>
    <p:sldId id="445" r:id="rId52"/>
    <p:sldId id="434" r:id="rId53"/>
    <p:sldId id="344" r:id="rId54"/>
    <p:sldId id="346" r:id="rId55"/>
    <p:sldId id="348" r:id="rId56"/>
    <p:sldId id="349" r:id="rId57"/>
    <p:sldId id="350" r:id="rId58"/>
    <p:sldId id="351" r:id="rId59"/>
    <p:sldId id="352" r:id="rId60"/>
    <p:sldId id="354" r:id="rId61"/>
    <p:sldId id="494" r:id="rId62"/>
    <p:sldId id="497" r:id="rId63"/>
    <p:sldId id="498" r:id="rId64"/>
    <p:sldId id="502" r:id="rId65"/>
    <p:sldId id="505" r:id="rId66"/>
    <p:sldId id="507" r:id="rId67"/>
    <p:sldId id="508" r:id="rId68"/>
    <p:sldId id="449" r:id="rId69"/>
    <p:sldId id="509" r:id="rId70"/>
    <p:sldId id="511" r:id="rId71"/>
    <p:sldId id="512" r:id="rId72"/>
    <p:sldId id="561" r:id="rId73"/>
    <p:sldId id="521" r:id="rId74"/>
    <p:sldId id="513" r:id="rId75"/>
    <p:sldId id="563" r:id="rId76"/>
    <p:sldId id="516" r:id="rId77"/>
    <p:sldId id="518" r:id="rId78"/>
    <p:sldId id="515" r:id="rId79"/>
    <p:sldId id="450" r:id="rId80"/>
    <p:sldId id="559" r:id="rId81"/>
    <p:sldId id="477" r:id="rId82"/>
    <p:sldId id="452" r:id="rId83"/>
    <p:sldId id="478" r:id="rId84"/>
    <p:sldId id="524" r:id="rId85"/>
    <p:sldId id="560" r:id="rId86"/>
    <p:sldId id="566" r:id="rId87"/>
    <p:sldId id="534" r:id="rId88"/>
    <p:sldId id="543" r:id="rId89"/>
    <p:sldId id="523" r:id="rId90"/>
    <p:sldId id="525" r:id="rId91"/>
    <p:sldId id="526" r:id="rId92"/>
    <p:sldId id="565" r:id="rId93"/>
    <p:sldId id="528" r:id="rId94"/>
    <p:sldId id="564" r:id="rId95"/>
    <p:sldId id="545" r:id="rId96"/>
    <p:sldId id="542" r:id="rId97"/>
    <p:sldId id="531" r:id="rId98"/>
    <p:sldId id="557" r:id="rId99"/>
    <p:sldId id="562" r:id="rId100"/>
    <p:sldId id="554" r:id="rId101"/>
    <p:sldId id="555" r:id="rId102"/>
    <p:sldId id="556" r:id="rId103"/>
    <p:sldId id="471" r:id="rId10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74" autoAdjust="0"/>
    <p:restoredTop sz="97331" autoAdjust="0"/>
  </p:normalViewPr>
  <p:slideViewPr>
    <p:cSldViewPr>
      <p:cViewPr varScale="1">
        <p:scale>
          <a:sx n="71" d="100"/>
          <a:sy n="71" d="100"/>
        </p:scale>
        <p:origin x="-1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perman\Desktop\EBookR8-Edit-&#3650;&#3629;&#365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perman\Desktop\EBookR8-Edit-&#3650;&#3629;&#365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perman\Downloads\exportData_HDC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perman\Downloads\exportData_HDC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perman\Desktop\HRP%20Blueprint%2062\1.2.2_CIO_%20%20&#3629;&#3633;&#3605;&#3619;&#3634;&#3648;&#3585;&#3636;&#3604;&#3617;&#3637;&#3594;&#3637;&#3614;+&#3629;&#3633;&#3605;&#3619;&#3634;&#3605;&#3634;&#361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perman\Downloads\exportData_HDC%20(2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perman\Downloads\exportData_HDC%20(2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perman\Desktop\&#3618;&#3585;&#3619;&#3632;&#3604;&#3633;&#3610;&#3627;&#3609;&#3656;&#3623;&#3618;&#3610;&#3619;&#3636;&#3585;&#3634;&#3619;%20&#3648;&#3586;&#3605;&#3626;&#3640;&#3586;&#3616;&#3634;&#3614;&#3607;&#3637;&#3656;%208\1.1%20&#3648;&#3588;&#3619;&#3639;&#3629;&#3586;&#3656;&#3634;&#3618;&#3631;%20&#3648;&#3586;&#3605;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r>
              <a:rPr lang="th-TH" sz="2800" b="1"/>
              <a:t>ปิรามิดประชากร เขตสุขภาพที่ 8 ปี 2562</a:t>
            </a:r>
          </a:p>
        </c:rich>
      </c:tx>
      <c:layout>
        <c:manualLayout>
          <c:xMode val="edge"/>
          <c:yMode val="edge"/>
          <c:x val="0.30013637470350124"/>
          <c:y val="2.414114595387712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6244990877896088E-2"/>
          <c:y val="0.12419642857142857"/>
          <c:w val="0.94751001824420777"/>
          <c:h val="0.6702280183727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75A2C5"/>
            </a:solidFill>
            <a:ln>
              <a:noFill/>
            </a:ln>
            <a:effectLst/>
          </c:spPr>
          <c:invertIfNegative val="0"/>
          <c:dLbls>
            <c:numFmt formatCode="0;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0.00</c:formatCode>
                <c:ptCount val="21"/>
                <c:pt idx="0">
                  <c:v>-5.3012004582481964</c:v>
                </c:pt>
                <c:pt idx="1">
                  <c:v>-6.2691321336593431</c:v>
                </c:pt>
                <c:pt idx="2">
                  <c:v>-6.5012967410445235</c:v>
                </c:pt>
                <c:pt idx="3">
                  <c:v>-6.7235072999371992</c:v>
                </c:pt>
                <c:pt idx="4">
                  <c:v>-7.2257342920590224</c:v>
                </c:pt>
                <c:pt idx="5">
                  <c:v>-7.4631835942802232</c:v>
                </c:pt>
                <c:pt idx="6">
                  <c:v>-7.2269287778781228</c:v>
                </c:pt>
                <c:pt idx="7">
                  <c:v>-8.2475988120295582</c:v>
                </c:pt>
                <c:pt idx="8">
                  <c:v>-8.6892327962370075</c:v>
                </c:pt>
                <c:pt idx="9">
                  <c:v>-8.6677320514931981</c:v>
                </c:pt>
                <c:pt idx="10">
                  <c:v>-7.8194299406919692</c:v>
                </c:pt>
                <c:pt idx="11">
                  <c:v>-6.2347816172252095</c:v>
                </c:pt>
                <c:pt idx="12">
                  <c:v>-4.7511216402824052</c:v>
                </c:pt>
                <c:pt idx="13">
                  <c:v>-3.5148650140533064</c:v>
                </c:pt>
                <c:pt idx="14">
                  <c:v>-2.4058754223683758</c:v>
                </c:pt>
                <c:pt idx="15">
                  <c:v>-1.438703874296656</c:v>
                </c:pt>
                <c:pt idx="16">
                  <c:v>-0.84189532322605287</c:v>
                </c:pt>
                <c:pt idx="17">
                  <c:v>-0.42701058205846104</c:v>
                </c:pt>
                <c:pt idx="18">
                  <c:v>-0.16751758699385927</c:v>
                </c:pt>
                <c:pt idx="19">
                  <c:v>-6.3561124192138468E-2</c:v>
                </c:pt>
                <c:pt idx="20">
                  <c:v>-1.9690917745172738E-2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2C-4644-9AE8-89B6F8C83F1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85-89</c:v>
                </c:pt>
                <c:pt idx="18">
                  <c:v> 90-94</c:v>
                </c:pt>
                <c:pt idx="19">
                  <c:v> 95-99</c:v>
                </c:pt>
                <c:pt idx="20">
                  <c:v>100+</c:v>
                </c:pt>
              </c:strCache>
            </c:strRef>
          </c:cat>
          <c:val>
            <c:numRef>
              <c:f>Sheet1!$D$2:$D$22</c:f>
              <c:numCache>
                <c:formatCode>0.00</c:formatCode>
                <c:ptCount val="21"/>
                <c:pt idx="0">
                  <c:v>4.9846130575628305</c:v>
                </c:pt>
                <c:pt idx="1">
                  <c:v>5.9330393397930283</c:v>
                </c:pt>
                <c:pt idx="2">
                  <c:v>6.1879457846620367</c:v>
                </c:pt>
                <c:pt idx="3">
                  <c:v>6.3290842923537074</c:v>
                </c:pt>
                <c:pt idx="4">
                  <c:v>7.1425664591665301</c:v>
                </c:pt>
                <c:pt idx="5">
                  <c:v>7.0626155821378216</c:v>
                </c:pt>
                <c:pt idx="6">
                  <c:v>6.8570121781031839</c:v>
                </c:pt>
                <c:pt idx="7">
                  <c:v>7.9254728176021576</c:v>
                </c:pt>
                <c:pt idx="8">
                  <c:v>8.4721639497173804</c:v>
                </c:pt>
                <c:pt idx="9">
                  <c:v>8.6955222106777637</c:v>
                </c:pt>
                <c:pt idx="10">
                  <c:v>8.0015341925051455</c:v>
                </c:pt>
                <c:pt idx="11">
                  <c:v>6.4991059547197132</c:v>
                </c:pt>
                <c:pt idx="12">
                  <c:v>5.1933856855517604</c:v>
                </c:pt>
                <c:pt idx="13">
                  <c:v>4.0012892979268591</c:v>
                </c:pt>
                <c:pt idx="14">
                  <c:v>2.8107415083705325</c:v>
                </c:pt>
                <c:pt idx="15">
                  <c:v>1.8200348974774059</c:v>
                </c:pt>
                <c:pt idx="16">
                  <c:v>1.1521929769276895</c:v>
                </c:pt>
                <c:pt idx="17">
                  <c:v>0.61472140540676812</c:v>
                </c:pt>
                <c:pt idx="18">
                  <c:v>0.22134148208037943</c:v>
                </c:pt>
                <c:pt idx="19">
                  <c:v>7.4152637748698541E-2</c:v>
                </c:pt>
                <c:pt idx="20">
                  <c:v>2.1464289508608226E-2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2C-4644-9AE8-89B6F8C83F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25990784"/>
        <c:axId val="125992320"/>
      </c:barChart>
      <c:catAx>
        <c:axId val="12599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25992320"/>
        <c:crosses val="autoZero"/>
        <c:auto val="1"/>
        <c:lblAlgn val="ctr"/>
        <c:lblOffset val="100"/>
        <c:noMultiLvlLbl val="0"/>
      </c:catAx>
      <c:valAx>
        <c:axId val="125992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r>
                  <a:rPr lang="en-US" b="1">
                    <a:solidFill>
                      <a:srgbClr val="FF0000"/>
                    </a:solidFill>
                  </a:rPr>
                  <a:t>HDC : </a:t>
                </a:r>
                <a:r>
                  <a:rPr lang="th-TH" b="1">
                    <a:solidFill>
                      <a:srgbClr val="FF0000"/>
                    </a:solidFill>
                  </a:rPr>
                  <a:t>14 เมษายน 2562</a:t>
                </a:r>
              </a:p>
            </c:rich>
          </c:tx>
          <c:layout>
            <c:manualLayout>
              <c:xMode val="edge"/>
              <c:yMode val="edge"/>
              <c:x val="8.2415688770309577E-3"/>
              <c:y val="0.938933595245626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2599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05691967387886"/>
          <c:y val="0.85366284411715554"/>
          <c:w val="0.34662960160173439"/>
          <c:h val="5.446221970668043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r>
              <a:rPr lang="en-US" sz="2000" b="1" dirty="0"/>
              <a:t>Active Bed </a:t>
            </a:r>
            <a:r>
              <a:rPr lang="th-TH" sz="2000" b="1" dirty="0"/>
              <a:t>เทียบกับเตียงตามกรอบ ปี </a:t>
            </a:r>
            <a:r>
              <a:rPr lang="en-US" sz="2000" b="1" dirty="0"/>
              <a:t>2561 </a:t>
            </a:r>
            <a:r>
              <a:rPr lang="th-TH" sz="2000" b="1" dirty="0"/>
              <a:t>(รายจังหวัด)</a:t>
            </a:r>
          </a:p>
        </c:rich>
      </c:tx>
      <c:layout>
        <c:manualLayout>
          <c:xMode val="edge"/>
          <c:yMode val="edge"/>
          <c:x val="0.12343760380384751"/>
          <c:y val="3.7218047646720431E-2"/>
        </c:manualLayout>
      </c:layout>
      <c:overlay val="0"/>
      <c:spPr>
        <a:solidFill>
          <a:schemeClr val="accent4">
            <a:lumMod val="40000"/>
            <a:lumOff val="6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251234799727213E-2"/>
          <c:y val="0.23546920968501517"/>
          <c:w val="0.88807301418579143"/>
          <c:h val="0.54077676702938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เตียงตามกรอบ_61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543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บึงกาฬ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2092</c:v>
                </c:pt>
                <c:pt idx="1">
                  <c:v>1918</c:v>
                </c:pt>
                <c:pt idx="2" formatCode="General">
                  <c:v>835</c:v>
                </c:pt>
                <c:pt idx="3" formatCode="General">
                  <c:v>912</c:v>
                </c:pt>
                <c:pt idx="4" formatCode="General">
                  <c:v>849</c:v>
                </c:pt>
                <c:pt idx="5" formatCode="General">
                  <c:v>540</c:v>
                </c:pt>
                <c:pt idx="6" formatCode="General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41-4043-8E0A-B94FCE11D8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Active bed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1,625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624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944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680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บึงกาฬ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1741</c:v>
                </c:pt>
                <c:pt idx="1">
                  <c:v>1596</c:v>
                </c:pt>
                <c:pt idx="2">
                  <c:v>610</c:v>
                </c:pt>
                <c:pt idx="3">
                  <c:v>904</c:v>
                </c:pt>
                <c:pt idx="4">
                  <c:v>679</c:v>
                </c:pt>
                <c:pt idx="5">
                  <c:v>457</c:v>
                </c:pt>
                <c:pt idx="6">
                  <c:v>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41-4043-8E0A-B94FCE11D8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50"/>
        <c:axId val="193829504"/>
        <c:axId val="193855872"/>
      </c:barChart>
      <c:catAx>
        <c:axId val="1938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193855872"/>
        <c:crosses val="autoZero"/>
        <c:auto val="1"/>
        <c:lblAlgn val="ctr"/>
        <c:lblOffset val="100"/>
        <c:noMultiLvlLbl val="0"/>
      </c:catAx>
      <c:valAx>
        <c:axId val="1938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1938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540543325438"/>
          <c:y val="0.16250747657827233"/>
          <c:w val="0.5492779319629757"/>
          <c:h val="8.6239784451823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B Adman X" panose="02000506090000020004" pitchFamily="2" charset="-34"/>
              <a:ea typeface="+mn-ea"/>
              <a:cs typeface="DB Adman X" panose="02000506090000020004" pitchFamily="2" charset="-34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DB Adman X" panose="02000506090000020004" pitchFamily="2" charset="-34"/>
          <a:cs typeface="DB Adman X" panose="02000506090000020004" pitchFamily="2" charset="-34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r>
              <a:rPr lang="en-US" sz="2000" b="1" dirty="0">
                <a:solidFill>
                  <a:schemeClr val="bg1"/>
                </a:solidFill>
              </a:rPr>
              <a:t>Active Bed </a:t>
            </a:r>
            <a:r>
              <a:rPr lang="th-TH" sz="2000" b="1" dirty="0">
                <a:solidFill>
                  <a:schemeClr val="bg1"/>
                </a:solidFill>
              </a:rPr>
              <a:t>เทียบเตียงตามกรอบ แยกตามระดับ รพ.</a:t>
            </a:r>
          </a:p>
        </c:rich>
      </c:tx>
      <c:layout/>
      <c:overlay val="0"/>
      <c:spPr>
        <a:solidFill>
          <a:srgbClr val="3333FF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69247835733241E-2"/>
          <c:y val="0.28174862785190669"/>
          <c:w val="0.82177509026841256"/>
          <c:h val="0.45296220848809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เตียงตามกรอบ_61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1,599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 (2)</c:v>
                </c:pt>
                <c:pt idx="1">
                  <c:v>S (5)</c:v>
                </c:pt>
                <c:pt idx="2">
                  <c:v>M1 (3)</c:v>
                </c:pt>
                <c:pt idx="3">
                  <c:v>M2 (5)</c:v>
                </c:pt>
                <c:pt idx="4">
                  <c:v>F1 (12)</c:v>
                </c:pt>
                <c:pt idx="5">
                  <c:v>F2 (49)</c:v>
                </c:pt>
                <c:pt idx="6">
                  <c:v>F3 (12)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1790</c:v>
                </c:pt>
                <c:pt idx="1">
                  <c:v>1596</c:v>
                </c:pt>
                <c:pt idx="2" formatCode="General">
                  <c:v>620</c:v>
                </c:pt>
                <c:pt idx="3" formatCode="General">
                  <c:v>580</c:v>
                </c:pt>
                <c:pt idx="4">
                  <c:v>1120</c:v>
                </c:pt>
                <c:pt idx="5">
                  <c:v>1680</c:v>
                </c:pt>
                <c:pt idx="6" formatCode="General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25-411B-9122-01E461F14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Active bed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1,730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1,633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460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460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030371480878622E-17"/>
                  <c:y val="8.51324900812274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105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 (2)</c:v>
                </c:pt>
                <c:pt idx="1">
                  <c:v>S (5)</c:v>
                </c:pt>
                <c:pt idx="2">
                  <c:v>M1 (3)</c:v>
                </c:pt>
                <c:pt idx="3">
                  <c:v>M2 (5)</c:v>
                </c:pt>
                <c:pt idx="4">
                  <c:v>F1 (12)</c:v>
                </c:pt>
                <c:pt idx="5">
                  <c:v>F2 (49)</c:v>
                </c:pt>
                <c:pt idx="6">
                  <c:v>F3 (12)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1698</c:v>
                </c:pt>
                <c:pt idx="1">
                  <c:v>1608</c:v>
                </c:pt>
                <c:pt idx="2">
                  <c:v>459.09589041095887</c:v>
                </c:pt>
                <c:pt idx="3">
                  <c:v>454.75342465753425</c:v>
                </c:pt>
                <c:pt idx="4">
                  <c:v>825.97534246575344</c:v>
                </c:pt>
                <c:pt idx="5">
                  <c:v>1290</c:v>
                </c:pt>
                <c:pt idx="6">
                  <c:v>88.313698630136983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25-411B-9122-01E461F142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50"/>
        <c:axId val="231868672"/>
        <c:axId val="231886848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rgbClr val="33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3333FF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889502762430938E-2"/>
                  <c:y val="6.32954081424143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318163256965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679558011049725E-2"/>
                  <c:y val="8.43938775232191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 (2)</c:v>
                </c:pt>
                <c:pt idx="1">
                  <c:v>S (5)</c:v>
                </c:pt>
                <c:pt idx="2">
                  <c:v>M1 (3)</c:v>
                </c:pt>
                <c:pt idx="3">
                  <c:v>M2 (5)</c:v>
                </c:pt>
                <c:pt idx="4">
                  <c:v>F1 (12)</c:v>
                </c:pt>
                <c:pt idx="5">
                  <c:v>F2 (49)</c:v>
                </c:pt>
                <c:pt idx="6">
                  <c:v>F3 (12)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95</c:v>
                </c:pt>
                <c:pt idx="1">
                  <c:v>101</c:v>
                </c:pt>
                <c:pt idx="2">
                  <c:v>74</c:v>
                </c:pt>
                <c:pt idx="3">
                  <c:v>78</c:v>
                </c:pt>
                <c:pt idx="4">
                  <c:v>74</c:v>
                </c:pt>
                <c:pt idx="5">
                  <c:v>76</c:v>
                </c:pt>
                <c:pt idx="6">
                  <c:v>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825-411B-9122-01E461F142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1889536"/>
        <c:axId val="231888000"/>
      </c:lineChart>
      <c:catAx>
        <c:axId val="23186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231886848"/>
        <c:crosses val="autoZero"/>
        <c:auto val="1"/>
        <c:lblAlgn val="ctr"/>
        <c:lblOffset val="100"/>
        <c:noMultiLvlLbl val="0"/>
      </c:catAx>
      <c:valAx>
        <c:axId val="23188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231868672"/>
        <c:crosses val="autoZero"/>
        <c:crossBetween val="between"/>
      </c:valAx>
      <c:valAx>
        <c:axId val="2318880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231889536"/>
        <c:crosses val="max"/>
        <c:crossBetween val="between"/>
      </c:valAx>
      <c:catAx>
        <c:axId val="23188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888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86479314395093"/>
          <c:y val="0.17093514729223577"/>
          <c:w val="0.83493069996084746"/>
          <c:h val="0.10682071982661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B Adman X" panose="02000506090000020004" pitchFamily="2" charset="-34"/>
              <a:ea typeface="+mn-ea"/>
              <a:cs typeface="DB Adman X" panose="02000506090000020004" pitchFamily="2" charset="-34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DB Adman X" panose="02000506090000020004" pitchFamily="2" charset="-34"/>
          <a:cs typeface="DB Adman X" panose="02000506090000020004" pitchFamily="2" charset="-34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r>
              <a:rPr lang="en-US" sz="2000" b="1" dirty="0">
                <a:solidFill>
                  <a:schemeClr val="bg1"/>
                </a:solidFill>
              </a:rPr>
              <a:t>Active Bed </a:t>
            </a:r>
            <a:r>
              <a:rPr lang="th-TH" sz="2000" b="1" dirty="0">
                <a:solidFill>
                  <a:schemeClr val="bg1"/>
                </a:solidFill>
              </a:rPr>
              <a:t>เทียบเตียงจริง แยกตามระดับ รพ.</a:t>
            </a:r>
          </a:p>
        </c:rich>
      </c:tx>
      <c:layout>
        <c:manualLayout>
          <c:xMode val="edge"/>
          <c:yMode val="edge"/>
          <c:x val="0.11080647248048027"/>
          <c:y val="3.7977244885448604E-2"/>
        </c:manualLayout>
      </c:layout>
      <c:overlay val="0"/>
      <c:spPr>
        <a:solidFill>
          <a:srgbClr val="3333FF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63684990535701"/>
          <c:y val="0.30544302730244699"/>
          <c:w val="0.78670944328358916"/>
          <c:h val="0.42790758919168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เตียงจริง_61</c:v>
                </c:pt>
              </c:strCache>
            </c:strRef>
          </c:tx>
          <c:spPr>
            <a:solidFill>
              <a:srgbClr val="0000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1,821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1,934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687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1,149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2,136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 (2)</c:v>
                </c:pt>
                <c:pt idx="1">
                  <c:v>S (5)</c:v>
                </c:pt>
                <c:pt idx="2">
                  <c:v>M1 (3)</c:v>
                </c:pt>
                <c:pt idx="3">
                  <c:v>M2 (5)</c:v>
                </c:pt>
                <c:pt idx="4">
                  <c:v>F1 (12)</c:v>
                </c:pt>
                <c:pt idx="5">
                  <c:v>F2 (49)</c:v>
                </c:pt>
                <c:pt idx="6">
                  <c:v>F3 (12)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1854</c:v>
                </c:pt>
                <c:pt idx="1">
                  <c:v>1882</c:v>
                </c:pt>
                <c:pt idx="2" formatCode="General">
                  <c:v>680</c:v>
                </c:pt>
                <c:pt idx="3" formatCode="General">
                  <c:v>599</c:v>
                </c:pt>
                <c:pt idx="4">
                  <c:v>1077</c:v>
                </c:pt>
                <c:pt idx="5">
                  <c:v>2116</c:v>
                </c:pt>
                <c:pt idx="6" formatCode="General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1B-418B-B432-A4DD4ABE6C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Active bed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1,730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1,633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460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460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1,318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 (2)</c:v>
                </c:pt>
                <c:pt idx="1">
                  <c:v>S (5)</c:v>
                </c:pt>
                <c:pt idx="2">
                  <c:v>M1 (3)</c:v>
                </c:pt>
                <c:pt idx="3">
                  <c:v>M2 (5)</c:v>
                </c:pt>
                <c:pt idx="4">
                  <c:v>F1 (12)</c:v>
                </c:pt>
                <c:pt idx="5">
                  <c:v>F2 (49)</c:v>
                </c:pt>
                <c:pt idx="6">
                  <c:v>F3 (12)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1698</c:v>
                </c:pt>
                <c:pt idx="1">
                  <c:v>1608</c:v>
                </c:pt>
                <c:pt idx="2" formatCode="General">
                  <c:v>459</c:v>
                </c:pt>
                <c:pt idx="3" formatCode="General">
                  <c:v>455</c:v>
                </c:pt>
                <c:pt idx="4" formatCode="General">
                  <c:v>826</c:v>
                </c:pt>
                <c:pt idx="5">
                  <c:v>1290</c:v>
                </c:pt>
                <c:pt idx="6" formatCode="General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1B-418B-B432-A4DD4ABE6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50"/>
        <c:axId val="231627776"/>
        <c:axId val="231634816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rgbClr val="33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3333FF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 (2)</c:v>
                </c:pt>
                <c:pt idx="1">
                  <c:v>S (5)</c:v>
                </c:pt>
                <c:pt idx="2">
                  <c:v>M1 (3)</c:v>
                </c:pt>
                <c:pt idx="3">
                  <c:v>M2 (5)</c:v>
                </c:pt>
                <c:pt idx="4">
                  <c:v>F1 (12)</c:v>
                </c:pt>
                <c:pt idx="5">
                  <c:v>F2 (49)</c:v>
                </c:pt>
                <c:pt idx="6">
                  <c:v>F3 (12)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92</c:v>
                </c:pt>
                <c:pt idx="1">
                  <c:v>93</c:v>
                </c:pt>
                <c:pt idx="2">
                  <c:v>68</c:v>
                </c:pt>
                <c:pt idx="3">
                  <c:v>76</c:v>
                </c:pt>
                <c:pt idx="4">
                  <c:v>77</c:v>
                </c:pt>
                <c:pt idx="5">
                  <c:v>60</c:v>
                </c:pt>
                <c:pt idx="6">
                  <c:v>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21B-418B-B432-A4DD4ABE6C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1928960"/>
        <c:axId val="231636352"/>
      </c:lineChart>
      <c:catAx>
        <c:axId val="2316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231634816"/>
        <c:crosses val="autoZero"/>
        <c:auto val="1"/>
        <c:lblAlgn val="ctr"/>
        <c:lblOffset val="100"/>
        <c:noMultiLvlLbl val="0"/>
      </c:catAx>
      <c:valAx>
        <c:axId val="23163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231627776"/>
        <c:crosses val="autoZero"/>
        <c:crossBetween val="between"/>
      </c:valAx>
      <c:valAx>
        <c:axId val="231636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231928960"/>
        <c:crosses val="max"/>
        <c:crossBetween val="between"/>
      </c:valAx>
      <c:catAx>
        <c:axId val="231928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1636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80552422237776"/>
          <c:y val="0.17793087725092907"/>
          <c:w val="0.76551684324738556"/>
          <c:h val="9.3326400370013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B Adman X" panose="02000506090000020004" pitchFamily="2" charset="-34"/>
              <a:ea typeface="+mn-ea"/>
              <a:cs typeface="DB Adman X" panose="02000506090000020004" pitchFamily="2" charset="-34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DB Adman X" panose="02000506090000020004" pitchFamily="2" charset="-34"/>
          <a:cs typeface="DB Adman X" panose="02000506090000020004" pitchFamily="2" charset="-34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rgbClr val="7030A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r>
              <a:rPr lang="th-TH" sz="2400" b="1" i="0" dirty="0">
                <a:solidFill>
                  <a:srgbClr val="7030A0"/>
                </a:solidFill>
              </a:rPr>
              <a:t>จำนวนประชากรจำแนกตามเพศ และกลุ่มอายุ</a:t>
            </a:r>
          </a:p>
          <a:p>
            <a:pPr algn="l">
              <a:defRPr sz="2400" b="1" i="0" u="none" strike="noStrike" kern="1200" spc="0" baseline="0">
                <a:solidFill>
                  <a:srgbClr val="7030A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r>
              <a:rPr lang="th-TH" sz="2400" b="1" i="0" dirty="0">
                <a:solidFill>
                  <a:srgbClr val="7030A0"/>
                </a:solidFill>
              </a:rPr>
              <a:t>ปี 2561                                   </a:t>
            </a:r>
            <a:endParaRPr lang="en-US" sz="2400" b="1" i="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5.9103662705169988E-3"/>
          <c:y val="4.786771023300455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109750072173172"/>
          <c:y val="0.33572229949372817"/>
          <c:w val="0.76851374937631844"/>
          <c:h val="0.49473109621486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รวม!$G$27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รวม!$F$28:$F$32</c:f>
              <c:strCache>
                <c:ptCount val="5"/>
                <c:pt idx="0">
                  <c:v>0 – 4 ปี</c:v>
                </c:pt>
                <c:pt idx="1">
                  <c:v>5 – 14 ปี</c:v>
                </c:pt>
                <c:pt idx="2">
                  <c:v>15 – 24 ปี</c:v>
                </c:pt>
                <c:pt idx="3">
                  <c:v>25 – 59 ปี</c:v>
                </c:pt>
                <c:pt idx="4">
                  <c:v>60 ปีขึ้นไป</c:v>
                </c:pt>
              </c:strCache>
            </c:strRef>
          </c:cat>
          <c:val>
            <c:numRef>
              <c:f>รวม!$G$28:$G$32</c:f>
              <c:numCache>
                <c:formatCode>#,##0</c:formatCode>
                <c:ptCount val="5"/>
                <c:pt idx="0">
                  <c:v>146456</c:v>
                </c:pt>
                <c:pt idx="1">
                  <c:v>352808</c:v>
                </c:pt>
                <c:pt idx="2">
                  <c:v>385375</c:v>
                </c:pt>
                <c:pt idx="3">
                  <c:v>1501494</c:v>
                </c:pt>
                <c:pt idx="4">
                  <c:v>376562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D0-4CE6-8C67-9DC1D1BBCBD6}"/>
            </c:ext>
          </c:extLst>
        </c:ser>
        <c:ser>
          <c:idx val="1"/>
          <c:order val="1"/>
          <c:tx>
            <c:strRef>
              <c:f>รวม!$H$27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รวม!$F$28:$F$32</c:f>
              <c:strCache>
                <c:ptCount val="5"/>
                <c:pt idx="0">
                  <c:v>0 – 4 ปี</c:v>
                </c:pt>
                <c:pt idx="1">
                  <c:v>5 – 14 ปี</c:v>
                </c:pt>
                <c:pt idx="2">
                  <c:v>15 – 24 ปี</c:v>
                </c:pt>
                <c:pt idx="3">
                  <c:v>25 – 59 ปี</c:v>
                </c:pt>
                <c:pt idx="4">
                  <c:v>60 ปีขึ้นไป</c:v>
                </c:pt>
              </c:strCache>
            </c:strRef>
          </c:cat>
          <c:val>
            <c:numRef>
              <c:f>รวม!$H$28:$H$32</c:f>
              <c:numCache>
                <c:formatCode>#,##0</c:formatCode>
                <c:ptCount val="5"/>
                <c:pt idx="0">
                  <c:v>138408</c:v>
                </c:pt>
                <c:pt idx="1">
                  <c:v>336564</c:v>
                </c:pt>
                <c:pt idx="2">
                  <c:v>374068</c:v>
                </c:pt>
                <c:pt idx="3">
                  <c:v>1485910</c:v>
                </c:pt>
                <c:pt idx="4">
                  <c:v>441755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D0-4CE6-8C67-9DC1D1BBC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981696"/>
        <c:axId val="133983232"/>
      </c:barChart>
      <c:catAx>
        <c:axId val="133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33983232"/>
        <c:crosses val="autoZero"/>
        <c:auto val="1"/>
        <c:lblAlgn val="ctr"/>
        <c:lblOffset val="100"/>
        <c:noMultiLvlLbl val="0"/>
      </c:catAx>
      <c:valAx>
        <c:axId val="13398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33981696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3671358194417"/>
          <c:y val="0.22759814718039398"/>
          <c:w val="0.4351058071908215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r>
              <a:rPr lang="th-TH" sz="2400" b="1" dirty="0">
                <a:solidFill>
                  <a:srgbClr val="FF0000"/>
                </a:solidFill>
              </a:rPr>
              <a:t>อัตราส่วนประชากรตามกลุ่มอายุ ปี </a:t>
            </a:r>
            <a:r>
              <a:rPr lang="en-US" sz="2400" b="1" dirty="0">
                <a:solidFill>
                  <a:srgbClr val="FF0000"/>
                </a:solidFill>
              </a:rPr>
              <a:t>2561</a:t>
            </a:r>
            <a:endParaRPr lang="th-TH" sz="24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4598425196850393"/>
          <c:y val="2.39729860177663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496030183727035"/>
          <c:y val="0.21090296004666084"/>
          <c:w val="0.48716289370078741"/>
          <c:h val="0.68812734739349968"/>
        </c:manualLayout>
      </c:layout>
      <c:pieChart>
        <c:varyColors val="1"/>
        <c:ser>
          <c:idx val="0"/>
          <c:order val="0"/>
          <c:tx>
            <c:strRef>
              <c:f>รวม!$I$42</c:f>
              <c:strCache>
                <c:ptCount val="1"/>
                <c:pt idx="0">
                  <c:v>รวม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D7-4D27-A4F3-FD818ACFDA47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D7-4D27-A4F3-FD818ACFDA4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D7-4D27-A4F3-FD818ACFDA47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6D7-4D27-A4F3-FD818ACFDA47}"/>
              </c:ext>
            </c:extLst>
          </c:dPt>
          <c:dPt>
            <c:idx val="4"/>
            <c:bubble3D val="0"/>
            <c:explosion val="13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6D7-4D27-A4F3-FD818ACFDA47}"/>
              </c:ext>
            </c:extLst>
          </c:dPt>
          <c:dLbls>
            <c:dLbl>
              <c:idx val="0"/>
              <c:layout>
                <c:manualLayout>
                  <c:x val="-1.6421277215919568E-2"/>
                  <c:y val="0.1481890990300816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167090851203612"/>
                  <c:y val="0.166735202976676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4552327822889932"/>
                  <c:y val="2.31842233068493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FF0000"/>
                      </a:solidFill>
                      <a:latin typeface="TH Sarabun New" panose="020B0500040200020003" pitchFamily="34" charset="-34"/>
                      <a:ea typeface="+mn-ea"/>
                      <a:cs typeface="TH Sarabun New" panose="020B0500040200020003" pitchFamily="34" charset="-34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363172572178478"/>
                  <c:y val="0.163552719599248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D7-4D27-A4F3-FD818ACFD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รวม!$F$43:$F$47</c:f>
              <c:strCache>
                <c:ptCount val="5"/>
                <c:pt idx="0">
                  <c:v>0 – 4 ปี</c:v>
                </c:pt>
                <c:pt idx="1">
                  <c:v>5 – 14 ปี</c:v>
                </c:pt>
                <c:pt idx="2">
                  <c:v>15 – 24 ปี</c:v>
                </c:pt>
                <c:pt idx="3">
                  <c:v>25 – 59 ปี</c:v>
                </c:pt>
                <c:pt idx="4">
                  <c:v>60 ปีขึ้นไป</c:v>
                </c:pt>
              </c:strCache>
            </c:strRef>
          </c:cat>
          <c:val>
            <c:numRef>
              <c:f>รวม!$I$43:$I$47</c:f>
              <c:numCache>
                <c:formatCode>#,##0.00</c:formatCode>
                <c:ptCount val="5"/>
                <c:pt idx="0">
                  <c:v>5.1425064086363141</c:v>
                </c:pt>
                <c:pt idx="1">
                  <c:v>12.444885727696141</c:v>
                </c:pt>
                <c:pt idx="2">
                  <c:v>13.709842221179189</c:v>
                </c:pt>
                <c:pt idx="3">
                  <c:v>53.930100732931365</c:v>
                </c:pt>
                <c:pt idx="4">
                  <c:v>14.77266490955699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6D7-4D27-A4F3-FD818ACFD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470100612423451"/>
          <c:y val="0.37492420101439144"/>
          <c:w val="0.17448665791776027"/>
          <c:h val="0.46766832935907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FF0000"/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728892615904424"/>
          <c:y val="0.11840269134566357"/>
          <c:w val="0.49547294692876753"/>
          <c:h val="0.763033284101698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'{worksheet}'!$D$1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strRef>
              <c:f>'{worksheet}'!$A$2:$A$6</c:f>
              <c:strCache>
                <c:ptCount val="5"/>
                <c:pt idx="0">
                  <c:v>145 ความดันโลหิตสูง</c:v>
                </c:pt>
                <c:pt idx="1">
                  <c:v>167 การติดเชื้อของทางเดินหายใจส่วนบนแบบเฉียบพลัน</c:v>
                </c:pt>
                <c:pt idx="2">
                  <c:v>104 เบาหวาน</c:v>
                </c:pt>
                <c:pt idx="3">
                  <c:v>207 เนื้อเยื่อผิดปกติ</c:v>
                </c:pt>
                <c:pt idx="4">
                  <c:v>181 โรคฟันและโครงสร้าง</c:v>
                </c:pt>
              </c:strCache>
            </c:strRef>
          </c:cat>
          <c:val>
            <c:numRef>
              <c:f>'{worksheet}'!$D$2:$D$6</c:f>
              <c:numCache>
                <c:formatCode>#,##0</c:formatCode>
                <c:ptCount val="5"/>
                <c:pt idx="0">
                  <c:v>7206512</c:v>
                </c:pt>
                <c:pt idx="1">
                  <c:v>5414500</c:v>
                </c:pt>
                <c:pt idx="2">
                  <c:v>4024054</c:v>
                </c:pt>
                <c:pt idx="3">
                  <c:v>3702636</c:v>
                </c:pt>
                <c:pt idx="4">
                  <c:v>2443712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1A-4209-AAD1-C61ED3295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076288"/>
        <c:axId val="134077824"/>
      </c:barChart>
      <c:catAx>
        <c:axId val="134076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077824"/>
        <c:crosses val="autoZero"/>
        <c:auto val="1"/>
        <c:lblAlgn val="ctr"/>
        <c:lblOffset val="100"/>
        <c:noMultiLvlLbl val="0"/>
      </c:catAx>
      <c:valAx>
        <c:axId val="13407782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'{worksheet}'!$B$1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75A2C5"/>
            </a:solidFill>
            <a:ln>
              <a:noFill/>
            </a:ln>
            <a:effectLst/>
          </c:spPr>
          <c:invertIfNegative val="0"/>
          <c:cat>
            <c:strRef>
              <c:f>'{worksheet}'!$A$2:$A$6</c:f>
              <c:strCache>
                <c:ptCount val="5"/>
                <c:pt idx="0">
                  <c:v>145 ความดันโลหิตสูง</c:v>
                </c:pt>
                <c:pt idx="1">
                  <c:v>167 การติดเชื้อของทางเดินหายใจส่วนบนแบบเฉียบพลัน</c:v>
                </c:pt>
                <c:pt idx="2">
                  <c:v>104 เบาหวาน</c:v>
                </c:pt>
                <c:pt idx="3">
                  <c:v>207 เนื้อเยื่อผิดปกติ</c:v>
                </c:pt>
                <c:pt idx="4">
                  <c:v>181 โรคฟันและโครงสร้าง</c:v>
                </c:pt>
              </c:strCache>
            </c:strRef>
          </c:cat>
          <c:val>
            <c:numRef>
              <c:f>'{worksheet}'!$B$2:$B$6</c:f>
              <c:numCache>
                <c:formatCode>#,##0</c:formatCode>
                <c:ptCount val="5"/>
                <c:pt idx="0">
                  <c:v>3970951</c:v>
                </c:pt>
                <c:pt idx="1">
                  <c:v>2876583</c:v>
                </c:pt>
                <c:pt idx="2">
                  <c:v>2620576</c:v>
                </c:pt>
                <c:pt idx="3">
                  <c:v>2141366</c:v>
                </c:pt>
                <c:pt idx="4">
                  <c:v>1626912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D9-4720-9F9E-50C5AAD29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258688"/>
        <c:axId val="134260224"/>
      </c:barChart>
      <c:catAx>
        <c:axId val="13425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260224"/>
        <c:crosses val="autoZero"/>
        <c:auto val="1"/>
        <c:lblAlgn val="ctr"/>
        <c:lblOffset val="100"/>
        <c:noMultiLvlLbl val="0"/>
      </c:catAx>
      <c:valAx>
        <c:axId val="13426022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2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rgbClr val="FF0000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r>
              <a:rPr lang="th-TH" b="1">
                <a:solidFill>
                  <a:srgbClr val="FF0000"/>
                </a:solidFill>
              </a:rPr>
              <a:t>การเกิด/ การตาย ปี </a:t>
            </a:r>
            <a:r>
              <a:rPr lang="en-US" b="1">
                <a:solidFill>
                  <a:srgbClr val="FF0000"/>
                </a:solidFill>
              </a:rPr>
              <a:t>2560-2562</a:t>
            </a:r>
            <a:endParaRPr lang="th-TH" b="1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472635219327914E-2"/>
          <c:y val="0.17190321415673529"/>
          <c:w val="0.9649751265734241"/>
          <c:h val="0.60793714436832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Sheet2!$B$24</c:f>
              <c:strCache>
                <c:ptCount val="1"/>
                <c:pt idx="0">
                  <c:v>อัตราการเกิด/1,000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9601985060399737E-3"/>
                  <c:y val="-8.4867089755292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522382072479681E-3"/>
                  <c:y val="-1.6820736811182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920397012079946E-3"/>
                  <c:y val="-8.486708975529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Sheet2!$C$23:$E$23</c:f>
              <c:strCache>
                <c:ptCount val="3"/>
                <c:pt idx="0">
                  <c:v>2560</c:v>
                </c:pt>
                <c:pt idx="1">
                  <c:v>2561</c:v>
                </c:pt>
                <c:pt idx="2">
                  <c:v>2562 (ไตรมาส 2)</c:v>
                </c:pt>
              </c:strCache>
            </c:strRef>
          </c:cat>
          <c:val>
            <c:numRef>
              <c:f>Sheet2!$C$24:$E$24</c:f>
              <c:numCache>
                <c:formatCode>#,##0.00</c:formatCode>
                <c:ptCount val="3"/>
                <c:pt idx="0" formatCode="0.00">
                  <c:v>8.9846149175832064</c:v>
                </c:pt>
                <c:pt idx="1">
                  <c:v>8.5316076049573848</c:v>
                </c:pt>
                <c:pt idx="2" formatCode="0.00">
                  <c:v>3.3438675782946654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82-418F-890E-EBD3FD598769}"/>
            </c:ext>
          </c:extLst>
        </c:ser>
        <c:ser>
          <c:idx val="1"/>
          <c:order val="1"/>
          <c:tx>
            <c:strRef>
              <c:f>Sheet2!$B$25</c:f>
              <c:strCache>
                <c:ptCount val="1"/>
                <c:pt idx="0">
                  <c:v>อัตราการตาย/1,000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515476464683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761191036239841E-3"/>
                  <c:y val="-3.6266801761039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 New" panose="020B0500040200020003" pitchFamily="34" charset="-34"/>
                    <a:ea typeface="+mn-ea"/>
                    <a:cs typeface="TH Sarabun New" panose="020B0500040200020003" pitchFamily="34" charset="-34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Sheet2!$C$23:$E$23</c:f>
              <c:strCache>
                <c:ptCount val="3"/>
                <c:pt idx="0">
                  <c:v>2560</c:v>
                </c:pt>
                <c:pt idx="1">
                  <c:v>2561</c:v>
                </c:pt>
                <c:pt idx="2">
                  <c:v>2562 (ไตรมาส 2)</c:v>
                </c:pt>
              </c:strCache>
            </c:strRef>
          </c:cat>
          <c:val>
            <c:numRef>
              <c:f>Sheet2!$C$25:$E$25</c:f>
              <c:numCache>
                <c:formatCode>#,##0.00</c:formatCode>
                <c:ptCount val="3"/>
                <c:pt idx="0">
                  <c:v>6.6713322625230687</c:v>
                </c:pt>
                <c:pt idx="1">
                  <c:v>6.5592359596649157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82-418F-890E-EBD3FD5987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133168128"/>
        <c:axId val="133313280"/>
      </c:barChart>
      <c:catAx>
        <c:axId val="13316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defRPr>
            </a:pPr>
            <a:endParaRPr lang="en-US"/>
          </a:p>
        </c:txPr>
        <c:crossAx val="133313280"/>
        <c:crosses val="autoZero"/>
        <c:auto val="1"/>
        <c:lblAlgn val="ctr"/>
        <c:lblOffset val="100"/>
        <c:noMultiLvlLbl val="0"/>
      </c:catAx>
      <c:valAx>
        <c:axId val="1333132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3316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'{worksheet} (2)'!$B$1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75A2C5"/>
            </a:solidFill>
            <a:ln>
              <a:noFill/>
            </a:ln>
            <a:effectLst/>
          </c:spPr>
          <c:invertIfNegative val="0"/>
          <c:cat>
            <c:strRef>
              <c:f>'{worksheet} (2)'!$A$2:$A$6</c:f>
              <c:strCache>
                <c:ptCount val="5"/>
                <c:pt idx="0">
                  <c:v>169 ปอดบวม</c:v>
                </c:pt>
                <c:pt idx="1">
                  <c:v>281 การบาดเจ็บระบุเฉพาะอื่นๆ</c:v>
                </c:pt>
                <c:pt idx="2">
                  <c:v>175 โรคหลอดลมอักเสบ ถุงลมโป่งพองและปอดชนิดอุดกั้นแบบเรื้อรังอื่น</c:v>
                </c:pt>
                <c:pt idx="3">
                  <c:v>098 โลหิตจางอื่นๆ</c:v>
                </c:pt>
                <c:pt idx="4">
                  <c:v>278 การบาดเจ็บภายในกระโหลกศีรษะ</c:v>
                </c:pt>
              </c:strCache>
            </c:strRef>
          </c:cat>
          <c:val>
            <c:numRef>
              <c:f>'{worksheet} (2)'!$B$2:$B$6</c:f>
              <c:numCache>
                <c:formatCode>#,##0</c:formatCode>
                <c:ptCount val="5"/>
                <c:pt idx="0">
                  <c:v>8797</c:v>
                </c:pt>
                <c:pt idx="1">
                  <c:v>5910</c:v>
                </c:pt>
                <c:pt idx="2">
                  <c:v>4783</c:v>
                </c:pt>
                <c:pt idx="3">
                  <c:v>4537</c:v>
                </c:pt>
                <c:pt idx="4">
                  <c:v>4416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55-4B5C-99A5-B1C58B5A9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313088"/>
        <c:axId val="134314624"/>
      </c:barChart>
      <c:catAx>
        <c:axId val="13431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314624"/>
        <c:crosses val="autoZero"/>
        <c:auto val="1"/>
        <c:lblAlgn val="ctr"/>
        <c:lblOffset val="100"/>
        <c:noMultiLvlLbl val="0"/>
      </c:catAx>
      <c:valAx>
        <c:axId val="13431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31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'{worksheet}'!$B$1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'{worksheet}'!$A$2:$A$6</c:f>
              <c:strCache>
                <c:ptCount val="5"/>
                <c:pt idx="0">
                  <c:v>239 การดูแลมารดาที่มีปัญหาเกี่ยวกับทารกในครรภ์ และถุงน้ำคร่ำ</c:v>
                </c:pt>
                <c:pt idx="1">
                  <c:v>169 ปอดบวม</c:v>
                </c:pt>
                <c:pt idx="2">
                  <c:v>242 ภาวะแทรกซ้อนอื่น ๆของการตั้งครรภ์ และการคลอด</c:v>
                </c:pt>
                <c:pt idx="3">
                  <c:v>098 โลหิตจางอื่น ๆ</c:v>
                </c:pt>
                <c:pt idx="4">
                  <c:v>104 เบาหวาน</c:v>
                </c:pt>
              </c:strCache>
            </c:strRef>
          </c:cat>
          <c:val>
            <c:numRef>
              <c:f>'{worksheet}'!$B$2:$B$6</c:f>
              <c:numCache>
                <c:formatCode>#,##0</c:formatCode>
                <c:ptCount val="5"/>
                <c:pt idx="0">
                  <c:v>8352</c:v>
                </c:pt>
                <c:pt idx="1">
                  <c:v>7184</c:v>
                </c:pt>
                <c:pt idx="2">
                  <c:v>7132</c:v>
                </c:pt>
                <c:pt idx="3">
                  <c:v>6038</c:v>
                </c:pt>
                <c:pt idx="4">
                  <c:v>4005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74-437C-87D2-328116072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322816"/>
        <c:axId val="134332800"/>
      </c:barChart>
      <c:catAx>
        <c:axId val="13432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332800"/>
        <c:crosses val="autoZero"/>
        <c:auto val="1"/>
        <c:lblAlgn val="ctr"/>
        <c:lblOffset val="100"/>
        <c:noMultiLvlLbl val="0"/>
      </c:catAx>
      <c:valAx>
        <c:axId val="13433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432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latin typeface="TH Sarabun New" panose="020B0500040200020003" pitchFamily="34" charset="-34"/>
          <a:cs typeface="TH Sarabun New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/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r>
              <a:rPr lang="th-TH" sz="1800" b="1">
                <a:solidFill>
                  <a:schemeClr val="bg1"/>
                </a:solidFill>
              </a:rPr>
              <a:t>ข้อมูลเตียง/เตียงต่อประชากร</a:t>
            </a:r>
          </a:p>
        </c:rich>
      </c:tx>
      <c:layout/>
      <c:overlay val="0"/>
      <c:spPr>
        <a:solidFill>
          <a:srgbClr val="3333FF"/>
        </a:solidFill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เตียงตามกรอบ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543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480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บึงกาฬ</c:v>
                </c:pt>
              </c:strCache>
            </c:strRef>
          </c:cat>
          <c:val>
            <c:numRef>
              <c:f>Sheet1!$E$2:$E$8</c:f>
              <c:numCache>
                <c:formatCode>_-* #,##0_-;\-* #,##0_-;_-* "-"??_-;_-@_-</c:formatCode>
                <c:ptCount val="7"/>
                <c:pt idx="0">
                  <c:v>2092</c:v>
                </c:pt>
                <c:pt idx="1">
                  <c:v>1918</c:v>
                </c:pt>
                <c:pt idx="2">
                  <c:v>835</c:v>
                </c:pt>
                <c:pt idx="3">
                  <c:v>912</c:v>
                </c:pt>
                <c:pt idx="4">
                  <c:v>849</c:v>
                </c:pt>
                <c:pt idx="5">
                  <c:v>540</c:v>
                </c:pt>
                <c:pt idx="6">
                  <c:v>480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75-4649-84B3-91A2A7C73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193633280"/>
        <c:axId val="193639168"/>
      </c:barChart>
      <c:lineChart>
        <c:grouping val="stacked"/>
        <c:varyColors val="0"/>
        <c:ser>
          <c:idx val="1"/>
          <c:order val="1"/>
          <c:tx>
            <c:strRef>
              <c:f>Sheet1!$F$1</c:f>
              <c:strCache>
                <c:ptCount val="1"/>
                <c:pt idx="0">
                  <c:v>เตียงต่อ 10,000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ED7D31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422385500358705E-2"/>
                  <c:y val="-0.149384608267308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16.68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13.60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14.21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15.95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10.48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11.31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B Adman X" panose="02000506090000020004" pitchFamily="2" charset="-34"/>
                    <a:ea typeface="+mn-ea"/>
                    <a:cs typeface="DB Adman X" panose="02000506090000020004" pitchFamily="2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อุดรธานี</c:v>
                </c:pt>
                <c:pt idx="1">
                  <c:v>สกลนคร</c:v>
                </c:pt>
                <c:pt idx="2">
                  <c:v>นครพนม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หนองบัวลำภู</c:v>
                </c:pt>
                <c:pt idx="6">
                  <c:v>บึงกาฬ</c:v>
                </c:pt>
              </c:strCache>
            </c:strRef>
          </c:cat>
          <c:val>
            <c:numRef>
              <c:f>Sheet1!$F$2:$F$8</c:f>
              <c:numCache>
                <c:formatCode>0.00</c:formatCode>
                <c:ptCount val="7"/>
                <c:pt idx="0">
                  <c:v>13.254112766396895</c:v>
                </c:pt>
                <c:pt idx="1">
                  <c:v>16.97555449347707</c:v>
                </c:pt>
                <c:pt idx="2">
                  <c:v>13.67885969093968</c:v>
                </c:pt>
                <c:pt idx="3">
                  <c:v>14.025655261081729</c:v>
                </c:pt>
                <c:pt idx="4">
                  <c:v>15.958046689974061</c:v>
                </c:pt>
                <c:pt idx="5">
                  <c:v>10.272741281010838</c:v>
                </c:pt>
                <c:pt idx="6">
                  <c:v>11.277003136416496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75-4649-84B3-91A2A7C73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794048"/>
        <c:axId val="193640704"/>
      </c:lineChart>
      <c:dateAx>
        <c:axId val="1936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193639168"/>
        <c:crosses val="autoZero"/>
        <c:auto val="0"/>
        <c:lblOffset val="100"/>
        <c:baseTimeUnit val="days"/>
      </c:dateAx>
      <c:valAx>
        <c:axId val="1936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193633280"/>
        <c:crosses val="autoZero"/>
        <c:crossBetween val="between"/>
      </c:valAx>
      <c:valAx>
        <c:axId val="193640704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B Adman X" panose="02000506090000020004" pitchFamily="2" charset="-34"/>
                <a:ea typeface="+mn-ea"/>
                <a:cs typeface="DB Adman X" panose="02000506090000020004" pitchFamily="2" charset="-34"/>
              </a:defRPr>
            </a:pPr>
            <a:endParaRPr lang="en-US"/>
          </a:p>
        </c:txPr>
        <c:crossAx val="193794048"/>
        <c:crosses val="max"/>
        <c:crossBetween val="between"/>
      </c:valAx>
      <c:catAx>
        <c:axId val="193794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3640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B Adman X" panose="02000506090000020004" pitchFamily="2" charset="-34"/>
              <a:ea typeface="+mn-ea"/>
              <a:cs typeface="DB Adman X" panose="02000506090000020004" pitchFamily="2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DB Adman X" panose="02000506090000020004" pitchFamily="2" charset="-34"/>
          <a:cs typeface="DB Adman X" panose="02000506090000020004" pitchFamily="2" charset="-34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0B375-AE5F-41FC-A936-5440BEF1E0BD}" type="doc">
      <dgm:prSet loTypeId="urn:microsoft.com/office/officeart/2005/8/layout/pyramid1" loCatId="pyramid" qsTypeId="urn:microsoft.com/office/officeart/2005/8/quickstyle/simple2" qsCatId="simple" csTypeId="urn:microsoft.com/office/officeart/2005/8/colors/accent5_3" csCatId="accent5" phldr="1"/>
      <dgm:spPr/>
    </dgm:pt>
    <dgm:pt modelId="{B74413E4-D647-4CD2-A259-B9D61ACE0CB6}">
      <dgm:prSet phldrT="[Text]" custT="1"/>
      <dgm:spPr/>
      <dgm:t>
        <a:bodyPr/>
        <a:lstStyle/>
        <a:p>
          <a:r>
            <a:rPr lang="en-US" sz="2400" b="1" dirty="0">
              <a:latin typeface="DB Adman X" panose="02000506090000020004" pitchFamily="2" charset="-34"/>
              <a:cs typeface="DB Adman X" panose="02000506090000020004" pitchFamily="2" charset="-34"/>
            </a:rPr>
            <a:t>A</a:t>
          </a:r>
          <a:endParaRPr lang="th-TH" sz="2400" b="1" dirty="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8FF6063F-C432-46A8-B227-F0CDC9D437BC}" type="parTrans" cxnId="{D63B5EBF-EC14-4073-A451-D874E070530B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62C62662-690D-4843-A633-080F305FD8D0}" type="sibTrans" cxnId="{D63B5EBF-EC14-4073-A451-D874E070530B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7B407DB5-6F08-4AA4-9368-2577D5B26894}">
      <dgm:prSet phldrT="[Text]" custT="1"/>
      <dgm:spPr/>
      <dgm:t>
        <a:bodyPr/>
        <a:lstStyle/>
        <a:p>
          <a:r>
            <a:rPr lang="en-US" sz="2400" b="1" dirty="0">
              <a:latin typeface="DB Adman X" panose="02000506090000020004" pitchFamily="2" charset="-34"/>
              <a:cs typeface="DB Adman X" panose="02000506090000020004" pitchFamily="2" charset="-34"/>
            </a:rPr>
            <a:t>S</a:t>
          </a:r>
          <a:endParaRPr lang="th-TH" sz="2400" b="1" dirty="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BDF5752E-520F-42FF-9C42-AE6662D55F2A}" type="parTrans" cxnId="{0DC240C5-C3A1-420C-AE0B-3EC12DF82269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63E3B848-43C8-4EE7-95B9-DDE293D2EA84}" type="sibTrans" cxnId="{0DC240C5-C3A1-420C-AE0B-3EC12DF82269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297416DC-FE8C-4450-BDED-B623018DB338}">
      <dgm:prSet phldrT="[Text]" custT="1"/>
      <dgm:spPr/>
      <dgm:t>
        <a:bodyPr/>
        <a:lstStyle/>
        <a:p>
          <a:r>
            <a:rPr lang="en-US" sz="2400" b="1" dirty="0">
              <a:latin typeface="DB Adman X" panose="02000506090000020004" pitchFamily="2" charset="-34"/>
              <a:cs typeface="DB Adman X" panose="02000506090000020004" pitchFamily="2" charset="-34"/>
            </a:rPr>
            <a:t>M1</a:t>
          </a:r>
          <a:endParaRPr lang="th-TH" sz="2400" b="1" dirty="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010935EA-092F-4F0D-A4AA-B140F4E39B07}" type="parTrans" cxnId="{CA813359-1992-4F0E-BDEA-91AEEBE2EEB6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88B4E43D-7EC9-44B2-9E52-CDB461AA4C5C}" type="sibTrans" cxnId="{CA813359-1992-4F0E-BDEA-91AEEBE2EEB6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6A7D0C30-55E4-4AD2-BE21-DA8F0A3C8CBA}">
      <dgm:prSet phldrT="[Text]" custT="1"/>
      <dgm:spPr/>
      <dgm:t>
        <a:bodyPr/>
        <a:lstStyle/>
        <a:p>
          <a:r>
            <a:rPr lang="en-US" sz="2400" b="1" dirty="0">
              <a:latin typeface="DB Adman X" panose="02000506090000020004" pitchFamily="2" charset="-34"/>
              <a:cs typeface="DB Adman X" panose="02000506090000020004" pitchFamily="2" charset="-34"/>
            </a:rPr>
            <a:t>M2</a:t>
          </a:r>
          <a:endParaRPr lang="th-TH" sz="2400" b="1" dirty="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7D7A4CDB-CD6F-40A0-B931-1CB15822881D}" type="parTrans" cxnId="{8A89AF79-BA07-462B-ABEB-2B7C2DF5A275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9BF9FFB9-53D8-4E46-9429-062264CAC862}" type="sibTrans" cxnId="{8A89AF79-BA07-462B-ABEB-2B7C2DF5A275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571E5AB7-C2F5-41E6-BC2E-86F7E135C53B}">
      <dgm:prSet phldrT="[Text]" custT="1"/>
      <dgm:spPr/>
      <dgm:t>
        <a:bodyPr/>
        <a:lstStyle/>
        <a:p>
          <a:r>
            <a:rPr lang="en-US" sz="2400" b="1" dirty="0">
              <a:latin typeface="DB Adman X" panose="02000506090000020004" pitchFamily="2" charset="-34"/>
              <a:cs typeface="DB Adman X" panose="02000506090000020004" pitchFamily="2" charset="-34"/>
            </a:rPr>
            <a:t>F2</a:t>
          </a:r>
          <a:endParaRPr lang="th-TH" sz="2400" b="1" dirty="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AD84944B-A165-4E19-8483-BEAAC5296507}" type="parTrans" cxnId="{B7E17D89-4A8C-461C-B1B7-EA90344414F6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914EBCE2-58E9-4C82-AEDA-969EDA237EAB}" type="sibTrans" cxnId="{B7E17D89-4A8C-461C-B1B7-EA90344414F6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576AFA24-9222-4EFD-BC40-B606112E85A2}">
      <dgm:prSet phldrT="[Text]" custT="1"/>
      <dgm:spPr/>
      <dgm:t>
        <a:bodyPr/>
        <a:lstStyle/>
        <a:p>
          <a:r>
            <a:rPr lang="en-US" sz="2400" b="1" dirty="0">
              <a:latin typeface="DB Adman X" panose="02000506090000020004" pitchFamily="2" charset="-34"/>
              <a:cs typeface="DB Adman X" panose="02000506090000020004" pitchFamily="2" charset="-34"/>
            </a:rPr>
            <a:t>F3</a:t>
          </a:r>
          <a:endParaRPr lang="th-TH" sz="2400" b="1" dirty="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396DE38A-5566-49F5-A500-2B465964C46F}" type="parTrans" cxnId="{C0F8AE0B-C4CD-4268-9FF4-6838C465B582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6196FC9B-D232-43D9-834A-04846E00C335}" type="sibTrans" cxnId="{C0F8AE0B-C4CD-4268-9FF4-6838C465B582}">
      <dgm:prSet/>
      <dgm:spPr/>
      <dgm:t>
        <a:bodyPr/>
        <a:lstStyle/>
        <a:p>
          <a:endParaRPr lang="th-TH" sz="2400" b="1">
            <a:solidFill>
              <a:schemeClr val="tx1"/>
            </a:solidFill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3A93987A-C24E-4266-802A-3787D530632B}">
      <dgm:prSet phldrT="[Text]" custT="1"/>
      <dgm:spPr/>
      <dgm:t>
        <a:bodyPr/>
        <a:lstStyle/>
        <a:p>
          <a:r>
            <a:rPr lang="en-US" sz="2400" b="1" dirty="0">
              <a:latin typeface="DB Adman X" panose="02000506090000020004" pitchFamily="2" charset="-34"/>
              <a:cs typeface="DB Adman X" panose="02000506090000020004" pitchFamily="2" charset="-34"/>
            </a:rPr>
            <a:t>F1</a:t>
          </a:r>
          <a:endParaRPr lang="th-TH" sz="2400" b="1" dirty="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05310168-647B-4208-BD8C-9B9157DB04F4}" type="parTrans" cxnId="{46487CA3-2A04-438C-AF82-84FC0058CB41}">
      <dgm:prSet/>
      <dgm:spPr/>
      <dgm:t>
        <a:bodyPr/>
        <a:lstStyle/>
        <a:p>
          <a:endParaRPr lang="th-TH" sz="240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C77C646F-7CDD-4AD2-9A32-25667642ECFB}" type="sibTrans" cxnId="{46487CA3-2A04-438C-AF82-84FC0058CB41}">
      <dgm:prSet/>
      <dgm:spPr/>
      <dgm:t>
        <a:bodyPr/>
        <a:lstStyle/>
        <a:p>
          <a:endParaRPr lang="th-TH" sz="2400">
            <a:latin typeface="DB Adman X" panose="02000506090000020004" pitchFamily="2" charset="-34"/>
            <a:cs typeface="DB Adman X" panose="02000506090000020004" pitchFamily="2" charset="-34"/>
          </a:endParaRPr>
        </a:p>
      </dgm:t>
    </dgm:pt>
    <dgm:pt modelId="{AD9FB92E-E98B-4CC2-9206-975BACD50DB3}" type="pres">
      <dgm:prSet presAssocID="{1530B375-AE5F-41FC-A936-5440BEF1E0BD}" presName="Name0" presStyleCnt="0">
        <dgm:presLayoutVars>
          <dgm:dir/>
          <dgm:animLvl val="lvl"/>
          <dgm:resizeHandles val="exact"/>
        </dgm:presLayoutVars>
      </dgm:prSet>
      <dgm:spPr/>
    </dgm:pt>
    <dgm:pt modelId="{7A122FA9-8B7A-4495-8D4B-A47AE4C3787D}" type="pres">
      <dgm:prSet presAssocID="{B74413E4-D647-4CD2-A259-B9D61ACE0CB6}" presName="Name8" presStyleCnt="0"/>
      <dgm:spPr/>
    </dgm:pt>
    <dgm:pt modelId="{8B5B52FE-DCB8-41A0-B27E-4356C7E2AE00}" type="pres">
      <dgm:prSet presAssocID="{B74413E4-D647-4CD2-A259-B9D61ACE0CB6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49007-B070-4036-B8EA-D4E067A9BFA0}" type="pres">
      <dgm:prSet presAssocID="{B74413E4-D647-4CD2-A259-B9D61ACE0C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F24AD-2093-4297-B1EA-3817536987C7}" type="pres">
      <dgm:prSet presAssocID="{7B407DB5-6F08-4AA4-9368-2577D5B26894}" presName="Name8" presStyleCnt="0"/>
      <dgm:spPr/>
    </dgm:pt>
    <dgm:pt modelId="{AD87CC41-EDCB-4E56-8356-24A4F13C7096}" type="pres">
      <dgm:prSet presAssocID="{7B407DB5-6F08-4AA4-9368-2577D5B26894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4CFB4-FEDA-4F81-B979-BB1A2AFEE318}" type="pres">
      <dgm:prSet presAssocID="{7B407DB5-6F08-4AA4-9368-2577D5B268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994A7-FEA5-4E3E-A40D-76CB9154ADCD}" type="pres">
      <dgm:prSet presAssocID="{297416DC-FE8C-4450-BDED-B623018DB338}" presName="Name8" presStyleCnt="0"/>
      <dgm:spPr/>
    </dgm:pt>
    <dgm:pt modelId="{5D1962AF-C75F-4D83-95A7-241456006D63}" type="pres">
      <dgm:prSet presAssocID="{297416DC-FE8C-4450-BDED-B623018DB338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F203E-38ED-4BED-9FD2-FAA2716A1510}" type="pres">
      <dgm:prSet presAssocID="{297416DC-FE8C-4450-BDED-B623018DB3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A65DA-BC27-4F07-B01D-2EA8233B0637}" type="pres">
      <dgm:prSet presAssocID="{6A7D0C30-55E4-4AD2-BE21-DA8F0A3C8CBA}" presName="Name8" presStyleCnt="0"/>
      <dgm:spPr/>
    </dgm:pt>
    <dgm:pt modelId="{098041D0-553D-4D04-8F98-00B09C766BEA}" type="pres">
      <dgm:prSet presAssocID="{6A7D0C30-55E4-4AD2-BE21-DA8F0A3C8CBA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486DD-E2FD-49A7-80C8-BC11C03AA64C}" type="pres">
      <dgm:prSet presAssocID="{6A7D0C30-55E4-4AD2-BE21-DA8F0A3C8C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8758B-DB9B-4B96-BEA7-96AA9884A134}" type="pres">
      <dgm:prSet presAssocID="{3A93987A-C24E-4266-802A-3787D530632B}" presName="Name8" presStyleCnt="0"/>
      <dgm:spPr/>
    </dgm:pt>
    <dgm:pt modelId="{688B1473-9AE2-48A7-81D1-A88346F32277}" type="pres">
      <dgm:prSet presAssocID="{3A93987A-C24E-4266-802A-3787D530632B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CBE40-1525-400B-A267-98BBFB312447}" type="pres">
      <dgm:prSet presAssocID="{3A93987A-C24E-4266-802A-3787D53063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4A3D8-5F65-45C9-8790-D8FACCBF9ADA}" type="pres">
      <dgm:prSet presAssocID="{571E5AB7-C2F5-41E6-BC2E-86F7E135C53B}" presName="Name8" presStyleCnt="0"/>
      <dgm:spPr/>
    </dgm:pt>
    <dgm:pt modelId="{F8886456-7ABF-483D-917F-AC6941F3D342}" type="pres">
      <dgm:prSet presAssocID="{571E5AB7-C2F5-41E6-BC2E-86F7E135C53B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5EF5-8CE3-49C8-B52D-40CEB47AC2F8}" type="pres">
      <dgm:prSet presAssocID="{571E5AB7-C2F5-41E6-BC2E-86F7E135C5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10AE8-FB05-46F8-992B-C9CA942FF46B}" type="pres">
      <dgm:prSet presAssocID="{576AFA24-9222-4EFD-BC40-B606112E85A2}" presName="Name8" presStyleCnt="0"/>
      <dgm:spPr/>
    </dgm:pt>
    <dgm:pt modelId="{E4987377-8126-48C7-8272-5CD63A322C37}" type="pres">
      <dgm:prSet presAssocID="{576AFA24-9222-4EFD-BC40-B606112E85A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FC83F-D67E-4396-B036-A213A468060D}" type="pres">
      <dgm:prSet presAssocID="{576AFA24-9222-4EFD-BC40-B606112E85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EA804A-EE6F-453A-8C88-CD7F8EBB88DD}" type="presOf" srcId="{3A93987A-C24E-4266-802A-3787D530632B}" destId="{688B1473-9AE2-48A7-81D1-A88346F32277}" srcOrd="0" destOrd="0" presId="urn:microsoft.com/office/officeart/2005/8/layout/pyramid1"/>
    <dgm:cxn modelId="{8B8E776A-AD69-4551-B54E-3DBCA0C4AD11}" type="presOf" srcId="{7B407DB5-6F08-4AA4-9368-2577D5B26894}" destId="{AD87CC41-EDCB-4E56-8356-24A4F13C7096}" srcOrd="0" destOrd="0" presId="urn:microsoft.com/office/officeart/2005/8/layout/pyramid1"/>
    <dgm:cxn modelId="{6050CB1D-1FA2-4DDD-80A2-A63FDC0DC85C}" type="presOf" srcId="{297416DC-FE8C-4450-BDED-B623018DB338}" destId="{989F203E-38ED-4BED-9FD2-FAA2716A1510}" srcOrd="1" destOrd="0" presId="urn:microsoft.com/office/officeart/2005/8/layout/pyramid1"/>
    <dgm:cxn modelId="{2F5CE745-5648-45DB-9CB3-86396CD27F02}" type="presOf" srcId="{7B407DB5-6F08-4AA4-9368-2577D5B26894}" destId="{2284CFB4-FEDA-4F81-B979-BB1A2AFEE318}" srcOrd="1" destOrd="0" presId="urn:microsoft.com/office/officeart/2005/8/layout/pyramid1"/>
    <dgm:cxn modelId="{D2E06929-DD6B-4822-A262-980E55C2EA79}" type="presOf" srcId="{3A93987A-C24E-4266-802A-3787D530632B}" destId="{ABACBE40-1525-400B-A267-98BBFB312447}" srcOrd="1" destOrd="0" presId="urn:microsoft.com/office/officeart/2005/8/layout/pyramid1"/>
    <dgm:cxn modelId="{8A89AF79-BA07-462B-ABEB-2B7C2DF5A275}" srcId="{1530B375-AE5F-41FC-A936-5440BEF1E0BD}" destId="{6A7D0C30-55E4-4AD2-BE21-DA8F0A3C8CBA}" srcOrd="3" destOrd="0" parTransId="{7D7A4CDB-CD6F-40A0-B931-1CB15822881D}" sibTransId="{9BF9FFB9-53D8-4E46-9429-062264CAC862}"/>
    <dgm:cxn modelId="{7BB9EE85-3E99-4C09-A8B8-A321CEBB1987}" type="presOf" srcId="{576AFA24-9222-4EFD-BC40-B606112E85A2}" destId="{E4987377-8126-48C7-8272-5CD63A322C37}" srcOrd="0" destOrd="0" presId="urn:microsoft.com/office/officeart/2005/8/layout/pyramid1"/>
    <dgm:cxn modelId="{0DC240C5-C3A1-420C-AE0B-3EC12DF82269}" srcId="{1530B375-AE5F-41FC-A936-5440BEF1E0BD}" destId="{7B407DB5-6F08-4AA4-9368-2577D5B26894}" srcOrd="1" destOrd="0" parTransId="{BDF5752E-520F-42FF-9C42-AE6662D55F2A}" sibTransId="{63E3B848-43C8-4EE7-95B9-DDE293D2EA84}"/>
    <dgm:cxn modelId="{7042C8D1-FF17-4626-8BBD-DFAB6B950E65}" type="presOf" srcId="{571E5AB7-C2F5-41E6-BC2E-86F7E135C53B}" destId="{0F4B5EF5-8CE3-49C8-B52D-40CEB47AC2F8}" srcOrd="1" destOrd="0" presId="urn:microsoft.com/office/officeart/2005/8/layout/pyramid1"/>
    <dgm:cxn modelId="{C21DEC3A-4CB3-48B7-88EB-1E1770326E6B}" type="presOf" srcId="{576AFA24-9222-4EFD-BC40-B606112E85A2}" destId="{3BFFC83F-D67E-4396-B036-A213A468060D}" srcOrd="1" destOrd="0" presId="urn:microsoft.com/office/officeart/2005/8/layout/pyramid1"/>
    <dgm:cxn modelId="{BF826B0C-1CAE-4867-B895-B03A127D8481}" type="presOf" srcId="{B74413E4-D647-4CD2-A259-B9D61ACE0CB6}" destId="{8B5B52FE-DCB8-41A0-B27E-4356C7E2AE00}" srcOrd="0" destOrd="0" presId="urn:microsoft.com/office/officeart/2005/8/layout/pyramid1"/>
    <dgm:cxn modelId="{CA813359-1992-4F0E-BDEA-91AEEBE2EEB6}" srcId="{1530B375-AE5F-41FC-A936-5440BEF1E0BD}" destId="{297416DC-FE8C-4450-BDED-B623018DB338}" srcOrd="2" destOrd="0" parTransId="{010935EA-092F-4F0D-A4AA-B140F4E39B07}" sibTransId="{88B4E43D-7EC9-44B2-9E52-CDB461AA4C5C}"/>
    <dgm:cxn modelId="{46487CA3-2A04-438C-AF82-84FC0058CB41}" srcId="{1530B375-AE5F-41FC-A936-5440BEF1E0BD}" destId="{3A93987A-C24E-4266-802A-3787D530632B}" srcOrd="4" destOrd="0" parTransId="{05310168-647B-4208-BD8C-9B9157DB04F4}" sibTransId="{C77C646F-7CDD-4AD2-9A32-25667642ECFB}"/>
    <dgm:cxn modelId="{B6DD892E-3229-499F-B324-317F2B8128AE}" type="presOf" srcId="{B74413E4-D647-4CD2-A259-B9D61ACE0CB6}" destId="{52349007-B070-4036-B8EA-D4E067A9BFA0}" srcOrd="1" destOrd="0" presId="urn:microsoft.com/office/officeart/2005/8/layout/pyramid1"/>
    <dgm:cxn modelId="{B7E17D89-4A8C-461C-B1B7-EA90344414F6}" srcId="{1530B375-AE5F-41FC-A936-5440BEF1E0BD}" destId="{571E5AB7-C2F5-41E6-BC2E-86F7E135C53B}" srcOrd="5" destOrd="0" parTransId="{AD84944B-A165-4E19-8483-BEAAC5296507}" sibTransId="{914EBCE2-58E9-4C82-AEDA-969EDA237EAB}"/>
    <dgm:cxn modelId="{D2E6A5F7-0068-4877-A05A-8F6D005AAED3}" type="presOf" srcId="{297416DC-FE8C-4450-BDED-B623018DB338}" destId="{5D1962AF-C75F-4D83-95A7-241456006D63}" srcOrd="0" destOrd="0" presId="urn:microsoft.com/office/officeart/2005/8/layout/pyramid1"/>
    <dgm:cxn modelId="{4723A98A-7014-44AA-9A90-1DBC8C115BBF}" type="presOf" srcId="{571E5AB7-C2F5-41E6-BC2E-86F7E135C53B}" destId="{F8886456-7ABF-483D-917F-AC6941F3D342}" srcOrd="0" destOrd="0" presId="urn:microsoft.com/office/officeart/2005/8/layout/pyramid1"/>
    <dgm:cxn modelId="{52FD9FCA-E693-40EA-B043-D60722A8A74E}" type="presOf" srcId="{6A7D0C30-55E4-4AD2-BE21-DA8F0A3C8CBA}" destId="{4AC486DD-E2FD-49A7-80C8-BC11C03AA64C}" srcOrd="1" destOrd="0" presId="urn:microsoft.com/office/officeart/2005/8/layout/pyramid1"/>
    <dgm:cxn modelId="{9345C6CE-6ADC-4282-93CC-8E1D1449AEE0}" type="presOf" srcId="{1530B375-AE5F-41FC-A936-5440BEF1E0BD}" destId="{AD9FB92E-E98B-4CC2-9206-975BACD50DB3}" srcOrd="0" destOrd="0" presId="urn:microsoft.com/office/officeart/2005/8/layout/pyramid1"/>
    <dgm:cxn modelId="{C0F8AE0B-C4CD-4268-9FF4-6838C465B582}" srcId="{1530B375-AE5F-41FC-A936-5440BEF1E0BD}" destId="{576AFA24-9222-4EFD-BC40-B606112E85A2}" srcOrd="6" destOrd="0" parTransId="{396DE38A-5566-49F5-A500-2B465964C46F}" sibTransId="{6196FC9B-D232-43D9-834A-04846E00C335}"/>
    <dgm:cxn modelId="{10DA6684-3047-4FA7-A13F-32EEEAA04EB2}" type="presOf" srcId="{6A7D0C30-55E4-4AD2-BE21-DA8F0A3C8CBA}" destId="{098041D0-553D-4D04-8F98-00B09C766BEA}" srcOrd="0" destOrd="0" presId="urn:microsoft.com/office/officeart/2005/8/layout/pyramid1"/>
    <dgm:cxn modelId="{D63B5EBF-EC14-4073-A451-D874E070530B}" srcId="{1530B375-AE5F-41FC-A936-5440BEF1E0BD}" destId="{B74413E4-D647-4CD2-A259-B9D61ACE0CB6}" srcOrd="0" destOrd="0" parTransId="{8FF6063F-C432-46A8-B227-F0CDC9D437BC}" sibTransId="{62C62662-690D-4843-A633-080F305FD8D0}"/>
    <dgm:cxn modelId="{7484BC15-B1E0-4D5B-9B12-3FAFDD3F029D}" type="presParOf" srcId="{AD9FB92E-E98B-4CC2-9206-975BACD50DB3}" destId="{7A122FA9-8B7A-4495-8D4B-A47AE4C3787D}" srcOrd="0" destOrd="0" presId="urn:microsoft.com/office/officeart/2005/8/layout/pyramid1"/>
    <dgm:cxn modelId="{CD569366-40B4-49B0-BC65-28430001C29F}" type="presParOf" srcId="{7A122FA9-8B7A-4495-8D4B-A47AE4C3787D}" destId="{8B5B52FE-DCB8-41A0-B27E-4356C7E2AE00}" srcOrd="0" destOrd="0" presId="urn:microsoft.com/office/officeart/2005/8/layout/pyramid1"/>
    <dgm:cxn modelId="{5A48142C-CBE6-4857-983E-0EBCF5BEA374}" type="presParOf" srcId="{7A122FA9-8B7A-4495-8D4B-A47AE4C3787D}" destId="{52349007-B070-4036-B8EA-D4E067A9BFA0}" srcOrd="1" destOrd="0" presId="urn:microsoft.com/office/officeart/2005/8/layout/pyramid1"/>
    <dgm:cxn modelId="{A31869D5-159B-427E-BD12-022847009BED}" type="presParOf" srcId="{AD9FB92E-E98B-4CC2-9206-975BACD50DB3}" destId="{01BF24AD-2093-4297-B1EA-3817536987C7}" srcOrd="1" destOrd="0" presId="urn:microsoft.com/office/officeart/2005/8/layout/pyramid1"/>
    <dgm:cxn modelId="{657E23E9-348D-4DF3-AD16-F5C89F568D7F}" type="presParOf" srcId="{01BF24AD-2093-4297-B1EA-3817536987C7}" destId="{AD87CC41-EDCB-4E56-8356-24A4F13C7096}" srcOrd="0" destOrd="0" presId="urn:microsoft.com/office/officeart/2005/8/layout/pyramid1"/>
    <dgm:cxn modelId="{12CCFAC9-4B6F-44B9-8C61-685A66BE4013}" type="presParOf" srcId="{01BF24AD-2093-4297-B1EA-3817536987C7}" destId="{2284CFB4-FEDA-4F81-B979-BB1A2AFEE318}" srcOrd="1" destOrd="0" presId="urn:microsoft.com/office/officeart/2005/8/layout/pyramid1"/>
    <dgm:cxn modelId="{4D1D3CBB-5DC3-4E01-8DDF-DB549BE81830}" type="presParOf" srcId="{AD9FB92E-E98B-4CC2-9206-975BACD50DB3}" destId="{A4A994A7-FEA5-4E3E-A40D-76CB9154ADCD}" srcOrd="2" destOrd="0" presId="urn:microsoft.com/office/officeart/2005/8/layout/pyramid1"/>
    <dgm:cxn modelId="{24C59BF4-3249-481A-84CB-9A32DC9024AA}" type="presParOf" srcId="{A4A994A7-FEA5-4E3E-A40D-76CB9154ADCD}" destId="{5D1962AF-C75F-4D83-95A7-241456006D63}" srcOrd="0" destOrd="0" presId="urn:microsoft.com/office/officeart/2005/8/layout/pyramid1"/>
    <dgm:cxn modelId="{C179B3D1-A861-42FD-97B4-DCBB360B8DDC}" type="presParOf" srcId="{A4A994A7-FEA5-4E3E-A40D-76CB9154ADCD}" destId="{989F203E-38ED-4BED-9FD2-FAA2716A1510}" srcOrd="1" destOrd="0" presId="urn:microsoft.com/office/officeart/2005/8/layout/pyramid1"/>
    <dgm:cxn modelId="{6DFBB9A7-3046-4D70-A575-2093B3FD3C42}" type="presParOf" srcId="{AD9FB92E-E98B-4CC2-9206-975BACD50DB3}" destId="{C6EA65DA-BC27-4F07-B01D-2EA8233B0637}" srcOrd="3" destOrd="0" presId="urn:microsoft.com/office/officeart/2005/8/layout/pyramid1"/>
    <dgm:cxn modelId="{2DC73A64-4E94-4DEA-8747-1BA7EF709273}" type="presParOf" srcId="{C6EA65DA-BC27-4F07-B01D-2EA8233B0637}" destId="{098041D0-553D-4D04-8F98-00B09C766BEA}" srcOrd="0" destOrd="0" presId="urn:microsoft.com/office/officeart/2005/8/layout/pyramid1"/>
    <dgm:cxn modelId="{C8B28936-A34B-4ADC-81CE-04E31D8DE72C}" type="presParOf" srcId="{C6EA65DA-BC27-4F07-B01D-2EA8233B0637}" destId="{4AC486DD-E2FD-49A7-80C8-BC11C03AA64C}" srcOrd="1" destOrd="0" presId="urn:microsoft.com/office/officeart/2005/8/layout/pyramid1"/>
    <dgm:cxn modelId="{70D87D98-5640-4FFB-A5AF-4F467B0EE389}" type="presParOf" srcId="{AD9FB92E-E98B-4CC2-9206-975BACD50DB3}" destId="{51C8758B-DB9B-4B96-BEA7-96AA9884A134}" srcOrd="4" destOrd="0" presId="urn:microsoft.com/office/officeart/2005/8/layout/pyramid1"/>
    <dgm:cxn modelId="{CC49884B-7F1E-4F1B-A74E-0DDD3E76D559}" type="presParOf" srcId="{51C8758B-DB9B-4B96-BEA7-96AA9884A134}" destId="{688B1473-9AE2-48A7-81D1-A88346F32277}" srcOrd="0" destOrd="0" presId="urn:microsoft.com/office/officeart/2005/8/layout/pyramid1"/>
    <dgm:cxn modelId="{59B0E28F-3BC0-45A6-A552-2AA1D95FB238}" type="presParOf" srcId="{51C8758B-DB9B-4B96-BEA7-96AA9884A134}" destId="{ABACBE40-1525-400B-A267-98BBFB312447}" srcOrd="1" destOrd="0" presId="urn:microsoft.com/office/officeart/2005/8/layout/pyramid1"/>
    <dgm:cxn modelId="{B01A39F9-7184-4090-823E-0329D088324F}" type="presParOf" srcId="{AD9FB92E-E98B-4CC2-9206-975BACD50DB3}" destId="{6D04A3D8-5F65-45C9-8790-D8FACCBF9ADA}" srcOrd="5" destOrd="0" presId="urn:microsoft.com/office/officeart/2005/8/layout/pyramid1"/>
    <dgm:cxn modelId="{91C6BBF3-079B-4B0D-A551-03CB4DEA5CAE}" type="presParOf" srcId="{6D04A3D8-5F65-45C9-8790-D8FACCBF9ADA}" destId="{F8886456-7ABF-483D-917F-AC6941F3D342}" srcOrd="0" destOrd="0" presId="urn:microsoft.com/office/officeart/2005/8/layout/pyramid1"/>
    <dgm:cxn modelId="{D90131D6-99EB-4861-828D-DB5C905E271B}" type="presParOf" srcId="{6D04A3D8-5F65-45C9-8790-D8FACCBF9ADA}" destId="{0F4B5EF5-8CE3-49C8-B52D-40CEB47AC2F8}" srcOrd="1" destOrd="0" presId="urn:microsoft.com/office/officeart/2005/8/layout/pyramid1"/>
    <dgm:cxn modelId="{A2965167-9C72-4021-87A9-B1EA35948F06}" type="presParOf" srcId="{AD9FB92E-E98B-4CC2-9206-975BACD50DB3}" destId="{EC810AE8-FB05-46F8-992B-C9CA942FF46B}" srcOrd="6" destOrd="0" presId="urn:microsoft.com/office/officeart/2005/8/layout/pyramid1"/>
    <dgm:cxn modelId="{1587BFB9-E3DB-4DCA-941B-680FBA1B1760}" type="presParOf" srcId="{EC810AE8-FB05-46F8-992B-C9CA942FF46B}" destId="{E4987377-8126-48C7-8272-5CD63A322C37}" srcOrd="0" destOrd="0" presId="urn:microsoft.com/office/officeart/2005/8/layout/pyramid1"/>
    <dgm:cxn modelId="{7E14D39D-6067-489F-97E8-1FE7557BBF30}" type="presParOf" srcId="{EC810AE8-FB05-46F8-992B-C9CA942FF46B}" destId="{3BFFC83F-D67E-4396-B036-A213A468060D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5F3B2-834E-4607-BB12-0784E0E9DCA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1A78CDDC-9A0B-4B2C-B0D3-D2BC455D5947}">
      <dgm:prSet phldrT="[ข้อความ]"/>
      <dgm:spPr/>
      <dgm:t>
        <a:bodyPr/>
        <a:lstStyle/>
        <a:p>
          <a:r>
            <a:rPr lang="en-US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KT</a:t>
          </a:r>
          <a:endParaRPr lang="th-TH" b="1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BEB01040-14B2-4510-9766-1A6CF3C81614}" type="parTrans" cxnId="{484940D8-C3B4-4A7F-82D3-8F344BCE68E7}">
      <dgm:prSet/>
      <dgm:spPr/>
      <dgm:t>
        <a:bodyPr/>
        <a:lstStyle/>
        <a:p>
          <a:endParaRPr lang="th-TH"/>
        </a:p>
      </dgm:t>
    </dgm:pt>
    <dgm:pt modelId="{C21FC550-DE33-45D7-8962-73E84C7D5602}" type="sibTrans" cxnId="{484940D8-C3B4-4A7F-82D3-8F344BCE68E7}">
      <dgm:prSet/>
      <dgm:spPr/>
      <dgm:t>
        <a:bodyPr/>
        <a:lstStyle/>
        <a:p>
          <a:endParaRPr lang="th-TH"/>
        </a:p>
      </dgm:t>
    </dgm:pt>
    <dgm:pt modelId="{782EBA05-D157-4985-B916-D5A1E51805F2}">
      <dgm:prSet phldrT="[ข้อความ]"/>
      <dgm:spPr/>
      <dgm:t>
        <a:bodyPr/>
        <a:lstStyle/>
        <a:p>
          <a:r>
            <a:rPr lang="en-US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HD</a:t>
          </a:r>
          <a:endParaRPr lang="th-TH" b="1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39227DD5-FABA-4E7C-B151-C1D6D3A1F845}" type="parTrans" cxnId="{A8F53450-8142-4F33-A3F6-252283C92E25}">
      <dgm:prSet/>
      <dgm:spPr>
        <a:ln>
          <a:solidFill>
            <a:srgbClr val="92D050"/>
          </a:solidFill>
        </a:ln>
      </dgm:spPr>
      <dgm:t>
        <a:bodyPr/>
        <a:lstStyle/>
        <a:p>
          <a:endParaRPr lang="th-TH">
            <a:solidFill>
              <a:srgbClr val="FFC000"/>
            </a:solidFill>
          </a:endParaRPr>
        </a:p>
      </dgm:t>
    </dgm:pt>
    <dgm:pt modelId="{4BC76FD5-2472-4004-8F7E-AD59DCB763D0}" type="sibTrans" cxnId="{A8F53450-8142-4F33-A3F6-252283C92E25}">
      <dgm:prSet/>
      <dgm:spPr/>
      <dgm:t>
        <a:bodyPr/>
        <a:lstStyle/>
        <a:p>
          <a:endParaRPr lang="th-TH"/>
        </a:p>
      </dgm:t>
    </dgm:pt>
    <dgm:pt modelId="{BDC0F773-6C42-4C0E-9009-1C2B28A4A67B}">
      <dgm:prSet phldrT="[ข้อความ]"/>
      <dgm:spPr/>
      <dgm:t>
        <a:bodyPr/>
        <a:lstStyle/>
        <a:p>
          <a:r>
            <a:rPr lang="en-US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CKD</a:t>
          </a:r>
          <a:endParaRPr lang="th-TH" b="1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4185E9FE-E10C-48AF-92D3-215D4FD5DCE3}" type="parTrans" cxnId="{7756BC60-4A67-43A9-851A-714ADD81E075}">
      <dgm:prSet/>
      <dgm:spPr>
        <a:ln>
          <a:solidFill>
            <a:srgbClr val="FF0000"/>
          </a:solidFill>
        </a:ln>
      </dgm:spPr>
      <dgm:t>
        <a:bodyPr/>
        <a:lstStyle/>
        <a:p>
          <a:endParaRPr lang="th-TH"/>
        </a:p>
      </dgm:t>
    </dgm:pt>
    <dgm:pt modelId="{34357C00-88FF-4C9E-B78F-BF69E1B7AA88}" type="sibTrans" cxnId="{7756BC60-4A67-43A9-851A-714ADD81E075}">
      <dgm:prSet/>
      <dgm:spPr/>
      <dgm:t>
        <a:bodyPr/>
        <a:lstStyle/>
        <a:p>
          <a:endParaRPr lang="th-TH"/>
        </a:p>
      </dgm:t>
    </dgm:pt>
    <dgm:pt modelId="{B4FF299A-7DB9-47F4-99BB-51105FBA2507}">
      <dgm:prSet phldrT="[ข้อความ]"/>
      <dgm:spPr/>
      <dgm:t>
        <a:bodyPr/>
        <a:lstStyle/>
        <a:p>
          <a:r>
            <a:rPr lang="en-US" b="1" dirty="0" smtClean="0">
              <a:latin typeface="JasmineUPC" panose="02020603050405020304" pitchFamily="18" charset="-34"/>
              <a:cs typeface="JasmineUPC" panose="02020603050405020304" pitchFamily="18" charset="-34"/>
            </a:rPr>
            <a:t>CAPD</a:t>
          </a:r>
          <a:endParaRPr lang="th-TH" b="1" dirty="0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893622E0-F3B2-48F5-B20E-23B31FA9FA45}" type="parTrans" cxnId="{08AF4A89-24B7-4271-B9F2-9C62CA36812C}">
      <dgm:prSet/>
      <dgm:spPr>
        <a:ln>
          <a:solidFill>
            <a:srgbClr val="FF0000"/>
          </a:solidFill>
        </a:ln>
      </dgm:spPr>
      <dgm:t>
        <a:bodyPr/>
        <a:lstStyle/>
        <a:p>
          <a:endParaRPr lang="th-TH"/>
        </a:p>
      </dgm:t>
    </dgm:pt>
    <dgm:pt modelId="{4E1CDA20-09A9-4372-A6C8-1FE66D971D6F}" type="sibTrans" cxnId="{08AF4A89-24B7-4271-B9F2-9C62CA36812C}">
      <dgm:prSet/>
      <dgm:spPr/>
      <dgm:t>
        <a:bodyPr/>
        <a:lstStyle/>
        <a:p>
          <a:endParaRPr lang="th-TH"/>
        </a:p>
      </dgm:t>
    </dgm:pt>
    <dgm:pt modelId="{565AA9CE-ABE2-464B-95BD-916EFB2F128F}" type="pres">
      <dgm:prSet presAssocID="{ABE5F3B2-834E-4607-BB12-0784E0E9DC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C55D1EA-68CE-46AD-ABE4-CAE1917261DC}" type="pres">
      <dgm:prSet presAssocID="{1A78CDDC-9A0B-4B2C-B0D3-D2BC455D5947}" presName="centerShape" presStyleLbl="node0" presStyleIdx="0" presStyleCnt="1" custScaleX="64878" custScaleY="49474" custLinFactNeighborX="2626" custLinFactNeighborY="-391"/>
      <dgm:spPr/>
      <dgm:t>
        <a:bodyPr/>
        <a:lstStyle/>
        <a:p>
          <a:endParaRPr lang="th-TH"/>
        </a:p>
      </dgm:t>
    </dgm:pt>
    <dgm:pt modelId="{E5244AA8-D937-4AC2-A01A-2887D4469A4E}" type="pres">
      <dgm:prSet presAssocID="{39227DD5-FABA-4E7C-B151-C1D6D3A1F845}" presName="parTrans" presStyleLbl="bgSibTrans2D1" presStyleIdx="0" presStyleCnt="3" custScaleX="56209" custScaleY="67566" custLinFactNeighborX="25305" custLinFactNeighborY="30074"/>
      <dgm:spPr/>
      <dgm:t>
        <a:bodyPr/>
        <a:lstStyle/>
        <a:p>
          <a:endParaRPr lang="th-TH"/>
        </a:p>
      </dgm:t>
    </dgm:pt>
    <dgm:pt modelId="{3FC6618F-11C9-4A77-B1B6-C0A9FE2C1EC0}" type="pres">
      <dgm:prSet presAssocID="{782EBA05-D157-4985-B916-D5A1E51805F2}" presName="node" presStyleLbl="node1" presStyleIdx="0" presStyleCnt="3" custScaleX="36340" custScaleY="40906" custRadScaleRad="52923" custRadScaleInc="159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394A37-1F68-40D8-BEE4-2EC141F6BAF6}" type="pres">
      <dgm:prSet presAssocID="{4185E9FE-E10C-48AF-92D3-215D4FD5DCE3}" presName="parTrans" presStyleLbl="bgSibTrans2D1" presStyleIdx="1" presStyleCnt="3" custAng="35664" custFlipHor="1" custScaleX="98371" custScaleY="56724" custLinFactNeighborX="-2422" custLinFactNeighborY="12686"/>
      <dgm:spPr/>
      <dgm:t>
        <a:bodyPr/>
        <a:lstStyle/>
        <a:p>
          <a:endParaRPr lang="th-TH"/>
        </a:p>
      </dgm:t>
    </dgm:pt>
    <dgm:pt modelId="{D6A00818-4E7E-43D9-B5D5-281B47FEBB5B}" type="pres">
      <dgm:prSet presAssocID="{BDC0F773-6C42-4C0E-9009-1C2B28A4A67B}" presName="node" presStyleLbl="node1" presStyleIdx="1" presStyleCnt="3" custScaleX="52122" custScaleY="32873" custRadScaleRad="78008" custRadScaleInc="54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F36344-4055-4402-8CC3-C3D02F15E55B}" type="pres">
      <dgm:prSet presAssocID="{893622E0-F3B2-48F5-B20E-23B31FA9FA45}" presName="parTrans" presStyleLbl="bgSibTrans2D1" presStyleIdx="2" presStyleCnt="3" custScaleX="41462" custScaleY="53891" custLinFactNeighborX="-19525" custLinFactNeighborY="30381"/>
      <dgm:spPr/>
      <dgm:t>
        <a:bodyPr/>
        <a:lstStyle/>
        <a:p>
          <a:endParaRPr lang="th-TH"/>
        </a:p>
      </dgm:t>
    </dgm:pt>
    <dgm:pt modelId="{CAA17222-88A2-48C0-8473-042CDA12DC3C}" type="pres">
      <dgm:prSet presAssocID="{B4FF299A-7DB9-47F4-99BB-51105FBA2507}" presName="node" presStyleLbl="node1" presStyleIdx="2" presStyleCnt="3" custScaleX="51694" custScaleY="40485" custRadScaleRad="61732" custRadScaleInc="-185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84940D8-C3B4-4A7F-82D3-8F344BCE68E7}" srcId="{ABE5F3B2-834E-4607-BB12-0784E0E9DCA1}" destId="{1A78CDDC-9A0B-4B2C-B0D3-D2BC455D5947}" srcOrd="0" destOrd="0" parTransId="{BEB01040-14B2-4510-9766-1A6CF3C81614}" sibTransId="{C21FC550-DE33-45D7-8962-73E84C7D5602}"/>
    <dgm:cxn modelId="{7756BC60-4A67-43A9-851A-714ADD81E075}" srcId="{1A78CDDC-9A0B-4B2C-B0D3-D2BC455D5947}" destId="{BDC0F773-6C42-4C0E-9009-1C2B28A4A67B}" srcOrd="1" destOrd="0" parTransId="{4185E9FE-E10C-48AF-92D3-215D4FD5DCE3}" sibTransId="{34357C00-88FF-4C9E-B78F-BF69E1B7AA88}"/>
    <dgm:cxn modelId="{00B4F184-7591-4D47-B324-5B7BFAC5FCC5}" type="presOf" srcId="{39227DD5-FABA-4E7C-B151-C1D6D3A1F845}" destId="{E5244AA8-D937-4AC2-A01A-2887D4469A4E}" srcOrd="0" destOrd="0" presId="urn:microsoft.com/office/officeart/2005/8/layout/radial4"/>
    <dgm:cxn modelId="{6BF5BE00-8135-4585-AC52-CD2B7480B644}" type="presOf" srcId="{B4FF299A-7DB9-47F4-99BB-51105FBA2507}" destId="{CAA17222-88A2-48C0-8473-042CDA12DC3C}" srcOrd="0" destOrd="0" presId="urn:microsoft.com/office/officeart/2005/8/layout/radial4"/>
    <dgm:cxn modelId="{08AF4A89-24B7-4271-B9F2-9C62CA36812C}" srcId="{1A78CDDC-9A0B-4B2C-B0D3-D2BC455D5947}" destId="{B4FF299A-7DB9-47F4-99BB-51105FBA2507}" srcOrd="2" destOrd="0" parTransId="{893622E0-F3B2-48F5-B20E-23B31FA9FA45}" sibTransId="{4E1CDA20-09A9-4372-A6C8-1FE66D971D6F}"/>
    <dgm:cxn modelId="{FE3DFBCA-59AE-4934-BFE7-6D0FB002011D}" type="presOf" srcId="{BDC0F773-6C42-4C0E-9009-1C2B28A4A67B}" destId="{D6A00818-4E7E-43D9-B5D5-281B47FEBB5B}" srcOrd="0" destOrd="0" presId="urn:microsoft.com/office/officeart/2005/8/layout/radial4"/>
    <dgm:cxn modelId="{DBF893CA-6997-4F43-98D1-84E79D4D1E0D}" type="presOf" srcId="{893622E0-F3B2-48F5-B20E-23B31FA9FA45}" destId="{E2F36344-4055-4402-8CC3-C3D02F15E55B}" srcOrd="0" destOrd="0" presId="urn:microsoft.com/office/officeart/2005/8/layout/radial4"/>
    <dgm:cxn modelId="{94DCA477-609C-42D1-8CCA-145E8D2091A5}" type="presOf" srcId="{1A78CDDC-9A0B-4B2C-B0D3-D2BC455D5947}" destId="{9C55D1EA-68CE-46AD-ABE4-CAE1917261DC}" srcOrd="0" destOrd="0" presId="urn:microsoft.com/office/officeart/2005/8/layout/radial4"/>
    <dgm:cxn modelId="{A49C465E-8A3C-4EBC-874D-588E68052BEB}" type="presOf" srcId="{ABE5F3B2-834E-4607-BB12-0784E0E9DCA1}" destId="{565AA9CE-ABE2-464B-95BD-916EFB2F128F}" srcOrd="0" destOrd="0" presId="urn:microsoft.com/office/officeart/2005/8/layout/radial4"/>
    <dgm:cxn modelId="{A8F53450-8142-4F33-A3F6-252283C92E25}" srcId="{1A78CDDC-9A0B-4B2C-B0D3-D2BC455D5947}" destId="{782EBA05-D157-4985-B916-D5A1E51805F2}" srcOrd="0" destOrd="0" parTransId="{39227DD5-FABA-4E7C-B151-C1D6D3A1F845}" sibTransId="{4BC76FD5-2472-4004-8F7E-AD59DCB763D0}"/>
    <dgm:cxn modelId="{77A31E65-5BDD-400E-B72E-76ABA3AEF48D}" type="presOf" srcId="{4185E9FE-E10C-48AF-92D3-215D4FD5DCE3}" destId="{84394A37-1F68-40D8-BEE4-2EC141F6BAF6}" srcOrd="0" destOrd="0" presId="urn:microsoft.com/office/officeart/2005/8/layout/radial4"/>
    <dgm:cxn modelId="{9B32E1DF-B308-439A-984B-A7F9C5043721}" type="presOf" srcId="{782EBA05-D157-4985-B916-D5A1E51805F2}" destId="{3FC6618F-11C9-4A77-B1B6-C0A9FE2C1EC0}" srcOrd="0" destOrd="0" presId="urn:microsoft.com/office/officeart/2005/8/layout/radial4"/>
    <dgm:cxn modelId="{4860D244-4AC4-4FA9-AF60-8422DF0C363D}" type="presParOf" srcId="{565AA9CE-ABE2-464B-95BD-916EFB2F128F}" destId="{9C55D1EA-68CE-46AD-ABE4-CAE1917261DC}" srcOrd="0" destOrd="0" presId="urn:microsoft.com/office/officeart/2005/8/layout/radial4"/>
    <dgm:cxn modelId="{6311E2FD-50B2-4648-B912-106EFBB98F49}" type="presParOf" srcId="{565AA9CE-ABE2-464B-95BD-916EFB2F128F}" destId="{E5244AA8-D937-4AC2-A01A-2887D4469A4E}" srcOrd="1" destOrd="0" presId="urn:microsoft.com/office/officeart/2005/8/layout/radial4"/>
    <dgm:cxn modelId="{7BA1FA9E-E144-4BE4-8A3C-63FC2922DAF8}" type="presParOf" srcId="{565AA9CE-ABE2-464B-95BD-916EFB2F128F}" destId="{3FC6618F-11C9-4A77-B1B6-C0A9FE2C1EC0}" srcOrd="2" destOrd="0" presId="urn:microsoft.com/office/officeart/2005/8/layout/radial4"/>
    <dgm:cxn modelId="{68344E66-5604-4519-AE52-942747D5846C}" type="presParOf" srcId="{565AA9CE-ABE2-464B-95BD-916EFB2F128F}" destId="{84394A37-1F68-40D8-BEE4-2EC141F6BAF6}" srcOrd="3" destOrd="0" presId="urn:microsoft.com/office/officeart/2005/8/layout/radial4"/>
    <dgm:cxn modelId="{EF21B67D-D1CB-4019-9AFA-B3EBFFE8F5AC}" type="presParOf" srcId="{565AA9CE-ABE2-464B-95BD-916EFB2F128F}" destId="{D6A00818-4E7E-43D9-B5D5-281B47FEBB5B}" srcOrd="4" destOrd="0" presId="urn:microsoft.com/office/officeart/2005/8/layout/radial4"/>
    <dgm:cxn modelId="{B3BB6D38-2773-4103-8514-7555084648DD}" type="presParOf" srcId="{565AA9CE-ABE2-464B-95BD-916EFB2F128F}" destId="{E2F36344-4055-4402-8CC3-C3D02F15E55B}" srcOrd="5" destOrd="0" presId="urn:microsoft.com/office/officeart/2005/8/layout/radial4"/>
    <dgm:cxn modelId="{728FCEC9-3E5C-4BB4-A60B-3A85100F9D6D}" type="presParOf" srcId="{565AA9CE-ABE2-464B-95BD-916EFB2F128F}" destId="{CAA17222-88A2-48C0-8473-042CDA12DC3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B52FE-DCB8-41A0-B27E-4356C7E2AE00}">
      <dsp:nvSpPr>
        <dsp:cNvPr id="0" name=""/>
        <dsp:cNvSpPr/>
      </dsp:nvSpPr>
      <dsp:spPr>
        <a:xfrm>
          <a:off x="789033" y="0"/>
          <a:ext cx="263011" cy="270373"/>
        </a:xfrm>
        <a:prstGeom prst="trapezoid">
          <a:avLst>
            <a:gd name="adj" fmla="val 5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DB Adman X" panose="02000506090000020004" pitchFamily="2" charset="-34"/>
              <a:cs typeface="DB Adman X" panose="02000506090000020004" pitchFamily="2" charset="-34"/>
            </a:rPr>
            <a:t>A</a:t>
          </a:r>
          <a:endParaRPr lang="th-TH" sz="2400" b="1" kern="1200" dirty="0"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789033" y="0"/>
        <a:ext cx="263011" cy="270373"/>
      </dsp:txXfrm>
    </dsp:sp>
    <dsp:sp modelId="{AD87CC41-EDCB-4E56-8356-24A4F13C7096}">
      <dsp:nvSpPr>
        <dsp:cNvPr id="0" name=""/>
        <dsp:cNvSpPr/>
      </dsp:nvSpPr>
      <dsp:spPr>
        <a:xfrm>
          <a:off x="657527" y="270373"/>
          <a:ext cx="526022" cy="270373"/>
        </a:xfrm>
        <a:prstGeom prst="trapezoid">
          <a:avLst>
            <a:gd name="adj" fmla="val 48638"/>
          </a:avLst>
        </a:prstGeom>
        <a:solidFill>
          <a:schemeClr val="accent5">
            <a:shade val="80000"/>
            <a:hueOff val="34204"/>
            <a:satOff val="-373"/>
            <a:lumOff val="42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DB Adman X" panose="02000506090000020004" pitchFamily="2" charset="-34"/>
              <a:cs typeface="DB Adman X" panose="02000506090000020004" pitchFamily="2" charset="-34"/>
            </a:rPr>
            <a:t>S</a:t>
          </a:r>
          <a:endParaRPr lang="th-TH" sz="2400" b="1" kern="1200" dirty="0"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749581" y="270373"/>
        <a:ext cx="341914" cy="270373"/>
      </dsp:txXfrm>
    </dsp:sp>
    <dsp:sp modelId="{5D1962AF-C75F-4D83-95A7-241456006D63}">
      <dsp:nvSpPr>
        <dsp:cNvPr id="0" name=""/>
        <dsp:cNvSpPr/>
      </dsp:nvSpPr>
      <dsp:spPr>
        <a:xfrm>
          <a:off x="526022" y="540747"/>
          <a:ext cx="789033" cy="270373"/>
        </a:xfrm>
        <a:prstGeom prst="trapezoid">
          <a:avLst>
            <a:gd name="adj" fmla="val 48638"/>
          </a:avLst>
        </a:prstGeom>
        <a:solidFill>
          <a:schemeClr val="accent5">
            <a:shade val="80000"/>
            <a:hueOff val="68408"/>
            <a:satOff val="-746"/>
            <a:lumOff val="85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DB Adman X" panose="02000506090000020004" pitchFamily="2" charset="-34"/>
              <a:cs typeface="DB Adman X" panose="02000506090000020004" pitchFamily="2" charset="-34"/>
            </a:rPr>
            <a:t>M1</a:t>
          </a:r>
          <a:endParaRPr lang="th-TH" sz="2400" b="1" kern="1200" dirty="0"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664103" y="540747"/>
        <a:ext cx="512871" cy="270373"/>
      </dsp:txXfrm>
    </dsp:sp>
    <dsp:sp modelId="{098041D0-553D-4D04-8F98-00B09C766BEA}">
      <dsp:nvSpPr>
        <dsp:cNvPr id="0" name=""/>
        <dsp:cNvSpPr/>
      </dsp:nvSpPr>
      <dsp:spPr>
        <a:xfrm>
          <a:off x="394516" y="811121"/>
          <a:ext cx="1052044" cy="270373"/>
        </a:xfrm>
        <a:prstGeom prst="trapezoid">
          <a:avLst>
            <a:gd name="adj" fmla="val 48638"/>
          </a:avLst>
        </a:prstGeom>
        <a:solidFill>
          <a:schemeClr val="accent5">
            <a:shade val="80000"/>
            <a:hueOff val="102612"/>
            <a:satOff val="-1119"/>
            <a:lumOff val="127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DB Adman X" panose="02000506090000020004" pitchFamily="2" charset="-34"/>
              <a:cs typeface="DB Adman X" panose="02000506090000020004" pitchFamily="2" charset="-34"/>
            </a:rPr>
            <a:t>M2</a:t>
          </a:r>
          <a:endParaRPr lang="th-TH" sz="2400" b="1" kern="1200" dirty="0"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578624" y="811121"/>
        <a:ext cx="683828" cy="270373"/>
      </dsp:txXfrm>
    </dsp:sp>
    <dsp:sp modelId="{688B1473-9AE2-48A7-81D1-A88346F32277}">
      <dsp:nvSpPr>
        <dsp:cNvPr id="0" name=""/>
        <dsp:cNvSpPr/>
      </dsp:nvSpPr>
      <dsp:spPr>
        <a:xfrm>
          <a:off x="263011" y="1081495"/>
          <a:ext cx="1315055" cy="270373"/>
        </a:xfrm>
        <a:prstGeom prst="trapezoid">
          <a:avLst>
            <a:gd name="adj" fmla="val 48638"/>
          </a:avLst>
        </a:prstGeom>
        <a:solidFill>
          <a:schemeClr val="accent5">
            <a:shade val="80000"/>
            <a:hueOff val="136816"/>
            <a:satOff val="-1492"/>
            <a:lumOff val="170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DB Adman X" panose="02000506090000020004" pitchFamily="2" charset="-34"/>
              <a:cs typeface="DB Adman X" panose="02000506090000020004" pitchFamily="2" charset="-34"/>
            </a:rPr>
            <a:t>F1</a:t>
          </a:r>
          <a:endParaRPr lang="th-TH" sz="2400" b="1" kern="1200" dirty="0"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493145" y="1081495"/>
        <a:ext cx="854786" cy="270373"/>
      </dsp:txXfrm>
    </dsp:sp>
    <dsp:sp modelId="{F8886456-7ABF-483D-917F-AC6941F3D342}">
      <dsp:nvSpPr>
        <dsp:cNvPr id="0" name=""/>
        <dsp:cNvSpPr/>
      </dsp:nvSpPr>
      <dsp:spPr>
        <a:xfrm>
          <a:off x="131505" y="1351869"/>
          <a:ext cx="1578066" cy="270373"/>
        </a:xfrm>
        <a:prstGeom prst="trapezoid">
          <a:avLst>
            <a:gd name="adj" fmla="val 48638"/>
          </a:avLst>
        </a:prstGeom>
        <a:solidFill>
          <a:schemeClr val="accent5">
            <a:shade val="80000"/>
            <a:hueOff val="171020"/>
            <a:satOff val="-1865"/>
            <a:lumOff val="213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DB Adman X" panose="02000506090000020004" pitchFamily="2" charset="-34"/>
              <a:cs typeface="DB Adman X" panose="02000506090000020004" pitchFamily="2" charset="-34"/>
            </a:rPr>
            <a:t>F2</a:t>
          </a:r>
          <a:endParaRPr lang="th-TH" sz="2400" b="1" kern="1200" dirty="0"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407667" y="1351869"/>
        <a:ext cx="1025743" cy="270373"/>
      </dsp:txXfrm>
    </dsp:sp>
    <dsp:sp modelId="{E4987377-8126-48C7-8272-5CD63A322C37}">
      <dsp:nvSpPr>
        <dsp:cNvPr id="0" name=""/>
        <dsp:cNvSpPr/>
      </dsp:nvSpPr>
      <dsp:spPr>
        <a:xfrm>
          <a:off x="0" y="1622243"/>
          <a:ext cx="1841077" cy="270373"/>
        </a:xfrm>
        <a:prstGeom prst="trapezoid">
          <a:avLst>
            <a:gd name="adj" fmla="val 48638"/>
          </a:avLst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DB Adman X" panose="02000506090000020004" pitchFamily="2" charset="-34"/>
              <a:cs typeface="DB Adman X" panose="02000506090000020004" pitchFamily="2" charset="-34"/>
            </a:rPr>
            <a:t>F3</a:t>
          </a:r>
          <a:endParaRPr lang="th-TH" sz="2400" b="1" kern="1200" dirty="0">
            <a:latin typeface="DB Adman X" panose="02000506090000020004" pitchFamily="2" charset="-34"/>
            <a:cs typeface="DB Adman X" panose="02000506090000020004" pitchFamily="2" charset="-34"/>
          </a:endParaRPr>
        </a:p>
      </dsp:txBody>
      <dsp:txXfrm>
        <a:off x="322188" y="1622243"/>
        <a:ext cx="1196700" cy="270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DDA7E-CC08-45D2-A66F-A5ABC1F28D43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F9112-C623-4150-8AD7-AB80C2514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44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238DA9-ADA5-4DCF-935F-1B040310C3C6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DB7A30-8698-4C50-A550-B01EF35D7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</a:t>
            </a:r>
            <a:r>
              <a:rPr lang="th-TH" baseline="0" dirty="0" smtClean="0"/>
              <a:t> </a:t>
            </a:r>
            <a:r>
              <a:rPr lang="en-US" baseline="0" dirty="0" smtClean="0"/>
              <a:t>CSO  </a:t>
            </a:r>
            <a:r>
              <a:rPr lang="th-TH" baseline="0" dirty="0" smtClean="0"/>
              <a:t>เขต  นำเสนอ </a:t>
            </a:r>
            <a:r>
              <a:rPr lang="en-US" baseline="0" dirty="0" smtClean="0"/>
              <a:t>Slide  1-47    </a:t>
            </a:r>
            <a:r>
              <a:rPr lang="th-TH" baseline="0" dirty="0" smtClean="0"/>
              <a:t>ต่อจากนั้น  ให้ผู้ดำนินงาน   แจ้งที่ประชุมนำเสนอทีละสาขา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4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4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มีศูนย์รับ ส่งต่อระดับเขต รพ.</a:t>
            </a:r>
            <a:r>
              <a:rPr lang="en-US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A  1 </a:t>
            </a: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แห่ง</a:t>
            </a:r>
            <a:r>
              <a:rPr lang="en-US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:</a:t>
            </a: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เขต</a:t>
            </a:r>
            <a:r>
              <a:rPr lang="en-US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th-TH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ปี..................(รพ....................)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มีศูนย์รับ ส่งต่อระดับจังหวัด รพ.</a:t>
            </a:r>
            <a:r>
              <a:rPr lang="en-US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S  1 </a:t>
            </a: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แห่ง</a:t>
            </a:r>
            <a:r>
              <a:rPr lang="en-US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:</a:t>
            </a: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จังหวัด</a:t>
            </a:r>
            <a:r>
              <a:rPr lang="en-US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    ปี.........(จ.................)</a:t>
            </a:r>
            <a:r>
              <a:rPr lang="th-TH" sz="1200" baseline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/  ปี..........(จ.............)  / </a:t>
            </a: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ปี.........(จ.................)</a:t>
            </a:r>
            <a:r>
              <a:rPr lang="th-TH" sz="1200" baseline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/ ปี..........(จ.............)  /</a:t>
            </a:r>
            <a:r>
              <a:rPr lang="th-TH" sz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 2"/>
              </a:rPr>
              <a:t> </a:t>
            </a: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ปี.........(จ.................)</a:t>
            </a:r>
            <a:r>
              <a:rPr lang="th-TH" sz="1200" baseline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/  ปี..........(จ.............)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aseline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บริหารร่วม/บริการร่วม .............  เรื่อง........................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73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 Transformation </a:t>
            </a:r>
            <a:r>
              <a:rPr lang="th-TH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ปี </a:t>
            </a:r>
            <a:r>
              <a:rPr lang="en-US" sz="1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  <a:p>
            <a:pPr marL="285750" indent="-285750">
              <a:buFont typeface="Wingdings 2"/>
              <a:buChar char=""/>
            </a:pPr>
            <a:r>
              <a:rPr lang="en-US" dirty="0" smtClean="0"/>
              <a:t>Smart hospital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ปี..........(รพ...........)</a:t>
            </a:r>
            <a:endParaRPr lang="en-US" b="0" dirty="0" smtClean="0">
              <a:solidFill>
                <a:srgbClr val="0070C0"/>
              </a:solidFill>
              <a:sym typeface="Wingdings 2"/>
            </a:endParaRPr>
          </a:p>
          <a:p>
            <a:pPr marL="285750" indent="-285750">
              <a:buFont typeface="Wingdings 2"/>
              <a:buChar char=""/>
            </a:pPr>
            <a:r>
              <a:rPr lang="en-US" b="0" dirty="0" smtClean="0">
                <a:solidFill>
                  <a:srgbClr val="0070C0"/>
                </a:solidFill>
              </a:rPr>
              <a:t>APP: PCC Link </a:t>
            </a:r>
            <a:r>
              <a:rPr lang="th-TH" b="0" dirty="0" smtClean="0">
                <a:solidFill>
                  <a:srgbClr val="0070C0"/>
                </a:solidFill>
              </a:rPr>
              <a:t>/ </a:t>
            </a:r>
            <a:r>
              <a:rPr lang="en-US" b="0" dirty="0" smtClean="0">
                <a:solidFill>
                  <a:srgbClr val="0070C0"/>
                </a:solidFill>
              </a:rPr>
              <a:t>MOPH   Connect </a:t>
            </a:r>
            <a:r>
              <a:rPr lang="th-TH" b="0" dirty="0" smtClean="0">
                <a:solidFill>
                  <a:srgbClr val="0070C0"/>
                </a:solidFill>
              </a:rPr>
              <a:t>   ทดลองที่  จ.เลย   </a:t>
            </a:r>
            <a:endParaRPr lang="th-TH" b="0" dirty="0" smtClean="0">
              <a:solidFill>
                <a:srgbClr val="0070C0"/>
              </a:solidFill>
              <a:sym typeface="Wingdings 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 Transformation </a:t>
            </a:r>
            <a:r>
              <a:rPr lang="th-TH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ปี </a:t>
            </a:r>
            <a:r>
              <a:rPr lang="en-US" sz="1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  <a:p>
            <a:pPr marL="285750" indent="-285750">
              <a:buFont typeface="Wingdings 2"/>
              <a:buChar char=""/>
            </a:pPr>
            <a:r>
              <a:rPr lang="en-US" dirty="0" smtClean="0"/>
              <a:t>Smart hospital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ปี..........(รพ...........)</a:t>
            </a:r>
            <a:endParaRPr lang="en-US" b="0" dirty="0" smtClean="0">
              <a:solidFill>
                <a:srgbClr val="0070C0"/>
              </a:solidFill>
              <a:sym typeface="Wingdings 2"/>
            </a:endParaRPr>
          </a:p>
          <a:p>
            <a:pPr marL="285750" indent="-285750">
              <a:buFont typeface="Wingdings 2"/>
              <a:buChar char=""/>
            </a:pPr>
            <a:r>
              <a:rPr lang="en-US" b="0" dirty="0" smtClean="0">
                <a:solidFill>
                  <a:srgbClr val="0070C0"/>
                </a:solidFill>
              </a:rPr>
              <a:t>APP: PCC Link </a:t>
            </a:r>
            <a:r>
              <a:rPr lang="th-TH" b="0" dirty="0" smtClean="0">
                <a:solidFill>
                  <a:srgbClr val="0070C0"/>
                </a:solidFill>
              </a:rPr>
              <a:t>/ </a:t>
            </a:r>
            <a:r>
              <a:rPr lang="en-US" b="0" dirty="0" smtClean="0">
                <a:solidFill>
                  <a:srgbClr val="0070C0"/>
                </a:solidFill>
              </a:rPr>
              <a:t>MOPH   Connect </a:t>
            </a:r>
            <a:r>
              <a:rPr lang="th-TH" b="0" dirty="0" smtClean="0">
                <a:solidFill>
                  <a:srgbClr val="0070C0"/>
                </a:solidFill>
              </a:rPr>
              <a:t>   ทดลองที่  จ.เลย   </a:t>
            </a:r>
            <a:endParaRPr lang="th-TH" b="0" dirty="0" smtClean="0">
              <a:solidFill>
                <a:srgbClr val="0070C0"/>
              </a:solidFill>
              <a:sym typeface="Wingdings 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Smart hospital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ปี..........(รพ...........)</a:t>
            </a:r>
            <a:endParaRPr lang="en-US" b="0" dirty="0" smtClean="0">
              <a:solidFill>
                <a:srgbClr val="0070C0"/>
              </a:solidFill>
              <a:sym typeface="Wingdings 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43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cs typeface="+mn-cs"/>
              </a:rPr>
              <a:t>Queue  online /Automation</a:t>
            </a:r>
            <a:r>
              <a:rPr lang="th-TH" sz="1200" b="1" dirty="0" smtClean="0">
                <a:cs typeface="+mn-cs"/>
              </a:rPr>
              <a:t>   ปี.....(รพ.......)</a:t>
            </a:r>
            <a:endParaRPr lang="en-US" sz="1200" b="1" dirty="0" smtClean="0"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3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ประธานถาม</a:t>
            </a:r>
            <a:r>
              <a:rPr lang="th-TH" baseline="0" dirty="0" smtClean="0"/>
              <a:t>  </a:t>
            </a:r>
            <a:r>
              <a:rPr lang="th-TH" b="0" dirty="0" smtClean="0"/>
              <a:t>ทิศทาง นโยบาย   </a:t>
            </a:r>
            <a:r>
              <a:rPr lang="en-US" b="0" dirty="0" smtClean="0"/>
              <a:t>: </a:t>
            </a:r>
            <a:r>
              <a:rPr lang="th-TH" b="0" dirty="0" smtClean="0"/>
              <a:t>เขตเราจะทำหรือไม่</a:t>
            </a:r>
            <a:r>
              <a:rPr lang="th-TH" b="0" baseline="0" dirty="0" smtClean="0"/>
              <a:t>   ปีใด.........  ที่ไหน......</a:t>
            </a:r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1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ประธานถาม</a:t>
            </a:r>
            <a:r>
              <a:rPr lang="th-TH" baseline="0" dirty="0" smtClean="0"/>
              <a:t>  </a:t>
            </a:r>
            <a:r>
              <a:rPr lang="th-TH" b="0" dirty="0" smtClean="0"/>
              <a:t>ทิศทาง นโยบาย   </a:t>
            </a:r>
            <a:r>
              <a:rPr lang="en-US" b="0" dirty="0" smtClean="0"/>
              <a:t>: </a:t>
            </a:r>
            <a:r>
              <a:rPr lang="th-TH" b="0" dirty="0" smtClean="0"/>
              <a:t>เขตเราจะทำหรือไม่</a:t>
            </a:r>
            <a:r>
              <a:rPr lang="th-TH" b="0" baseline="0" dirty="0" smtClean="0"/>
              <a:t>   ปีใด.........  ที่ไหน......</a:t>
            </a:r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1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</a:t>
            </a:r>
            <a:r>
              <a:rPr lang="th-TH" baseline="0" dirty="0" smtClean="0"/>
              <a:t> แจ้ง   เครือข่ายวิชาชีพนักเทคนิคการแพทย์  (ร่าง) แผน มาให้แล้ว ที่ประชุม  เห็นชอบหรือต้องการปรับหรือไม่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2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 </a:t>
            </a:r>
            <a:r>
              <a:rPr lang="en-US" dirty="0" smtClean="0"/>
              <a:t>CSO  </a:t>
            </a:r>
            <a:r>
              <a:rPr lang="th-TH" dirty="0" smtClean="0"/>
              <a:t>นำเสนอ     กรอบ </a:t>
            </a:r>
            <a:r>
              <a:rPr lang="en-US" dirty="0" smtClean="0"/>
              <a:t>1-5   </a:t>
            </a:r>
            <a:r>
              <a:rPr lang="th-TH" dirty="0" smtClean="0"/>
              <a:t>ยกเว้นกรอบที่</a:t>
            </a:r>
            <a:r>
              <a:rPr lang="th-TH" baseline="0" dirty="0" smtClean="0"/>
              <a:t> </a:t>
            </a:r>
            <a:r>
              <a:rPr lang="en-US" baseline="0" dirty="0" smtClean="0"/>
              <a:t>6  </a:t>
            </a:r>
            <a:r>
              <a:rPr lang="th-TH" baseline="0" dirty="0" smtClean="0"/>
              <a:t>ให้จัหวัดนำเสนอทีละสาขา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7119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จากข้อมูล</a:t>
            </a:r>
            <a:r>
              <a:rPr lang="th-TH" baseline="0" dirty="0" smtClean="0"/>
              <a:t>  รพ.ระดับ </a:t>
            </a:r>
            <a:r>
              <a:rPr lang="en-US" baseline="0" dirty="0" smtClean="0"/>
              <a:t>A</a:t>
            </a:r>
            <a:r>
              <a:rPr lang="th-TH" baseline="0" dirty="0" smtClean="0"/>
              <a:t>ให้บริการ โรคของรพ. </a:t>
            </a:r>
            <a:r>
              <a:rPr lang="en-US" baseline="0" dirty="0" smtClean="0"/>
              <a:t>RW </a:t>
            </a:r>
            <a:r>
              <a:rPr lang="th-TH" baseline="0" dirty="0" smtClean="0"/>
              <a:t>ระดับ </a:t>
            </a:r>
            <a:r>
              <a:rPr lang="en-US" baseline="0" dirty="0" smtClean="0"/>
              <a:t>&lt; 0.6  </a:t>
            </a:r>
            <a:r>
              <a:rPr lang="th-TH" baseline="0" dirty="0" smtClean="0"/>
              <a:t>ควรพัฒนาศักยภาพ รพ.ระดับ  </a:t>
            </a:r>
            <a:r>
              <a:rPr lang="en-US" baseline="0" dirty="0" smtClean="0"/>
              <a:t>M1 M2 </a:t>
            </a:r>
            <a:r>
              <a:rPr lang="th-TH" baseline="0" dirty="0" smtClean="0"/>
              <a:t>ให้สามารถดูแล   โรคของรพ. </a:t>
            </a:r>
            <a:r>
              <a:rPr lang="en-US" baseline="0" dirty="0" smtClean="0"/>
              <a:t>RW </a:t>
            </a:r>
            <a:r>
              <a:rPr lang="th-TH" baseline="0" dirty="0" smtClean="0"/>
              <a:t>ระดับ </a:t>
            </a:r>
            <a:r>
              <a:rPr lang="en-US" baseline="0" dirty="0" smtClean="0"/>
              <a:t>&lt; 0.6 </a:t>
            </a:r>
            <a:r>
              <a:rPr lang="th-TH" baseline="0" dirty="0" smtClean="0"/>
              <a:t> หรือไม่</a:t>
            </a:r>
            <a:r>
              <a:rPr lang="en-US" baseline="0" dirty="0" smtClean="0"/>
              <a:t>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8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จากข้อมูล</a:t>
            </a:r>
            <a:r>
              <a:rPr lang="th-TH" baseline="0" dirty="0" smtClean="0"/>
              <a:t>  รพ.ระดับ </a:t>
            </a:r>
            <a:r>
              <a:rPr lang="en-US" baseline="0" dirty="0" smtClean="0"/>
              <a:t>S </a:t>
            </a:r>
            <a:r>
              <a:rPr lang="th-TH" baseline="0" dirty="0" smtClean="0"/>
              <a:t>ให้บริการ โรคของรพ. </a:t>
            </a:r>
            <a:r>
              <a:rPr lang="en-US" baseline="0" dirty="0" smtClean="0"/>
              <a:t>RW </a:t>
            </a:r>
            <a:r>
              <a:rPr lang="th-TH" baseline="0" dirty="0" smtClean="0"/>
              <a:t>ระดับ </a:t>
            </a:r>
            <a:r>
              <a:rPr lang="en-US" baseline="0" dirty="0" smtClean="0"/>
              <a:t>&lt; 0.6  </a:t>
            </a:r>
            <a:r>
              <a:rPr lang="th-TH" baseline="0" dirty="0" smtClean="0"/>
              <a:t>ควรพัฒนาศักยภาพ รพ.ระดับ  </a:t>
            </a:r>
            <a:r>
              <a:rPr lang="en-US" baseline="0" dirty="0" smtClean="0"/>
              <a:t>M1 M2 </a:t>
            </a:r>
            <a:r>
              <a:rPr lang="th-TH" baseline="0" dirty="0" smtClean="0"/>
              <a:t>ให้สามารถดูแล   โรคของรพ. </a:t>
            </a:r>
            <a:r>
              <a:rPr lang="en-US" baseline="0" dirty="0" smtClean="0"/>
              <a:t>RW </a:t>
            </a:r>
            <a:r>
              <a:rPr lang="th-TH" baseline="0" dirty="0" smtClean="0"/>
              <a:t>ระดับ </a:t>
            </a:r>
            <a:r>
              <a:rPr lang="en-US" baseline="0" dirty="0" smtClean="0"/>
              <a:t>&lt; 0.6 </a:t>
            </a:r>
            <a:r>
              <a:rPr lang="th-TH" baseline="0" dirty="0" smtClean="0"/>
              <a:t> หรือไม่</a:t>
            </a:r>
            <a:r>
              <a:rPr lang="en-US" baseline="0" dirty="0" smtClean="0"/>
              <a:t>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8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12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12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1200" b="1" dirty="0" smtClean="0">
                <a:solidFill>
                  <a:srgbClr val="FF0000"/>
                </a:solidFill>
                <a:sym typeface="Wingdings 2"/>
              </a:rPr>
              <a:t> M1 </a:t>
            </a:r>
            <a:r>
              <a:rPr lang="th-TH" sz="1200" b="1" baseline="0" dirty="0" smtClean="0">
                <a:solidFill>
                  <a:srgbClr val="FF0000"/>
                </a:solidFill>
                <a:sym typeface="Wingdings 2"/>
              </a:rPr>
              <a:t> เหมาะสมแล้วหรือไม่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baseline="0" dirty="0" smtClean="0">
                <a:solidFill>
                  <a:srgbClr val="0070C0"/>
                </a:solidFill>
                <a:sym typeface="Wingdings 2"/>
              </a:rPr>
              <a:t>: </a:t>
            </a:r>
            <a:r>
              <a:rPr lang="th-TH" sz="12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12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12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1200" b="1" dirty="0" smtClean="0">
                <a:solidFill>
                  <a:srgbClr val="FF0000"/>
                </a:solidFill>
                <a:sym typeface="Wingdings 2"/>
              </a:rPr>
              <a:t> M2</a:t>
            </a:r>
            <a:r>
              <a:rPr lang="th-TH" sz="1200" b="1" baseline="0" dirty="0" smtClean="0">
                <a:solidFill>
                  <a:srgbClr val="FF0000"/>
                </a:solidFill>
                <a:sym typeface="Wingdings 2"/>
              </a:rPr>
              <a:t> เหมาะสมแล้วหรือไม่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baseline="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1200" b="1" baseline="0" dirty="0" smtClean="0">
                <a:solidFill>
                  <a:srgbClr val="0070C0"/>
                </a:solidFill>
                <a:sym typeface="Wingdings 2"/>
              </a:rPr>
              <a:t>: </a:t>
            </a:r>
            <a:r>
              <a:rPr lang="th-TH" sz="12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12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12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1200" b="1" dirty="0" smtClean="0">
                <a:solidFill>
                  <a:srgbClr val="FF0000"/>
                </a:solidFill>
                <a:sym typeface="Wingdings 2"/>
              </a:rPr>
              <a:t> F1 </a:t>
            </a:r>
            <a:r>
              <a:rPr lang="th-TH" sz="1200" b="1" baseline="0" dirty="0" smtClean="0">
                <a:solidFill>
                  <a:srgbClr val="FF0000"/>
                </a:solidFill>
                <a:sym typeface="Wingdings 2"/>
              </a:rPr>
              <a:t> เหมาะสมแล้วหรือไม่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baseline="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1200" b="1" baseline="0" dirty="0" smtClean="0">
                <a:solidFill>
                  <a:srgbClr val="0070C0"/>
                </a:solidFill>
                <a:sym typeface="Wingdings 2"/>
              </a:rPr>
              <a:t>: </a:t>
            </a:r>
            <a:r>
              <a:rPr lang="th-TH" sz="12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12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12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1200" b="1" dirty="0" smtClean="0">
                <a:solidFill>
                  <a:srgbClr val="FF0000"/>
                </a:solidFill>
                <a:sym typeface="Wingdings 2"/>
              </a:rPr>
              <a:t> F2 </a:t>
            </a:r>
            <a:r>
              <a:rPr lang="th-TH" sz="1200" b="1" baseline="0" dirty="0" smtClean="0">
                <a:solidFill>
                  <a:srgbClr val="FF0000"/>
                </a:solidFill>
                <a:sym typeface="Wingdings 2"/>
              </a:rPr>
              <a:t> เหมาะสมแล้วหรือไม่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baseline="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1200" b="1" baseline="0" dirty="0" smtClean="0">
                <a:solidFill>
                  <a:srgbClr val="0070C0"/>
                </a:solidFill>
                <a:sym typeface="Wingdings 2"/>
              </a:rPr>
              <a:t>: </a:t>
            </a:r>
            <a:r>
              <a:rPr lang="th-TH" sz="12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12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12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1200" b="1" dirty="0" smtClean="0">
                <a:solidFill>
                  <a:srgbClr val="FF0000"/>
                </a:solidFill>
                <a:sym typeface="Wingdings 2"/>
              </a:rPr>
              <a:t> F2 </a:t>
            </a:r>
            <a:r>
              <a:rPr lang="th-TH" sz="1200" b="1" baseline="0" dirty="0" smtClean="0">
                <a:solidFill>
                  <a:srgbClr val="FF0000"/>
                </a:solidFill>
                <a:sym typeface="Wingdings 2"/>
              </a:rPr>
              <a:t> เหมาะสมแล้วหรือไม่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baseline="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1200" b="1" baseline="0" dirty="0" smtClean="0">
                <a:solidFill>
                  <a:srgbClr val="0070C0"/>
                </a:solidFill>
                <a:sym typeface="Wingdings 2"/>
              </a:rPr>
              <a:t>: </a:t>
            </a:r>
            <a:r>
              <a:rPr lang="th-TH" sz="12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12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12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1200" b="1" dirty="0" smtClean="0">
                <a:solidFill>
                  <a:srgbClr val="FF0000"/>
                </a:solidFill>
                <a:sym typeface="Wingdings 2"/>
              </a:rPr>
              <a:t> F2 </a:t>
            </a:r>
            <a:r>
              <a:rPr lang="th-TH" sz="1200" b="1" baseline="0" dirty="0" smtClean="0">
                <a:solidFill>
                  <a:srgbClr val="FF0000"/>
                </a:solidFill>
                <a:sym typeface="Wingdings 2"/>
              </a:rPr>
              <a:t> เหมาะสมแล้วหรือไม่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baseline="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1200" b="1" baseline="0" dirty="0" smtClean="0">
                <a:solidFill>
                  <a:srgbClr val="0070C0"/>
                </a:solidFill>
                <a:sym typeface="Wingdings 2"/>
              </a:rPr>
              <a:t>: </a:t>
            </a:r>
            <a:r>
              <a:rPr lang="th-TH" sz="12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12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12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1200" b="1" dirty="0" smtClean="0">
                <a:solidFill>
                  <a:srgbClr val="FF0000"/>
                </a:solidFill>
                <a:sym typeface="Wingdings 2"/>
              </a:rPr>
              <a:t> F2 </a:t>
            </a:r>
            <a:r>
              <a:rPr lang="th-TH" sz="1200" b="1" baseline="0" dirty="0" smtClean="0">
                <a:solidFill>
                  <a:srgbClr val="FF0000"/>
                </a:solidFill>
                <a:sym typeface="Wingdings 2"/>
              </a:rPr>
              <a:t> เหมาะสมแล้วหรือไม่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baseline="0" dirty="0" smtClean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1200" b="1" baseline="0" dirty="0" smtClean="0">
                <a:solidFill>
                  <a:srgbClr val="0070C0"/>
                </a:solidFill>
                <a:sym typeface="Wingdings 2"/>
              </a:rPr>
              <a:t>: </a:t>
            </a:r>
            <a:r>
              <a:rPr lang="th-TH" sz="12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12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12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1200" b="1" dirty="0" smtClean="0">
                <a:solidFill>
                  <a:srgbClr val="FF0000"/>
                </a:solidFill>
                <a:sym typeface="Wingdings 2"/>
              </a:rPr>
              <a:t> F2 </a:t>
            </a:r>
            <a:r>
              <a:rPr lang="th-TH" sz="1200" b="1" baseline="0" dirty="0" smtClean="0">
                <a:solidFill>
                  <a:srgbClr val="FF0000"/>
                </a:solidFill>
                <a:sym typeface="Wingdings 2"/>
              </a:rPr>
              <a:t> เหมาะสมแล้วหรือไม่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นำเสนอโครงสร้างประชากร    เขตสุขภาพที่ </a:t>
            </a:r>
            <a:r>
              <a:rPr lang="en-US" dirty="0" smtClean="0"/>
              <a:t>8  </a:t>
            </a:r>
            <a:r>
              <a:rPr lang="th-TH" dirty="0" smtClean="0"/>
              <a:t>เข้าสู่สังคมผู้สูงอายุ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42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สถานการณ์เตียงปัจจุบัน</a:t>
            </a:r>
            <a:endParaRPr lang="th-TH" b="1" dirty="0" smtClean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r>
              <a:rPr lang="th-TH" dirty="0" smtClean="0"/>
              <a:t>ประธานถาม</a:t>
            </a:r>
            <a:r>
              <a:rPr lang="th-TH" baseline="0" dirty="0" smtClean="0"/>
              <a:t> </a:t>
            </a:r>
            <a:r>
              <a:rPr lang="en-US" baseline="0" dirty="0" smtClean="0"/>
              <a:t>:   </a:t>
            </a:r>
            <a:r>
              <a:rPr lang="en-US" dirty="0" smtClean="0"/>
              <a:t>13.97:10,000  </a:t>
            </a:r>
            <a:r>
              <a:rPr lang="th-TH" dirty="0" smtClean="0"/>
              <a:t>ปชก.</a:t>
            </a:r>
            <a:r>
              <a:rPr lang="th-TH" baseline="0" dirty="0" smtClean="0"/>
              <a:t>  </a:t>
            </a:r>
            <a:r>
              <a:rPr lang="en-US" baseline="0" dirty="0" smtClean="0"/>
              <a:t>AB </a:t>
            </a:r>
            <a:r>
              <a:rPr lang="th-TH" baseline="0" dirty="0" smtClean="0"/>
              <a:t>เทียบกับเตียงตามกรอบ </a:t>
            </a:r>
            <a:r>
              <a:rPr lang="en-US" baseline="0" dirty="0" smtClean="0"/>
              <a:t> =85.86% </a:t>
            </a:r>
            <a:r>
              <a:rPr lang="th-TH" baseline="0" dirty="0" smtClean="0"/>
              <a:t>  จำเป็นต้องขอขยายเตียงอีกหรือไม่   ควรพัฒนาเตียงประเภทใด</a:t>
            </a:r>
            <a:r>
              <a:rPr lang="en-US" baseline="0" dirty="0" smtClean="0"/>
              <a:t>???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67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สถานการณ์เตียงปัจจุบัน</a:t>
            </a:r>
            <a:endParaRPr lang="th-TH" b="1" dirty="0" smtClean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r>
              <a:rPr lang="th-TH" dirty="0" smtClean="0"/>
              <a:t>ประธานถาม</a:t>
            </a:r>
            <a:r>
              <a:rPr lang="th-TH" baseline="0" dirty="0" smtClean="0"/>
              <a:t> </a:t>
            </a:r>
            <a:r>
              <a:rPr lang="en-US" baseline="0" dirty="0" smtClean="0"/>
              <a:t>:  </a:t>
            </a:r>
            <a:r>
              <a:rPr lang="th-TH" baseline="0" dirty="0" smtClean="0"/>
              <a:t> </a:t>
            </a:r>
            <a:r>
              <a:rPr lang="en-US" baseline="0" dirty="0" smtClean="0"/>
              <a:t>AB </a:t>
            </a:r>
            <a:r>
              <a:rPr lang="th-TH" baseline="0" dirty="0" smtClean="0"/>
              <a:t>เทียบกับเตียงจริง </a:t>
            </a:r>
            <a:r>
              <a:rPr lang="en-US" baseline="0" dirty="0" smtClean="0"/>
              <a:t> =76.26% </a:t>
            </a:r>
            <a:r>
              <a:rPr lang="th-TH" baseline="0" dirty="0" smtClean="0"/>
              <a:t>  จำเป็นต้องขอขยายเตียงอีกหรือไม่   ควรพัฒนาเตียงประเภทใด</a:t>
            </a:r>
            <a:r>
              <a:rPr lang="en-US" baseline="0" dirty="0" smtClean="0"/>
              <a:t>???</a:t>
            </a:r>
            <a:endParaRPr lang="th-T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58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ประธานถาม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th-TH" baseline="0" dirty="0" smtClean="0"/>
              <a:t>หากขยายเตียงตามแผน ปี </a:t>
            </a:r>
            <a:r>
              <a:rPr lang="en-US" baseline="0" dirty="0" smtClean="0"/>
              <a:t>62-65  </a:t>
            </a:r>
            <a:r>
              <a:rPr lang="th-TH" baseline="0" dirty="0" smtClean="0"/>
              <a:t>จะมีเตียง   </a:t>
            </a:r>
            <a:r>
              <a:rPr lang="en-US" baseline="0" dirty="0" smtClean="0"/>
              <a:t>15.55:10,000  </a:t>
            </a:r>
            <a:r>
              <a:rPr lang="th-TH" baseline="0" dirty="0" smtClean="0"/>
              <a:t>ปชก.  เขตเราเพียงพอแล้วหรือยัง</a:t>
            </a:r>
            <a:r>
              <a:rPr lang="en-US" baseline="0" dirty="0" smtClean="0"/>
              <a:t>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9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ประธานถาม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th-TH" baseline="0" dirty="0" smtClean="0"/>
              <a:t>หากรวมเตียงเอกชน</a:t>
            </a:r>
            <a:r>
              <a:rPr lang="en-US" baseline="0" dirty="0" smtClean="0"/>
              <a:t>+</a:t>
            </a:r>
            <a:r>
              <a:rPr lang="th-TH" baseline="0" dirty="0" smtClean="0"/>
              <a:t>นอก สป.</a:t>
            </a:r>
            <a:r>
              <a:rPr lang="en-US" baseline="0" dirty="0" smtClean="0"/>
              <a:t>+</a:t>
            </a:r>
            <a:r>
              <a:rPr lang="th-TH" baseline="0" dirty="0" smtClean="0"/>
              <a:t>สป.   จะมีเตียงปี  </a:t>
            </a:r>
            <a:r>
              <a:rPr lang="en-US" baseline="0" dirty="0" smtClean="0"/>
              <a:t>62  = </a:t>
            </a:r>
            <a:r>
              <a:rPr lang="th-TH" baseline="0" dirty="0" smtClean="0"/>
              <a:t> </a:t>
            </a:r>
            <a:r>
              <a:rPr lang="en-US" baseline="0" dirty="0" smtClean="0"/>
              <a:t>16.47 </a:t>
            </a:r>
            <a:r>
              <a:rPr lang="th-TH" baseline="0" dirty="0" smtClean="0"/>
              <a:t>ต่อ </a:t>
            </a:r>
            <a:r>
              <a:rPr lang="en-US" baseline="0" dirty="0" smtClean="0"/>
              <a:t>10,000  </a:t>
            </a:r>
            <a:r>
              <a:rPr lang="th-TH" baseline="0" dirty="0" smtClean="0"/>
              <a:t>ปชก.   พอหรือไม่</a:t>
            </a:r>
            <a:r>
              <a:rPr lang="en-US" baseline="0" dirty="0" smtClean="0"/>
              <a:t>????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2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14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3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321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6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03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83960-D1E3-49D6-A70A-18D2CEB0143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 </a:t>
            </a:r>
            <a:r>
              <a:rPr lang="th-TH" dirty="0" smtClean="0"/>
              <a:t>อันดับโรค</a:t>
            </a:r>
            <a:r>
              <a:rPr lang="th-TH" baseline="0" dirty="0" smtClean="0"/>
              <a:t>  </a:t>
            </a:r>
            <a:r>
              <a:rPr lang="en-US" baseline="0" dirty="0" smtClean="0"/>
              <a:t>OPD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2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24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16375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66860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2267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4506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7620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9175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869-E3B7-4FE7-AA15-5F9A47172087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71750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962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SD  N4 </a:t>
            </a:r>
            <a:r>
              <a:rPr lang="th-TH" sz="1200" dirty="0" smtClean="0"/>
              <a:t>บริการรักษาผุ้ป่วยทารกที่มีภาวะความดันเลือดปอดสูงแต่กำเนิด  </a:t>
            </a:r>
            <a:r>
              <a:rPr lang="en-US" sz="1200" dirty="0" smtClean="0"/>
              <a:t>(Persistent  Pulmonary  Hypertension  of  the </a:t>
            </a:r>
            <a:r>
              <a:rPr lang="en-US" sz="1200" dirty="0" err="1" smtClean="0"/>
              <a:t>Neonates,PPHN</a:t>
            </a:r>
            <a:r>
              <a:rPr lang="en-US" sz="1200" dirty="0" smtClean="0"/>
              <a:t>)  A,S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อัตราการเกิด</a:t>
            </a:r>
            <a:r>
              <a:rPr lang="th-TH" baseline="0" dirty="0" smtClean="0"/>
              <a:t>  ตาย - ลดลง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6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เตียง </a:t>
            </a:r>
            <a:r>
              <a:rPr lang="en-US" dirty="0" smtClean="0"/>
              <a:t>NICU </a:t>
            </a:r>
            <a:r>
              <a:rPr lang="th-TH" dirty="0" smtClean="0"/>
              <a:t>ตามแผนภายในปี </a:t>
            </a:r>
            <a:r>
              <a:rPr lang="en-US" dirty="0" smtClean="0"/>
              <a:t>2563 </a:t>
            </a:r>
            <a:r>
              <a:rPr lang="th-TH" dirty="0" smtClean="0"/>
              <a:t>สามารถปิด </a:t>
            </a:r>
            <a:r>
              <a:rPr lang="en-US" dirty="0" smtClean="0"/>
              <a:t>GAP </a:t>
            </a:r>
            <a:r>
              <a:rPr lang="th-TH" dirty="0" smtClean="0"/>
              <a:t>ได้ หากไม่ได้เป็นไปตามเป้า สามารถขยายเป็นปีถัดไปได้ จังหวัดที่ควรเพิ่มให้ได้คือ</a:t>
            </a:r>
            <a:r>
              <a:rPr lang="th-TH" baseline="0" dirty="0" smtClean="0"/>
              <a:t> จังหวัดบึงกาฬ เนื่องจากระยะทางไกล มีผลต่อคุณภาพชีวิตของทารก  ปัญหาของจังหวัดบึงกาฬคือจำนวนกุมารแพทย์</a:t>
            </a:r>
            <a:endParaRPr lang="th-T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76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เตียง </a:t>
            </a:r>
            <a:r>
              <a:rPr lang="en-US" dirty="0" smtClean="0"/>
              <a:t>SNB </a:t>
            </a:r>
            <a:r>
              <a:rPr lang="th-TH" dirty="0" smtClean="0"/>
              <a:t> ครบตามเกณฑ์</a:t>
            </a:r>
            <a:r>
              <a:rPr lang="th-TH" baseline="0" dirty="0" smtClean="0"/>
              <a:t> แผนเพิ่มในโรงพยาบาลที่มีกุมารแพทย์ เนื่องจากต้องการรองรับผู้ป่วยจาก </a:t>
            </a:r>
            <a:r>
              <a:rPr lang="en-US" baseline="0" dirty="0" smtClean="0"/>
              <a:t>NICU </a:t>
            </a:r>
            <a:r>
              <a:rPr lang="th-TH" baseline="0" dirty="0" smtClean="0"/>
              <a:t>เพื่อให้เตียง </a:t>
            </a:r>
            <a:r>
              <a:rPr lang="en-US" baseline="0" dirty="0" smtClean="0"/>
              <a:t>NICU </a:t>
            </a:r>
            <a:r>
              <a:rPr lang="th-TH" baseline="0" dirty="0" smtClean="0"/>
              <a:t>รับผู้ป่วยอื่นๆได้ และเพื่อให้ผู้ป่วยทารกได้รับการรักษาใกล้บ้าน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6B7E-0DE3-4D0D-A48E-1C8C89DB3A5F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5413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6B7E-0DE3-4D0D-A48E-1C8C89DB3A5F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54134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966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 smtClean="0"/>
              <a:t>ประธาน </a:t>
            </a:r>
            <a:r>
              <a:rPr lang="en-US" dirty="0" smtClean="0"/>
              <a:t>SP </a:t>
            </a:r>
            <a:r>
              <a:rPr lang="th-TH" dirty="0" smtClean="0"/>
              <a:t>ถามจังหวัด  ในการดำเนินงานตาม   </a:t>
            </a:r>
            <a:r>
              <a:rPr lang="en-US" dirty="0" smtClean="0"/>
              <a:t>SD T1</a:t>
            </a:r>
            <a:r>
              <a:rPr lang="en-US" baseline="0" dirty="0" smtClean="0"/>
              <a:t>  T2   T3  T4   T5  T6  T7  </a:t>
            </a:r>
            <a:r>
              <a:rPr lang="th-TH" baseline="0" dirty="0" smtClean="0"/>
              <a:t>ผลการดำเนินงานเป็นอย่างไร   มี</a:t>
            </a:r>
            <a:r>
              <a:rPr lang="en-US" baseline="0" dirty="0" smtClean="0"/>
              <a:t>  GAP  </a:t>
            </a:r>
            <a:r>
              <a:rPr lang="th-TH" baseline="0" dirty="0" smtClean="0"/>
              <a:t>อะไร  ปัญหาอุปสรรค </a:t>
            </a:r>
            <a:r>
              <a:rPr lang="en-US" baseline="0" dirty="0" smtClean="0"/>
              <a:t>??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403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73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774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945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945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: </a:t>
            </a:r>
            <a:r>
              <a:rPr lang="th-TH" dirty="0" smtClean="0"/>
              <a:t>ข้อมูล  </a:t>
            </a:r>
            <a:r>
              <a:rPr lang="en-US" dirty="0" smtClean="0"/>
              <a:t>OR  </a:t>
            </a:r>
            <a:r>
              <a:rPr lang="th-TH" dirty="0" smtClean="0"/>
              <a:t>ตามที่</a:t>
            </a:r>
            <a:r>
              <a:rPr lang="th-TH" baseline="0" dirty="0" smtClean="0"/>
              <a:t> จังหวัดขอมา   ใน รพ. </a:t>
            </a:r>
            <a:r>
              <a:rPr lang="en-US" baseline="0" dirty="0" smtClean="0"/>
              <a:t>A,S,M1,M2 </a:t>
            </a:r>
            <a:r>
              <a:rPr lang="th-TH" baseline="0" dirty="0" smtClean="0"/>
              <a:t>มี  </a:t>
            </a:r>
            <a:r>
              <a:rPr lang="en-US" baseline="0" dirty="0" smtClean="0"/>
              <a:t>117  </a:t>
            </a:r>
            <a:r>
              <a:rPr lang="th-TH" baseline="0" dirty="0" smtClean="0"/>
              <a:t>เตียง</a:t>
            </a:r>
            <a:r>
              <a:rPr lang="en-US" baseline="0" dirty="0" smtClean="0"/>
              <a:t> =142%  </a:t>
            </a:r>
            <a:r>
              <a:rPr lang="th-TH" sz="1200" b="1" dirty="0" smtClean="0">
                <a:solidFill>
                  <a:srgbClr val="0070C0"/>
                </a:solidFill>
              </a:rPr>
              <a:t>แผน </a:t>
            </a:r>
            <a:r>
              <a:rPr lang="en-US" sz="1200" b="1" dirty="0" smtClean="0">
                <a:solidFill>
                  <a:srgbClr val="0070C0"/>
                </a:solidFill>
              </a:rPr>
              <a:t>62-65 </a:t>
            </a:r>
            <a:r>
              <a:rPr lang="th-TH" sz="1200" b="1" dirty="0" smtClean="0">
                <a:solidFill>
                  <a:srgbClr val="0070C0"/>
                </a:solidFill>
              </a:rPr>
              <a:t>เพิ่ม </a:t>
            </a:r>
            <a:r>
              <a:rPr lang="en-US" sz="1200" b="1" dirty="0" smtClean="0">
                <a:solidFill>
                  <a:srgbClr val="0070C0"/>
                </a:solidFill>
              </a:rPr>
              <a:t>  39  </a:t>
            </a:r>
            <a:r>
              <a:rPr lang="th-TH" sz="1200" b="1" dirty="0" smtClean="0">
                <a:solidFill>
                  <a:srgbClr val="0070C0"/>
                </a:solidFill>
              </a:rPr>
              <a:t>เตียง   </a:t>
            </a:r>
            <a:r>
              <a:rPr lang="en-US" sz="1200" b="1" dirty="0" smtClean="0">
                <a:solidFill>
                  <a:srgbClr val="0070C0"/>
                </a:solidFill>
              </a:rPr>
              <a:t>= </a:t>
            </a:r>
            <a:r>
              <a:rPr lang="en-US" sz="1200" b="1" dirty="0" smtClean="0">
                <a:solidFill>
                  <a:srgbClr val="FF0000"/>
                </a:solidFill>
              </a:rPr>
              <a:t>169.56%</a:t>
            </a:r>
            <a:r>
              <a:rPr lang="th-TH" sz="1200" b="1" dirty="0" smtClean="0">
                <a:solidFill>
                  <a:srgbClr val="FF0000"/>
                </a:solidFill>
              </a:rPr>
              <a:t>มากเกินไป</a:t>
            </a:r>
            <a:r>
              <a:rPr lang="th-TH" baseline="0" dirty="0" smtClean="0"/>
              <a:t>หรือไม่</a:t>
            </a:r>
            <a:r>
              <a:rPr lang="en-US" baseline="0" dirty="0" smtClean="0"/>
              <a:t>????</a:t>
            </a:r>
            <a:r>
              <a:rPr lang="th-TH" baseline="0" dirty="0" smtClean="0"/>
              <a:t> ควรลดจำนวนใน รพ. ระดับใด   เพิ่มในระดับใด  </a:t>
            </a:r>
            <a:r>
              <a:rPr lang="en-US" baseline="0" dirty="0" smtClean="0"/>
              <a:t>  </a:t>
            </a:r>
            <a:r>
              <a:rPr lang="th-TH" baseline="0" dirty="0" smtClean="0"/>
              <a:t>คกก.</a:t>
            </a:r>
            <a:r>
              <a:rPr lang="en-US" baseline="0" dirty="0" smtClean="0"/>
              <a:t>SP</a:t>
            </a:r>
            <a:r>
              <a:rPr lang="th-TH" baseline="0" dirty="0" smtClean="0"/>
              <a:t> ระดับเขต  /ผู้บริหารเห็นควรว่าอย่างไร</a:t>
            </a:r>
            <a:r>
              <a:rPr lang="en-US" baseline="0" dirty="0" smtClean="0"/>
              <a:t>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0" dirty="0" smtClean="0"/>
              <a:t>  </a:t>
            </a:r>
            <a:r>
              <a:rPr lang="th-TH" baseline="0" dirty="0" smtClean="0"/>
              <a:t>อันดับโรค   </a:t>
            </a:r>
            <a:r>
              <a:rPr lang="en-US" baseline="0" dirty="0" smtClean="0"/>
              <a:t>IPD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157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33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6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36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140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 A,S</a:t>
            </a:r>
            <a:r>
              <a:rPr lang="th-TH" sz="1200" b="1" dirty="0" smtClean="0">
                <a:solidFill>
                  <a:srgbClr val="0070C0"/>
                </a:solidFill>
              </a:rPr>
              <a:t>  มี  </a:t>
            </a:r>
            <a:r>
              <a:rPr lang="en-US" sz="1200" b="1" dirty="0" smtClean="0">
                <a:solidFill>
                  <a:srgbClr val="0070C0"/>
                </a:solidFill>
              </a:rPr>
              <a:t>Stroke  Unit  </a:t>
            </a:r>
            <a:r>
              <a:rPr lang="th-TH" sz="1200" b="1" dirty="0" smtClean="0">
                <a:solidFill>
                  <a:srgbClr val="0070C0"/>
                </a:solidFill>
              </a:rPr>
              <a:t> มีแล้ว</a:t>
            </a:r>
            <a:r>
              <a:rPr lang="en-US" sz="1200" b="1" dirty="0" smtClean="0">
                <a:solidFill>
                  <a:srgbClr val="0070C0"/>
                </a:solidFill>
              </a:rPr>
              <a:t>  68  </a:t>
            </a:r>
            <a:r>
              <a:rPr lang="th-TH" sz="1200" b="1" dirty="0" smtClean="0">
                <a:solidFill>
                  <a:srgbClr val="0070C0"/>
                </a:solidFill>
              </a:rPr>
              <a:t>เตียง   </a:t>
            </a:r>
            <a:r>
              <a:rPr lang="en-US" sz="1200" b="1" dirty="0" smtClean="0">
                <a:solidFill>
                  <a:srgbClr val="0070C0"/>
                </a:solidFill>
              </a:rPr>
              <a:t>= 94.44%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th-TH" sz="1200" b="1" dirty="0" smtClean="0">
                <a:solidFill>
                  <a:srgbClr val="0070C0"/>
                </a:solidFill>
              </a:rPr>
              <a:t>แผน </a:t>
            </a:r>
            <a:r>
              <a:rPr lang="en-US" sz="1200" b="1" dirty="0" smtClean="0">
                <a:solidFill>
                  <a:srgbClr val="0070C0"/>
                </a:solidFill>
              </a:rPr>
              <a:t>63-64  </a:t>
            </a:r>
            <a:r>
              <a:rPr lang="th-TH" sz="1200" b="1" dirty="0" smtClean="0">
                <a:solidFill>
                  <a:srgbClr val="0070C0"/>
                </a:solidFill>
              </a:rPr>
              <a:t>เพิ่ม  </a:t>
            </a:r>
            <a:r>
              <a:rPr lang="en-US" sz="1200" b="1" dirty="0" smtClean="0">
                <a:solidFill>
                  <a:srgbClr val="0070C0"/>
                </a:solidFill>
              </a:rPr>
              <a:t>S  </a:t>
            </a:r>
            <a:r>
              <a:rPr lang="th-TH" sz="1200" b="1" dirty="0" smtClean="0">
                <a:solidFill>
                  <a:srgbClr val="0070C0"/>
                </a:solidFill>
              </a:rPr>
              <a:t>หนองคาย </a:t>
            </a:r>
            <a:r>
              <a:rPr lang="en-US" sz="1200" b="1" dirty="0" smtClean="0">
                <a:solidFill>
                  <a:srgbClr val="0070C0"/>
                </a:solidFill>
              </a:rPr>
              <a:t>4(63)</a:t>
            </a:r>
            <a:r>
              <a:rPr lang="th-TH" sz="1200" b="1" dirty="0" smtClean="0">
                <a:solidFill>
                  <a:srgbClr val="0070C0"/>
                </a:solidFill>
              </a:rPr>
              <a:t>  </a:t>
            </a:r>
            <a:r>
              <a:rPr lang="en-US" sz="1200" b="1" dirty="0" smtClean="0">
                <a:solidFill>
                  <a:srgbClr val="0070C0"/>
                </a:solidFill>
              </a:rPr>
              <a:t>, </a:t>
            </a:r>
            <a:r>
              <a:rPr lang="th-TH" sz="1200" b="1" dirty="0" smtClean="0">
                <a:solidFill>
                  <a:srgbClr val="0070C0"/>
                </a:solidFill>
              </a:rPr>
              <a:t>บึงกาฬ</a:t>
            </a:r>
            <a:r>
              <a:rPr lang="en-US" sz="1200" b="1" dirty="0" smtClean="0">
                <a:solidFill>
                  <a:srgbClr val="0070C0"/>
                </a:solidFill>
              </a:rPr>
              <a:t> 4(64)  =  76  </a:t>
            </a:r>
            <a:r>
              <a:rPr lang="th-TH" sz="1200" b="1" dirty="0" smtClean="0">
                <a:solidFill>
                  <a:srgbClr val="0070C0"/>
                </a:solidFill>
              </a:rPr>
              <a:t>เตียง</a:t>
            </a:r>
            <a:r>
              <a:rPr lang="en-US" sz="1200" b="1" dirty="0" smtClean="0">
                <a:solidFill>
                  <a:srgbClr val="0070C0"/>
                </a:solidFill>
              </a:rPr>
              <a:t> = 105.55%   </a:t>
            </a:r>
            <a:r>
              <a:rPr lang="th-TH" sz="1200" b="1" dirty="0" smtClean="0">
                <a:solidFill>
                  <a:srgbClr val="0070C0"/>
                </a:solidFill>
              </a:rPr>
              <a:t>เพียงพอหรือไม่</a:t>
            </a:r>
            <a:r>
              <a:rPr lang="th-TH" sz="1200" b="1" baseline="0" dirty="0" smtClean="0">
                <a:solidFill>
                  <a:srgbClr val="0070C0"/>
                </a:solidFill>
              </a:rPr>
              <a:t>   จังหวัดพร้อมหรือไม่   ถ้าไม่พร้อมจะขยายไปปีไหน    (สามารถขยายได้ถึงปี </a:t>
            </a:r>
            <a:r>
              <a:rPr lang="en-US" sz="1200" b="1" baseline="0" dirty="0" smtClean="0">
                <a:solidFill>
                  <a:srgbClr val="0070C0"/>
                </a:solidFill>
              </a:rPr>
              <a:t>68</a:t>
            </a:r>
            <a:r>
              <a:rPr lang="th-TH" sz="1200" b="1" baseline="0" dirty="0" smtClean="0">
                <a:solidFill>
                  <a:srgbClr val="0070C0"/>
                </a:solidFill>
              </a:rPr>
              <a:t>)</a:t>
            </a:r>
            <a:endParaRPr lang="en-US" sz="12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031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06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89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60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60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สาเหตุการตาย   </a:t>
            </a:r>
            <a:r>
              <a:rPr lang="en-US" dirty="0" smtClean="0"/>
              <a:t>10   </a:t>
            </a:r>
            <a:r>
              <a:rPr lang="th-TH" dirty="0" smtClean="0"/>
              <a:t>อันดับโรค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766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39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039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15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15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ประธานถาม</a:t>
            </a:r>
            <a:r>
              <a:rPr lang="th-TH" baseline="0" dirty="0" smtClean="0"/>
              <a:t>  </a:t>
            </a:r>
            <a:r>
              <a:rPr lang="th-TH" b="0" dirty="0" smtClean="0"/>
              <a:t>ทิศทาง นโยบาย   </a:t>
            </a:r>
            <a:r>
              <a:rPr lang="en-US" b="0" dirty="0" smtClean="0"/>
              <a:t>: </a:t>
            </a:r>
            <a:r>
              <a:rPr lang="th-TH" b="0" dirty="0" smtClean="0"/>
              <a:t>เขตเราจะทำหรือไม่</a:t>
            </a:r>
            <a:r>
              <a:rPr lang="th-TH" b="0" baseline="0" dirty="0" smtClean="0"/>
              <a:t>   ปีใด.........  ที่ไหน......</a:t>
            </a:r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1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ประธานถาม</a:t>
            </a:r>
            <a:r>
              <a:rPr lang="th-TH" baseline="0" dirty="0" smtClean="0"/>
              <a:t>  </a:t>
            </a:r>
            <a:r>
              <a:rPr lang="th-TH" b="0" dirty="0" smtClean="0"/>
              <a:t>ทิศทาง นโยบาย   </a:t>
            </a:r>
            <a:r>
              <a:rPr lang="en-US" b="0" dirty="0" smtClean="0"/>
              <a:t>: </a:t>
            </a:r>
            <a:r>
              <a:rPr lang="th-TH" b="0" dirty="0" smtClean="0"/>
              <a:t>เขตเราจะทำหรือไม่</a:t>
            </a:r>
            <a:r>
              <a:rPr lang="th-TH" b="0" baseline="0" dirty="0" smtClean="0"/>
              <a:t>   ปีใด.........  ที่ไหน......</a:t>
            </a:r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12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ประธานถาม</a:t>
            </a:r>
            <a:r>
              <a:rPr lang="th-TH" baseline="0" dirty="0" smtClean="0"/>
              <a:t>  </a:t>
            </a:r>
            <a:r>
              <a:rPr lang="th-TH" b="0" dirty="0" smtClean="0"/>
              <a:t>ทิศทาง นโยบาย   </a:t>
            </a:r>
            <a:r>
              <a:rPr lang="en-US" b="0" dirty="0" smtClean="0"/>
              <a:t>: </a:t>
            </a:r>
            <a:r>
              <a:rPr lang="th-TH" b="0" dirty="0" smtClean="0"/>
              <a:t>เขตเราจะทำหรือไม่</a:t>
            </a:r>
            <a:r>
              <a:rPr lang="th-TH" b="0" baseline="0" dirty="0" smtClean="0"/>
              <a:t>   ปีใด.........  ที่ไหน......</a:t>
            </a:r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u="none" dirty="0" smtClean="0"/>
              <a:t>ทิศทางนโยบาย  </a:t>
            </a:r>
            <a:r>
              <a:rPr lang="en-US" sz="1200" b="0" u="none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Excellence  center</a:t>
            </a:r>
            <a:r>
              <a:rPr lang="en-US" sz="1200" b="0" u="none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th-TH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กระทรวง</a:t>
            </a:r>
            <a:endParaRPr lang="en-US" b="0" u="none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ประธาน  ถาม  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รพ.อุดรธานี / สกลนคร   แต่ละสาขาจะปรับ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en-US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Level  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ปีไหน  เป็น  </a:t>
            </a:r>
            <a:r>
              <a:rPr lang="en-US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Level 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อะไร</a:t>
            </a:r>
          </a:p>
          <a:p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ประธาน  ถาม   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เป้าหมาย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en-US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3  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ข้อ   จะดำเนินการปีไหน</a:t>
            </a:r>
          </a:p>
          <a:p>
            <a:r>
              <a:rPr lang="th-TH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ศูนย์กลางบริการสุขภาพ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(Medical  Service Excellence Center)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</a:t>
            </a:r>
            <a:endParaRPr lang="en-US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ศูนย์กลางการศึกษาด้านการแพทย์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(Academic  Excellence Center)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ศูนย์กลางการวิจัยทางการแพทย์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(Research  Excellence Center)</a:t>
            </a:r>
            <a:endParaRPr lang="en-US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endParaRPr lang="th-TH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u="none" dirty="0" smtClean="0"/>
              <a:t>ทิศทางนโยบาย  </a:t>
            </a:r>
            <a:r>
              <a:rPr lang="en-US" sz="1200" b="0" u="none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Excellence  center</a:t>
            </a:r>
            <a:r>
              <a:rPr lang="en-US" sz="1200" b="0" u="none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th-TH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กระทรวง</a:t>
            </a:r>
            <a:endParaRPr lang="en-US" b="0" u="none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รพ.อุดรธานี / สกลนคร   แต่ละสาขาจะปรับ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en-US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Level  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ปีไหน  เป็น  </a:t>
            </a:r>
            <a:r>
              <a:rPr lang="en-US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Level 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อะไร</a:t>
            </a:r>
          </a:p>
          <a:p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เป้าหมาย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en-US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3  </a:t>
            </a:r>
            <a:r>
              <a:rPr lang="th-TH" baseline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ข้อ   จะดำเนินการปีไหน</a:t>
            </a:r>
          </a:p>
          <a:p>
            <a:r>
              <a:rPr lang="th-TH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b="0" u="none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ศูนย์กลางบริการสุขภาพ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(Medical  Service Excellence Center)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</a:t>
            </a:r>
            <a:endParaRPr lang="en-US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ศูนย์กลางการศึกษาด้านการแพทย์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(Academic  Excellence Center)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ศูนย์กลางการวิจัยทางการแพทย์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(Research  Excellence Center)</a:t>
            </a:r>
            <a:endParaRPr lang="en-US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endParaRPr lang="th-TH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7A30-8698-4C50-A550-B01EF35D7F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6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9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5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7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5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219A-D9A3-440B-BC9F-7062DE7EE9EA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1C28-612F-4249-81B5-EA2D65B9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9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ohgis.doh.go.th/dohtotravel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hyperlink" Target="http://stat.bora.dopa.go.th/stat/statnew/statTDD/" TargetMode="Externa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>
            <a:extLst>
              <a:ext uri="{FF2B5EF4-FFF2-40B4-BE49-F238E27FC236}">
                <a16:creationId xmlns="" xmlns:a16="http://schemas.microsoft.com/office/drawing/2014/main" id="{D3292870-2702-4332-8022-F44464F2848E}"/>
              </a:ext>
            </a:extLst>
          </p:cNvPr>
          <p:cNvGrpSpPr/>
          <p:nvPr/>
        </p:nvGrpSpPr>
        <p:grpSpPr>
          <a:xfrm>
            <a:off x="911424" y="3656641"/>
            <a:ext cx="4464496" cy="2966370"/>
            <a:chOff x="1335310" y="2745448"/>
            <a:chExt cx="5283204" cy="3291156"/>
          </a:xfr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grpSpPr>
        <p:sp>
          <p:nvSpPr>
            <p:cNvPr id="14" name="รูปหกเหลี่ยม 13">
              <a:extLst>
                <a:ext uri="{FF2B5EF4-FFF2-40B4-BE49-F238E27FC236}">
                  <a16:creationId xmlns="" xmlns:a16="http://schemas.microsoft.com/office/drawing/2014/main" id="{818902F3-DE25-4561-866B-92F2364454E6}"/>
                </a:ext>
              </a:extLst>
            </p:cNvPr>
            <p:cNvSpPr/>
            <p:nvPr/>
          </p:nvSpPr>
          <p:spPr>
            <a:xfrm>
              <a:off x="4383314" y="2745448"/>
              <a:ext cx="2235200" cy="192689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5" name="รูปหกเหลี่ยม 14">
              <a:extLst>
                <a:ext uri="{FF2B5EF4-FFF2-40B4-BE49-F238E27FC236}">
                  <a16:creationId xmlns="" xmlns:a16="http://schemas.microsoft.com/office/drawing/2014/main" id="{F3218DB6-EF11-4D91-944A-8ADD37D2D65E}"/>
                </a:ext>
              </a:extLst>
            </p:cNvPr>
            <p:cNvSpPr/>
            <p:nvPr/>
          </p:nvSpPr>
          <p:spPr>
            <a:xfrm>
              <a:off x="2583541" y="3694382"/>
              <a:ext cx="2235200" cy="192689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รูปหกเหลี่ยม 15">
              <a:extLst>
                <a:ext uri="{FF2B5EF4-FFF2-40B4-BE49-F238E27FC236}">
                  <a16:creationId xmlns="" xmlns:a16="http://schemas.microsoft.com/office/drawing/2014/main" id="{F07F4A3C-DD4A-4F20-A41D-0D1E54E88A05}"/>
                </a:ext>
              </a:extLst>
            </p:cNvPr>
            <p:cNvSpPr/>
            <p:nvPr/>
          </p:nvSpPr>
          <p:spPr>
            <a:xfrm>
              <a:off x="4505049" y="4702630"/>
              <a:ext cx="1547409" cy="13339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รูปหกเหลี่ยม 16">
              <a:extLst>
                <a:ext uri="{FF2B5EF4-FFF2-40B4-BE49-F238E27FC236}">
                  <a16:creationId xmlns="" xmlns:a16="http://schemas.microsoft.com/office/drawing/2014/main" id="{584D30AF-09F0-4114-AF71-EDA71A93DE73}"/>
                </a:ext>
              </a:extLst>
            </p:cNvPr>
            <p:cNvSpPr/>
            <p:nvPr/>
          </p:nvSpPr>
          <p:spPr>
            <a:xfrm>
              <a:off x="1335310" y="3308758"/>
              <a:ext cx="1547409" cy="13339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รูปหกเหลี่ยม 17">
              <a:extLst>
                <a:ext uri="{FF2B5EF4-FFF2-40B4-BE49-F238E27FC236}">
                  <a16:creationId xmlns="" xmlns:a16="http://schemas.microsoft.com/office/drawing/2014/main" id="{9BFCC254-F0FC-4AA2-AFD8-08918F7DECAC}"/>
                </a:ext>
              </a:extLst>
            </p:cNvPr>
            <p:cNvSpPr/>
            <p:nvPr/>
          </p:nvSpPr>
          <p:spPr>
            <a:xfrm>
              <a:off x="1335310" y="4691411"/>
              <a:ext cx="1547409" cy="13339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9" name="กล่องข้อความ 18">
            <a:extLst>
              <a:ext uri="{FF2B5EF4-FFF2-40B4-BE49-F238E27FC236}">
                <a16:creationId xmlns="" xmlns:a16="http://schemas.microsoft.com/office/drawing/2014/main" id="{CF1C90A0-9DD4-42F1-B8E5-5DB0A527731F}"/>
              </a:ext>
            </a:extLst>
          </p:cNvPr>
          <p:cNvSpPr txBox="1"/>
          <p:nvPr/>
        </p:nvSpPr>
        <p:spPr>
          <a:xfrm>
            <a:off x="-1" y="1506305"/>
            <a:ext cx="12192001" cy="208800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21000">
                <a:srgbClr val="0093D1"/>
              </a:gs>
              <a:gs pos="100000">
                <a:srgbClr val="000099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th-TH"/>
            </a:defPPr>
            <a:lvl1pPr>
              <a:spcBef>
                <a:spcPct val="0"/>
              </a:spcBef>
              <a:buNone/>
              <a:defRPr sz="5400" b="1">
                <a:solidFill>
                  <a:schemeClr val="bg1"/>
                </a:solidFill>
                <a:latin typeface="DB Adman X" panose="02000506090000020004" pitchFamily="2" charset="-34"/>
                <a:ea typeface="+mj-ea"/>
                <a:cs typeface="DB Adman X" panose="02000506090000020004" pitchFamily="2" charset="-34"/>
              </a:defRPr>
            </a:lvl1pPr>
          </a:lstStyle>
          <a:p>
            <a:pPr algn="ctr"/>
            <a:r>
              <a:rPr lang="th-T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การจัดระบบบริการสุขภาพ</a:t>
            </a:r>
          </a:p>
          <a:p>
            <a:pPr algn="ctr"/>
            <a:r>
              <a:rPr lang="th-T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เขต</a:t>
            </a:r>
            <a:r>
              <a:rPr lang="th-TH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สุขภาพที่ 8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8" name="Picture 15">
            <a:extLst>
              <a:ext uri="{FF2B5EF4-FFF2-40B4-BE49-F238E27FC236}">
                <a16:creationId xmlns="" xmlns:a16="http://schemas.microsoft.com/office/drawing/2014/main" id="{1B945E24-7851-4394-B45C-C5FEED403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2" y="84835"/>
            <a:ext cx="1356411" cy="1263158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6D94D891-3E01-4BEC-9F08-CDCE6BC4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2525" y="190856"/>
            <a:ext cx="2009475" cy="9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BAFEEF8A-DEBC-4AE4-9581-BF384B179DE0}"/>
              </a:ext>
            </a:extLst>
          </p:cNvPr>
          <p:cNvSpPr/>
          <p:nvPr/>
        </p:nvSpPr>
        <p:spPr>
          <a:xfrm>
            <a:off x="5615534" y="4300587"/>
            <a:ext cx="55446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4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นายแพทย์สมชาย  เชื้อนานนท์</a:t>
            </a:r>
            <a:endParaRPr lang="th-TH" sz="3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r"/>
            <a:r>
              <a:rPr lang="th-TH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ผอ.รพ.หนองบัวลำภู</a:t>
            </a:r>
          </a:p>
          <a:p>
            <a:pPr algn="r"/>
            <a:r>
              <a:rPr lang="th-TH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ประธาน </a:t>
            </a:r>
            <a:r>
              <a:rPr lang="en-US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CSO </a:t>
            </a:r>
            <a:r>
              <a:rPr lang="th-TH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เขตสุขภาพที่ </a:t>
            </a:r>
            <a:r>
              <a:rPr lang="en-US" sz="36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36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40DACA1F-0F31-4621-AA29-F45400CCEF5A}"/>
              </a:ext>
            </a:extLst>
          </p:cNvPr>
          <p:cNvSpPr/>
          <p:nvPr/>
        </p:nvSpPr>
        <p:spPr>
          <a:xfrm>
            <a:off x="7325598" y="6297812"/>
            <a:ext cx="425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15-16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พค.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2562 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ห้องประชุมรวงผึ้ง  สนง.เขตสุขภาพที่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8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12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011" y="1840617"/>
            <a:ext cx="3467978" cy="871180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sz="24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th-TH" sz="2400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เพิ่มคุณภาพบริการ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928" y="1638737"/>
            <a:ext cx="5904656" cy="1235154"/>
          </a:xfrm>
          <a:prstGeom prst="roundRect">
            <a:avLst>
              <a:gd name="adj" fmla="val 5927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sz="2400" b="0" dirty="0" smtClean="0"/>
              <a:t>ทิศทาง นโยบาย</a:t>
            </a:r>
          </a:p>
          <a:p>
            <a:r>
              <a:rPr lang="th-TH" sz="24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2400" b="0" dirty="0" smtClean="0">
                <a:solidFill>
                  <a:srgbClr val="0070C0"/>
                </a:solidFill>
              </a:rPr>
              <a:t>ความร่วมมือคณะแพทย์ศาสตร์กับเขตสุขภาพด้านระบบบริการวิชาการและวิจัย</a:t>
            </a:r>
            <a:endParaRPr lang="en-US" sz="2400" b="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245988" y="188640"/>
            <a:ext cx="1175466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ทิศทางนโยบายการพัฒนาระบบบริการระดับ </a:t>
            </a:r>
            <a:r>
              <a:rPr lang="en-US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Excellence  center: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36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en-US" sz="36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2563-2570</a:t>
            </a:r>
            <a:endParaRPr lang="en-US" sz="36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4349444" y="1893613"/>
            <a:ext cx="648072" cy="80037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88173" y="3660072"/>
            <a:ext cx="5219795" cy="2807137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sz="2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ศูนย์กลางบริการสุขภาพ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(Medical  Service Excellence Center)</a:t>
            </a:r>
            <a:endParaRPr lang="en-US" sz="2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</a:t>
            </a:r>
            <a:r>
              <a:rPr lang="th-TH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กลางการศึกษาด้านการแพทย์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(Academic 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Excellence Center)</a:t>
            </a:r>
          </a:p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</a:t>
            </a:r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กลางการวิจัยทางการแพทย์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(Research 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Excellence Center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)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6080" y="3853667"/>
            <a:ext cx="5218004" cy="2419945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sz="2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th-TH" sz="24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กระทรวง</a:t>
            </a:r>
            <a:endParaRPr lang="en-US" sz="2400" b="1" u="sng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สาขาหัวใจ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1+</a:t>
            </a:r>
            <a:endParaRPr lang="en-US" sz="24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สาขามะเร็ง </a:t>
            </a:r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1+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สาขาบาดเจ็บและการแพทย์ฉุกเฉิน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1+</a:t>
            </a:r>
            <a:endParaRPr lang="th-TH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สาขาทารกแรกเกิด 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1+</a:t>
            </a:r>
          </a:p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สาขาเปลี่ยนถ่ายอวัยวะ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1+</a:t>
            </a:r>
            <a:endParaRPr lang="th-TH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6123321" y="4615068"/>
            <a:ext cx="648072" cy="763166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336" y="863413"/>
            <a:ext cx="5358802" cy="96797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ด้านเภสัช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การควบคุมค่าใช้จ่ายด้านยาและระบบตรวจสอบภายใน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การสำรองยาร่วมและยากำพร้า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9853" y="825489"/>
            <a:ext cx="5184574" cy="1235154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271463" y="116632"/>
            <a:ext cx="930800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Service support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5807968" y="942772"/>
            <a:ext cx="732855" cy="5973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 rot="9295890">
            <a:off x="5833613" y="1477868"/>
            <a:ext cx="558062" cy="82809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12099"/>
              </p:ext>
            </p:extLst>
          </p:nvPr>
        </p:nvGraphicFramePr>
        <p:xfrm>
          <a:off x="228364" y="2285960"/>
          <a:ext cx="11768559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260"/>
                <a:gridCol w="1296144"/>
                <a:gridCol w="1296144"/>
                <a:gridCol w="1296144"/>
                <a:gridCol w="1224136"/>
                <a:gridCol w="1296144"/>
                <a:gridCol w="1872208"/>
                <a:gridCol w="1004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FFFF00"/>
                          </a:solidFill>
                        </a:rPr>
                        <a:t>เขตสุขภาพ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อุดรธานี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สกลนคร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นครพนม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หนองคาย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เลย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หนองบัวลำภู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บึงกาฬ</a:t>
                      </a:r>
                      <a:endParaRPr lang="en-US" dirty="0"/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Real  time  cold  chain  monitoring   and  alert</a:t>
                      </a:r>
                      <a:endParaRPr lang="th-TH" b="1" dirty="0" smtClean="0">
                        <a:solidFill>
                          <a:srgbClr val="0070C0"/>
                        </a:solidFill>
                        <a:sym typeface="Wingdings 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ปี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62 = 20%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ปี</a:t>
                      </a:r>
                      <a:r>
                        <a:rPr lang="th-TH" b="1" baseline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63-64  = 50%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baseline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ปี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65-67 = 100% </a:t>
                      </a:r>
                      <a:endParaRPr lang="en-US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ปี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65 100% (20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แห่ง)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ปี </a:t>
                      </a:r>
                      <a:r>
                        <a:rPr lang="en-US" dirty="0" smtClean="0"/>
                        <a:t>63 100% (18 </a:t>
                      </a:r>
                      <a:r>
                        <a:rPr lang="th-TH" dirty="0" smtClean="0"/>
                        <a:t>แห่ง)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ปี </a:t>
                      </a:r>
                      <a:r>
                        <a:rPr lang="en-US" dirty="0" smtClean="0"/>
                        <a:t>63 100% (12 </a:t>
                      </a:r>
                      <a:r>
                        <a:rPr lang="th-TH" dirty="0" smtClean="0"/>
                        <a:t>แห่ง)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ปี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65 100% (9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แห่ง)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ปี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63 100% (14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แห่ง)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ปี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65 100% (6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แห่ง)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ปี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65 100% (8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แห่ง)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Robot  Pharmacy 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ปี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63-64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รพ.ระดับ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A,S ,M1 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มีระบบการจัดยาอัตโนมัติ  ร้อยละ 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ปี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65-67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รพ.ระดับ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A,S ,M1 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มีระบบการจัดการยาอัตโนมัติ  ร้อยละ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ปี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64</a:t>
                      </a:r>
                    </a:p>
                    <a:p>
                      <a:r>
                        <a:rPr lang="th-TH" baseline="0" dirty="0" smtClean="0"/>
                        <a:t>รพศ.อุดรธานี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ปี</a:t>
                      </a:r>
                      <a:r>
                        <a:rPr lang="en-US" dirty="0" smtClean="0"/>
                        <a:t> 64</a:t>
                      </a:r>
                      <a:r>
                        <a:rPr lang="en-US" baseline="0" dirty="0"/>
                        <a:t> </a:t>
                      </a:r>
                      <a:r>
                        <a:rPr lang="th-TH" baseline="0" dirty="0" smtClean="0"/>
                        <a:t>รพศ.สกลนคร</a:t>
                      </a:r>
                    </a:p>
                    <a:p>
                      <a:r>
                        <a:rPr lang="th-TH" baseline="0" dirty="0" smtClean="0"/>
                        <a:t>ปี </a:t>
                      </a:r>
                      <a:r>
                        <a:rPr lang="en-US" baseline="0" dirty="0" smtClean="0"/>
                        <a:t>66 </a:t>
                      </a:r>
                      <a:r>
                        <a:rPr lang="th-TH" baseline="0" dirty="0" err="1" smtClean="0"/>
                        <a:t>รพร</a:t>
                      </a:r>
                      <a:r>
                        <a:rPr lang="th-TH" baseline="0" dirty="0" smtClean="0"/>
                        <a:t>.สว่างแดนดิน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ปี</a:t>
                      </a:r>
                      <a:r>
                        <a:rPr lang="en-US" dirty="0" smtClean="0"/>
                        <a:t> 64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รพ.นครพนม</a:t>
                      </a:r>
                    </a:p>
                    <a:p>
                      <a:r>
                        <a:rPr lang="th-TH" baseline="0" dirty="0" smtClean="0"/>
                        <a:t>และ</a:t>
                      </a:r>
                      <a:r>
                        <a:rPr lang="th-TH" baseline="0" dirty="0" err="1" smtClean="0"/>
                        <a:t>รพร</a:t>
                      </a:r>
                      <a:r>
                        <a:rPr lang="th-TH" baseline="0" dirty="0" smtClean="0"/>
                        <a:t>.ธาตุพนม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ปี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64</a:t>
                      </a:r>
                    </a:p>
                    <a:p>
                      <a:r>
                        <a:rPr lang="th-TH" baseline="0" dirty="0" smtClean="0"/>
                        <a:t>รพ.หนองคาย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ศึกษาและพิจารณาความพร้อม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ศึกษาและพิจารณาความพร้อม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ศึกษาและพิจารณาความพร้อม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91544" y="1799033"/>
            <a:ext cx="136815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เป้าหมาย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11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336" y="863413"/>
            <a:ext cx="5358802" cy="96797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ด้านเภสัช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การควบคุมค่าใช้จ่ายด้านยาและระบบตรวจสอบภายใน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การสำรองยาร่วมและยากำพร้า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9853" y="825489"/>
            <a:ext cx="5184574" cy="1235154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271463" y="116632"/>
            <a:ext cx="930800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Service support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5807968" y="942772"/>
            <a:ext cx="732855" cy="5973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 rot="9295890">
            <a:off x="5833613" y="1477868"/>
            <a:ext cx="558062" cy="82809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26564"/>
              </p:ext>
            </p:extLst>
          </p:nvPr>
        </p:nvGraphicFramePr>
        <p:xfrm>
          <a:off x="228364" y="2285960"/>
          <a:ext cx="11768559" cy="436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260"/>
                <a:gridCol w="1296144"/>
                <a:gridCol w="1296144"/>
                <a:gridCol w="1296144"/>
                <a:gridCol w="1224136"/>
                <a:gridCol w="1296144"/>
                <a:gridCol w="1872208"/>
                <a:gridCol w="1004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FFFF00"/>
                          </a:solidFill>
                        </a:rPr>
                        <a:t>เขตสุขภาพ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อุดรธานี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สกลนคร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นครพนม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หนองคาย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เลย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หนองบัวลำภู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บึงกาฬ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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พัฒนาระบบยาในโรงพยาบาลส่งเสริมสุขภาพปฐมภูมิและระบบส่งต่อด้านยา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มีกรอบบัญชีรายการยาสอดคล้องกับแม่ข่าย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มีกรอบบัญชีรายการยาสอดคล้องกับแม่ข่าย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มีกรอบบัญชีรายการยาสอดคล้องกับแม่ข่าย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มีกรอบบัญชีรายการยาสอดคล้องกับแม่ข่าย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มีกรอบบัญชีรายการยาสอดคล้องกับแม่ข่าย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มีกรอบบัญชีรายการยาสอดคล้องกับแม่ข่าย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มีกรอบบัญชีรายการยาสอดคล้องกับแม่ข่าย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</a:t>
                      </a:r>
                      <a:r>
                        <a:rPr lang="th-TH" b="1" dirty="0" smtClean="0">
                          <a:solidFill>
                            <a:srgbClr val="FF0000"/>
                          </a:solidFill>
                        </a:rPr>
                        <a:t>การจัดการคลังยา ณ หน่วยจ่ายยาของโรงพยาบาลระดับ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 S M1 </a:t>
                      </a:r>
                      <a:r>
                        <a:rPr lang="th-TH" b="1" dirty="0" smtClean="0">
                          <a:solidFill>
                            <a:srgbClr val="FF0000"/>
                          </a:solidFill>
                        </a:rPr>
                        <a:t>ให้มีประสิทธิภาพ ทั้งด้านระบบงาน กำลังคน การใช้สารสนเทศ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effectLst/>
                          <a:ea typeface="Calibri"/>
                          <a:cs typeface="TH SarabunIT๙"/>
                        </a:rPr>
                        <a:t>ปี </a:t>
                      </a:r>
                      <a:r>
                        <a:rPr lang="en-US" sz="1800" dirty="0" smtClean="0">
                          <a:effectLst/>
                          <a:ea typeface="Calibri"/>
                          <a:cs typeface="TH SarabunIT๙"/>
                        </a:rPr>
                        <a:t>63-64 </a:t>
                      </a:r>
                      <a:r>
                        <a:rPr lang="th-TH" sz="1800" dirty="0" smtClean="0">
                          <a:effectLst/>
                          <a:ea typeface="Calibri"/>
                          <a:cs typeface="TH SarabunIT๙"/>
                        </a:rPr>
                        <a:t>รพศ.อุดรธานี และ </a:t>
                      </a:r>
                      <a:r>
                        <a:rPr lang="th-TH" sz="1800" dirty="0" err="1" smtClean="0">
                          <a:effectLst/>
                          <a:ea typeface="Calibri"/>
                          <a:cs typeface="TH SarabunIT๙"/>
                        </a:rPr>
                        <a:t>รพท</a:t>
                      </a:r>
                      <a:r>
                        <a:rPr lang="th-TH" sz="1800" dirty="0" smtClean="0">
                          <a:effectLst/>
                          <a:ea typeface="Calibri"/>
                          <a:cs typeface="TH SarabunIT๙"/>
                        </a:rPr>
                        <a:t>.กุม</a:t>
                      </a:r>
                      <a:r>
                        <a:rPr lang="th-TH" sz="1800" dirty="0" err="1" smtClean="0">
                          <a:effectLst/>
                          <a:ea typeface="Calibri"/>
                          <a:cs typeface="TH SarabunIT๙"/>
                        </a:rPr>
                        <a:t>ภวา</a:t>
                      </a:r>
                      <a:r>
                        <a:rPr lang="th-TH" sz="1800" dirty="0" smtClean="0">
                          <a:effectLst/>
                          <a:ea typeface="Calibri"/>
                          <a:cs typeface="TH SarabunIT๙"/>
                        </a:rPr>
                        <a:t>ปี ศึกษารูปแบบการจัดการ</a:t>
                      </a:r>
                      <a:r>
                        <a:rPr lang="th-TH" sz="1800" spc="-40" dirty="0" smtClean="0">
                          <a:solidFill>
                            <a:srgbClr val="000000"/>
                          </a:solidFill>
                          <a:effectLst/>
                          <a:ea typeface="Calibri"/>
                          <a:cs typeface="TH SarabunIT๙"/>
                        </a:rPr>
                        <a:t>คลังยาใหญ่และคลังยาย่อย เพื่อเป็นต้นแบบในจังหวัด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ปี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65 </a:t>
                      </a:r>
                      <a:r>
                        <a:rPr lang="th-TH" baseline="0" dirty="0" smtClean="0"/>
                        <a:t>รพศ.สกลนคร</a:t>
                      </a:r>
                    </a:p>
                    <a:p>
                      <a:r>
                        <a:rPr lang="th-TH" baseline="0" dirty="0" smtClean="0"/>
                        <a:t>ปี </a:t>
                      </a:r>
                      <a:r>
                        <a:rPr lang="en-US" baseline="0" dirty="0" smtClean="0"/>
                        <a:t>66 </a:t>
                      </a:r>
                      <a:r>
                        <a:rPr lang="th-TH" baseline="0" dirty="0" err="1" smtClean="0"/>
                        <a:t>รพร</a:t>
                      </a:r>
                      <a:r>
                        <a:rPr lang="th-TH" baseline="0" dirty="0" smtClean="0"/>
                        <a:t>.สว่างแดนดิน</a:t>
                      </a:r>
                    </a:p>
                    <a:p>
                      <a:r>
                        <a:rPr lang="th-TH" baseline="0" dirty="0" smtClean="0"/>
                        <a:t>ปี </a:t>
                      </a:r>
                      <a:r>
                        <a:rPr lang="en-US" baseline="0" dirty="0" smtClean="0"/>
                        <a:t>67 </a:t>
                      </a:r>
                      <a:r>
                        <a:rPr lang="th-TH" baseline="0" dirty="0" smtClean="0"/>
                        <a:t>รพ.วานรนิวาส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ปี</a:t>
                      </a:r>
                      <a:r>
                        <a:rPr lang="en-US" dirty="0" smtClean="0"/>
                        <a:t> 63-64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รพ.นครพนม</a:t>
                      </a:r>
                    </a:p>
                    <a:p>
                      <a:r>
                        <a:rPr lang="th-TH" baseline="0" dirty="0" smtClean="0"/>
                        <a:t>และ</a:t>
                      </a:r>
                      <a:r>
                        <a:rPr lang="th-TH" baseline="0" dirty="0" err="1" smtClean="0"/>
                        <a:t>รพร</a:t>
                      </a:r>
                      <a:r>
                        <a:rPr lang="th-TH" baseline="0" dirty="0" smtClean="0"/>
                        <a:t>.ธาตุพนม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effectLst/>
                          <a:ea typeface="Calibri"/>
                          <a:cs typeface="TH SarabunIT๙"/>
                        </a:rPr>
                        <a:t>ปี </a:t>
                      </a:r>
                      <a:r>
                        <a:rPr lang="en-US" sz="1800" dirty="0" smtClean="0">
                          <a:effectLst/>
                          <a:ea typeface="Calibri"/>
                          <a:cs typeface="TH SarabunIT๙"/>
                        </a:rPr>
                        <a:t>63-64 </a:t>
                      </a:r>
                      <a:r>
                        <a:rPr lang="th-TH" sz="1800" dirty="0" smtClean="0">
                          <a:effectLst/>
                          <a:ea typeface="Calibri"/>
                          <a:cs typeface="TH SarabunIT๙"/>
                        </a:rPr>
                        <a:t>ศึกษารูปแบบการจัดการ</a:t>
                      </a:r>
                      <a:r>
                        <a:rPr lang="th-TH" sz="1800" spc="-40" dirty="0" smtClean="0">
                          <a:solidFill>
                            <a:srgbClr val="000000"/>
                          </a:solidFill>
                          <a:effectLst/>
                          <a:ea typeface="Calibri"/>
                          <a:cs typeface="TH SarabunIT๙"/>
                        </a:rPr>
                        <a:t>คลังยาใหญ่และคลังยาย่อย เพื่อเป็นต้นแบบในจังหวัด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effectLst/>
                          <a:latin typeface="TH SarabunIT๙"/>
                          <a:ea typeface="Times New Roman"/>
                        </a:rPr>
                        <a:t>ศึกษาการจัดการคลังยาใหญ่และคลังย่อยของโรงพยาบาล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 smtClean="0">
                          <a:effectLst/>
                          <a:latin typeface="+mn-lt"/>
                          <a:ea typeface="Calibri"/>
                          <a:cs typeface="TH Sarabun New"/>
                        </a:rPr>
                        <a:t>ปี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H Sarabun New"/>
                        </a:rPr>
                        <a:t>62 </a:t>
                      </a:r>
                      <a:r>
                        <a:rPr lang="th-TH" sz="1800" dirty="0" err="1" smtClean="0">
                          <a:effectLst/>
                          <a:latin typeface="+mn-lt"/>
                          <a:ea typeface="Calibri"/>
                          <a:cs typeface="TH Sarabun New"/>
                        </a:rPr>
                        <a:t>รพท</a:t>
                      </a:r>
                      <a:r>
                        <a:rPr lang="th-TH" sz="1800" dirty="0" smtClean="0">
                          <a:effectLst/>
                          <a:latin typeface="+mn-lt"/>
                          <a:ea typeface="Calibri"/>
                          <a:cs typeface="TH Sarabun New"/>
                        </a:rPr>
                        <a:t>.หนองบัวลำภู ศึกษาสถานการณ์</a:t>
                      </a:r>
                      <a:r>
                        <a:rPr lang="th-TH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H Sarabun New"/>
                        </a:rPr>
                        <a:t>การจัดการคลังยาใหญ่และคลังยาย่อย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H Sarabun New"/>
                        </a:rPr>
                        <a:t> </a:t>
                      </a:r>
                      <a:r>
                        <a:rPr lang="th-TH" sz="1800" dirty="0" smtClean="0">
                          <a:solidFill>
                            <a:srgbClr val="000000"/>
                          </a:solidFill>
                          <a:effectLst/>
                          <a:ea typeface="Calibri"/>
                          <a:cs typeface="TH Sarabun New"/>
                        </a:rPr>
                        <a:t>(การดำเนินงานในปัจจุบัน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  <a:ea typeface="Calibri"/>
                        </a:rPr>
                        <a:t>: </a:t>
                      </a:r>
                      <a:r>
                        <a:rPr lang="th-TH" sz="1800" dirty="0" err="1" smtClean="0">
                          <a:solidFill>
                            <a:srgbClr val="000000"/>
                          </a:solidFill>
                          <a:effectLst/>
                          <a:latin typeface="TH Sarabun New"/>
                          <a:ea typeface="Calibri"/>
                        </a:rPr>
                        <a:t>รพท</a:t>
                      </a:r>
                      <a:r>
                        <a:rPr lang="th-TH" sz="1800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  <a:ea typeface="Calibri"/>
                        </a:rPr>
                        <a:t>.หนองบัวลำภู มีการเชื่อมต่อระบบ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  <a:ea typeface="Calibri"/>
                        </a:rPr>
                        <a:t>dispensing </a:t>
                      </a:r>
                      <a:r>
                        <a:rPr lang="th-TH" sz="1800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  <a:ea typeface="Calibri"/>
                        </a:rPr>
                        <a:t>เข้ากับการจัดการ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  <a:ea typeface="Calibri"/>
                        </a:rPr>
                        <a:t>sub stock</a:t>
                      </a:r>
                      <a:r>
                        <a:rPr lang="th-TH" sz="1800" dirty="0" smtClean="0">
                          <a:solidFill>
                            <a:srgbClr val="000000"/>
                          </a:solidFill>
                          <a:effectLst/>
                          <a:latin typeface="TH Sarabun New"/>
                          <a:ea typeface="Calibri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effectLst/>
                          <a:latin typeface="TH SarabunIT๙"/>
                          <a:ea typeface="Times New Roman"/>
                        </a:rPr>
                        <a:t>ศึกษาการจัดการคลังยาใหญ่และคลังย่อยของโรงพยาบาล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91544" y="1799033"/>
            <a:ext cx="136815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เป้าหมาย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03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336" y="863413"/>
            <a:ext cx="5358802" cy="96797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ด้านเภสัช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การควบคุมค่าใช้จ่ายด้านยาและระบบตรวจสอบภายใน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การสำรองยาร่วมและยากำพร้า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9853" y="825489"/>
            <a:ext cx="5184574" cy="1235154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271463" y="116632"/>
            <a:ext cx="930800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Service support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5807968" y="942772"/>
            <a:ext cx="732855" cy="5973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 rot="9295890">
            <a:off x="5833613" y="1477868"/>
            <a:ext cx="558062" cy="82809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2794"/>
              </p:ext>
            </p:extLst>
          </p:nvPr>
        </p:nvGraphicFramePr>
        <p:xfrm>
          <a:off x="135980" y="2204864"/>
          <a:ext cx="11953327" cy="453917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1447"/>
                <a:gridCol w="1389632"/>
                <a:gridCol w="1655855"/>
                <a:gridCol w="1196548"/>
                <a:gridCol w="1389632"/>
                <a:gridCol w="1462771"/>
                <a:gridCol w="1830639"/>
                <a:gridCol w="1456803"/>
              </a:tblGrid>
              <a:tr h="320820">
                <a:tc>
                  <a:txBody>
                    <a:bodyPr/>
                    <a:lstStyle/>
                    <a:p>
                      <a:pPr algn="ctr"/>
                      <a:r>
                        <a:rPr lang="th-TH" sz="1600" kern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เขตสุขภาพ</a:t>
                      </a:r>
                      <a:endParaRPr lang="en-US" sz="1600" b="1" kern="0" dirty="0">
                        <a:solidFill>
                          <a:srgbClr val="FFFF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อุดรธานี</a:t>
                      </a:r>
                      <a:endParaRPr lang="en-US" sz="1600" kern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สกลนคร</a:t>
                      </a:r>
                      <a:endParaRPr lang="en-US" sz="1600" kern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นครพนม</a:t>
                      </a:r>
                      <a:endParaRPr lang="en-US" sz="1600" kern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หนองคาย</a:t>
                      </a:r>
                      <a:endParaRPr lang="en-US" sz="1600" kern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เลย</a:t>
                      </a:r>
                      <a:endParaRPr lang="en-US" sz="1600" kern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หนองบัว</a:t>
                      </a:r>
                      <a:endParaRPr lang="en-US" sz="1600" kern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kern="0" dirty="0" smtClean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บึงกาฬ</a:t>
                      </a:r>
                      <a:endParaRPr lang="en-US" sz="1600" kern="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  <a:tr h="1869439">
                <a:tc>
                  <a:txBody>
                    <a:bodyPr/>
                    <a:lstStyle/>
                    <a:p>
                      <a:r>
                        <a:rPr lang="th-TH" sz="1600" kern="0" dirty="0" smtClean="0">
                          <a:latin typeface="+mn-lt"/>
                          <a:cs typeface="TH SarabunIT๙" panose="020B0500040200020003" pitchFamily="34" charset="-34"/>
                          <a:sym typeface="Wingdings 2"/>
                        </a:rPr>
                        <a:t></a:t>
                      </a:r>
                      <a:r>
                        <a:rPr lang="th-TH" sz="1600" kern="0" dirty="0" smtClean="0">
                          <a:latin typeface="+mn-lt"/>
                          <a:cs typeface="TH SarabunIT๙" panose="020B0500040200020003" pitchFamily="34" charset="-34"/>
                        </a:rPr>
                        <a:t>เขตมีระบบการจัดการคลังสำรองยาร่วมและยากำพร้า</a:t>
                      </a:r>
                      <a:endParaRPr lang="en-US" sz="1600" b="1" kern="0" dirty="0">
                        <a:solidFill>
                          <a:srgbClr val="FF0000"/>
                        </a:solidFill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ปี</a:t>
                      </a:r>
                      <a:r>
                        <a:rPr lang="en-US" sz="1600" kern="0" baseline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 63-64 </a:t>
                      </a:r>
                      <a:r>
                        <a:rPr lang="en-US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ขยายรูปแบบในการจัดการคลังสำรองยาร่วมและยากำพร้า ของ รพศ.อุดรธานีและ รพ.แม่ข่ายทุกแห่งสู่ </a:t>
                      </a:r>
                      <a:r>
                        <a:rPr lang="th-TH" sz="1600" kern="0" dirty="0" err="1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รพช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.ทุกแห่งในจังหวัดอุดรธานี</a:t>
                      </a:r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</a:rPr>
                        <a:t>ปี </a:t>
                      </a:r>
                      <a:r>
                        <a:rPr kumimoji="0" lang="en-US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</a:rPr>
                        <a:t>63-64 </a:t>
                      </a:r>
                      <a:r>
                        <a:rPr kumimoji="0" lang="th-TH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จังหวัดสกลนครมีระบบการจัดการคลังสำรองยาร่วมและยากำพร้า</a:t>
                      </a:r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</a:rPr>
                        <a:t>ปี </a:t>
                      </a:r>
                      <a:r>
                        <a:rPr kumimoji="0" lang="en-US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</a:rPr>
                        <a:t>63-64 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มีระบบการจัดการคลังสำรองยาร่วมและยากำพร้า</a:t>
                      </a:r>
                      <a:endParaRPr lang="en-US" sz="1600" kern="0" dirty="0" smtClean="0"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</a:rPr>
                        <a:t>ปี </a:t>
                      </a:r>
                      <a:r>
                        <a:rPr kumimoji="0" lang="en-US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</a:rPr>
                        <a:t>63-64 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มีระบบการจัดการคลังสำรองยาร่วมและยากำพร้า</a:t>
                      </a:r>
                      <a:endParaRPr lang="en-US" sz="1600" kern="0" dirty="0" smtClean="0"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th-TH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H SarabunIT๙" panose="020B0500040200020003" pitchFamily="34" charset="-34"/>
                        </a:rPr>
                        <a:t>ปี 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H SarabunIT๙" panose="020B0500040200020003" pitchFamily="34" charset="-34"/>
                        </a:rPr>
                        <a:t>63-64 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มีกรอบรายการยาคลังสำรองยาร่วมและยากำพร้ารวมถึงมีแนวทางการสำรองและการเบิกจ่ายที่ชัดเจนระดับจังหวัดและระดับอำเภอแม่ข่าย </a:t>
                      </a:r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kumimoji="0" lang="th-TH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H SarabunIT๙" panose="020B0500040200020003" pitchFamily="34" charset="-34"/>
                        </a:rPr>
                        <a:t>ปี 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H SarabunIT๙" panose="020B0500040200020003" pitchFamily="34" charset="-34"/>
                        </a:rPr>
                        <a:t>63-64 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จัดทำระบบการสำรองยาร่วมและยากำพร้า ในภาพจังหวัด โดยในระยะเริ่มต้น กำหนดให้ </a:t>
                      </a:r>
                      <a:r>
                        <a:rPr lang="th-TH" sz="1600" kern="0" dirty="0" err="1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รพท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. หนองบัวลำภู เป็นแม่ข่ายหลักในการสำรองยา</a:t>
                      </a:r>
                      <a:endParaRPr lang="en-US" sz="1600" kern="0" dirty="0" smtClean="0">
                        <a:effectLst/>
                        <a:latin typeface="+mn-lt"/>
                        <a:ea typeface="Calibri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kern="0" dirty="0" smtClean="0">
                          <a:latin typeface="+mn-lt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600" kern="0" dirty="0" smtClean="0">
                          <a:latin typeface="+mn-lt"/>
                          <a:cs typeface="+mn-cs"/>
                        </a:rPr>
                        <a:t>ภายในปี 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H SarabunIT๙" panose="020B0500040200020003" pitchFamily="34" charset="-34"/>
                        </a:rPr>
                        <a:t>62 </a:t>
                      </a:r>
                      <a:r>
                        <a:rPr lang="th-TH" sz="1600" kern="0" dirty="0" smtClean="0">
                          <a:latin typeface="+mn-lt"/>
                          <a:cs typeface="+mn-cs"/>
                        </a:rPr>
                        <a:t>ให้แต่ละ รพ.จัดทำบัญชียาร่วมและยากำพร้า โดย รพ.บึงกาฬมีบัญชียากำพร้าทั้งหมด 12 รายการ</a:t>
                      </a:r>
                      <a:endParaRPr lang="en-US" sz="1600" kern="0" dirty="0"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  <a:tr h="2165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  <a:sym typeface="Wingdings 2"/>
                        </a:rPr>
                        <a:t></a:t>
                      </a:r>
                      <a:r>
                        <a:rPr kumimoji="0" lang="th-TH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  <a:cs typeface="TH SarabunIT๙" panose="020B0500040200020003" pitchFamily="34" charset="-34"/>
                          <a:sym typeface="Wingdings 2"/>
                        </a:rPr>
                        <a:t>การลดความแออัด</a:t>
                      </a:r>
                      <a:endParaRPr lang="en-US" sz="1600" b="1" kern="0" dirty="0">
                        <a:solidFill>
                          <a:srgbClr val="0070C0"/>
                        </a:solidFill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ปี </a:t>
                      </a:r>
                      <a:r>
                        <a:rPr lang="en-US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63-64 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รพศ.อุดรธานี มีการจัดส่งยาทางไปรษณีย์และมีการประเมินผลการดำเนินงาน</a:t>
                      </a:r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ศึกษาสถานการณ์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ความแออัดของ รพ.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ความปลอดภัยด้านยา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รวบรวมข้อมูลงบประมาณในการจัดทำระบบ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ประเมิน </a:t>
                      </a:r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risk-benefit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ปี</a:t>
                      </a:r>
                      <a:r>
                        <a:rPr lang="en-US" sz="1600" dirty="0" smtClean="0"/>
                        <a:t> 63-64</a:t>
                      </a:r>
                      <a:r>
                        <a:rPr lang="en-US" sz="1600" baseline="0" dirty="0" smtClean="0"/>
                        <a:t> </a:t>
                      </a:r>
                      <a:endParaRPr lang="th-TH" sz="1600" baseline="0" dirty="0" smtClean="0"/>
                    </a:p>
                    <a:p>
                      <a:r>
                        <a:rPr lang="th-TH" sz="1600" baseline="0" dirty="0" err="1" smtClean="0"/>
                        <a:t>รพร</a:t>
                      </a:r>
                      <a:r>
                        <a:rPr lang="th-TH" sz="1600" baseline="0" dirty="0" smtClean="0"/>
                        <a:t>.ธาตุพนม</a:t>
                      </a:r>
                      <a:endParaRPr lang="en-US" sz="1600" dirty="0" smtClean="0"/>
                    </a:p>
                    <a:p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ปี </a:t>
                      </a:r>
                      <a:r>
                        <a:rPr lang="en-US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63-64 </a:t>
                      </a:r>
                      <a:r>
                        <a:rPr lang="th-TH" sz="1600" kern="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 มีการจัดส่งยาทางไปรษณีย์และมีการประเมินผลการดำเนินงาน</a:t>
                      </a:r>
                      <a:endParaRPr lang="en-US" sz="1600" kern="0" dirty="0" smtClean="0"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ศึกษาสถานการณ์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ความแออัดของ รพ.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ความปลอดภัยด้านยา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รวบรวมข้อมูลงบประมาณในการจัดทำระบบ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ประเมิน </a:t>
                      </a:r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risk-benefit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ศึกษาสถานการณ์</a:t>
                      </a:r>
                      <a:endParaRPr lang="en-US" sz="18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ความแออัดของ รพ.</a:t>
                      </a:r>
                      <a:endParaRPr lang="en-US" sz="18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ความปลอดภัยด้านยา</a:t>
                      </a:r>
                      <a:endParaRPr lang="en-US" sz="18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รวบรวมข้อมูลงบประมาณในการจัดทำระบบ</a:t>
                      </a:r>
                      <a:endParaRPr lang="en-US" sz="18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ประเมิน </a:t>
                      </a:r>
                      <a:r>
                        <a:rPr lang="en-US" sz="18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risk-benefit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ศึกษาสถานการณ์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ความแออัดของ รพ.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ความปลอดภัยด้านยา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รวบรวมข้อมูลงบประมาณในการจัดทำระบบ</a:t>
                      </a:r>
                      <a:endParaRPr lang="en-US" sz="1600" kern="1200" dirty="0" smtClean="0">
                        <a:effectLst/>
                        <a:latin typeface="+mn-lt"/>
                        <a:cs typeface="TH SarabunIT๙" panose="020B0500040200020003" pitchFamily="34" charset="-34"/>
                      </a:endParaRPr>
                    </a:p>
                    <a:p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- </a:t>
                      </a:r>
                      <a:r>
                        <a:rPr lang="th-TH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ประเมิน </a:t>
                      </a:r>
                      <a:r>
                        <a:rPr lang="en-US" sz="1600" kern="1200" dirty="0" smtClean="0">
                          <a:effectLst/>
                          <a:latin typeface="+mn-lt"/>
                          <a:cs typeface="TH SarabunIT๙" panose="020B0500040200020003" pitchFamily="34" charset="-34"/>
                        </a:rPr>
                        <a:t>risk-benefit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H SarabunIT๙" panose="020B0500040200020003" pitchFamily="34" charset="-34"/>
                      </a:endParaRPr>
                    </a:p>
                    <a:p>
                      <a:endParaRPr lang="en-US" sz="1600" kern="0" dirty="0">
                        <a:latin typeface="+mn-lt"/>
                        <a:cs typeface="TH SarabunIT๙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91544" y="1799033"/>
            <a:ext cx="136815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เป้าหมาย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78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792B10E2-F3E5-4DB2-84F8-F768E337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889" y="653751"/>
            <a:ext cx="2635996" cy="121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>
            <a:extLst>
              <a:ext uri="{FF2B5EF4-FFF2-40B4-BE49-F238E27FC236}">
                <a16:creationId xmlns="" xmlns:a16="http://schemas.microsoft.com/office/drawing/2014/main" id="{5A128D24-8FAB-42CD-89EC-D0BCD4D08E4F}"/>
              </a:ext>
            </a:extLst>
          </p:cNvPr>
          <p:cNvSpPr/>
          <p:nvPr/>
        </p:nvSpPr>
        <p:spPr>
          <a:xfrm>
            <a:off x="1944989" y="3939183"/>
            <a:ext cx="2859795" cy="2585261"/>
          </a:xfrm>
          <a:prstGeom prst="rect">
            <a:avLst/>
          </a:prstGeom>
        </p:spPr>
        <p:txBody>
          <a:bodyPr wrap="square" lIns="121859" tIns="60929" rIns="121859" bIns="60929">
            <a:spAutoFit/>
          </a:bodyPr>
          <a:lstStyle/>
          <a:p>
            <a:pPr algn="ctr" defTabSz="1218480"/>
            <a:r>
              <a:rPr lang="en-US" sz="8000" b="1" dirty="0">
                <a:solidFill>
                  <a:srgbClr val="149BD4"/>
                </a:solidFill>
                <a:latin typeface="can_Rukdeaw01" pitchFamily="2" charset="0"/>
                <a:ea typeface="Cambria" pitchFamily="18" charset="0"/>
                <a:cs typeface="can_Rukdeaw01" pitchFamily="2" charset="0"/>
              </a:rPr>
              <a:t>Thank You</a:t>
            </a:r>
            <a:endParaRPr lang="th-TH" sz="8000" b="1" dirty="0">
              <a:solidFill>
                <a:srgbClr val="149BD4"/>
              </a:solidFill>
              <a:latin typeface="can_Rukdeaw01" pitchFamily="2" charset="0"/>
              <a:ea typeface="Cambria" pitchFamily="18" charset="0"/>
              <a:cs typeface="can_Rukdeaw01" pitchFamily="2" charset="0"/>
            </a:endParaRP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="" xmlns:a16="http://schemas.microsoft.com/office/drawing/2014/main" id="{6A4DFFA2-C0B6-4BBA-B0EF-1C758B5312C6}"/>
              </a:ext>
            </a:extLst>
          </p:cNvPr>
          <p:cNvSpPr/>
          <p:nvPr/>
        </p:nvSpPr>
        <p:spPr>
          <a:xfrm>
            <a:off x="1841149" y="1915168"/>
            <a:ext cx="2859795" cy="1892763"/>
          </a:xfrm>
          <a:prstGeom prst="rect">
            <a:avLst/>
          </a:prstGeom>
        </p:spPr>
        <p:txBody>
          <a:bodyPr wrap="square" lIns="121859" tIns="60929" rIns="121859" bIns="60929">
            <a:spAutoFit/>
          </a:bodyPr>
          <a:lstStyle/>
          <a:p>
            <a:pPr algn="ctr" defTabSz="1218480"/>
            <a:r>
              <a:rPr lang="en-US" sz="11500" b="1" dirty="0" err="1">
                <a:solidFill>
                  <a:srgbClr val="C00000"/>
                </a:solidFill>
                <a:latin typeface="can_Rukdeaw01" pitchFamily="2" charset="0"/>
                <a:ea typeface="Cambria" pitchFamily="18" charset="0"/>
                <a:cs typeface="can_Rukdeaw01" pitchFamily="2" charset="0"/>
              </a:rPr>
              <a:t>cso</a:t>
            </a:r>
            <a:endParaRPr lang="th-TH" sz="11500" b="1" dirty="0">
              <a:solidFill>
                <a:srgbClr val="C00000"/>
              </a:solidFill>
              <a:latin typeface="can_Rukdeaw01" pitchFamily="2" charset="0"/>
              <a:ea typeface="Cambria" pitchFamily="18" charset="0"/>
              <a:cs typeface="can_Rukdeaw01" pitchFamily="2" charset="0"/>
            </a:endParaRPr>
          </a:p>
        </p:txBody>
      </p:sp>
      <p:cxnSp>
        <p:nvCxnSpPr>
          <p:cNvPr id="23" name="ตัวเชื่อมต่อตรง 22">
            <a:extLst>
              <a:ext uri="{FF2B5EF4-FFF2-40B4-BE49-F238E27FC236}">
                <a16:creationId xmlns="" xmlns:a16="http://schemas.microsoft.com/office/drawing/2014/main" id="{6E1648CB-7697-4752-A9A6-AE2543E53C01}"/>
              </a:ext>
            </a:extLst>
          </p:cNvPr>
          <p:cNvCxnSpPr/>
          <p:nvPr/>
        </p:nvCxnSpPr>
        <p:spPr>
          <a:xfrm>
            <a:off x="5591944" y="843250"/>
            <a:ext cx="0" cy="554461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4" name="กลุ่ม 23">
            <a:extLst>
              <a:ext uri="{FF2B5EF4-FFF2-40B4-BE49-F238E27FC236}">
                <a16:creationId xmlns="" xmlns:a16="http://schemas.microsoft.com/office/drawing/2014/main" id="{D7E16F97-2A08-485B-816B-DE19B55A1DDB}"/>
              </a:ext>
            </a:extLst>
          </p:cNvPr>
          <p:cNvGrpSpPr/>
          <p:nvPr/>
        </p:nvGrpSpPr>
        <p:grpSpPr>
          <a:xfrm>
            <a:off x="7104112" y="1192394"/>
            <a:ext cx="3646951" cy="2423164"/>
            <a:chOff x="1335310" y="2745448"/>
            <a:chExt cx="5283204" cy="3291156"/>
          </a:xfr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grpSpPr>
        <p:sp>
          <p:nvSpPr>
            <p:cNvPr id="25" name="รูปหกเหลี่ยม 24">
              <a:extLst>
                <a:ext uri="{FF2B5EF4-FFF2-40B4-BE49-F238E27FC236}">
                  <a16:creationId xmlns="" xmlns:a16="http://schemas.microsoft.com/office/drawing/2014/main" id="{80F5238A-12A3-493D-9639-826FF4F90EF3}"/>
                </a:ext>
              </a:extLst>
            </p:cNvPr>
            <p:cNvSpPr/>
            <p:nvPr/>
          </p:nvSpPr>
          <p:spPr>
            <a:xfrm>
              <a:off x="4383314" y="2745448"/>
              <a:ext cx="2235200" cy="192689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" name="รูปหกเหลี่ยม 25">
              <a:extLst>
                <a:ext uri="{FF2B5EF4-FFF2-40B4-BE49-F238E27FC236}">
                  <a16:creationId xmlns="" xmlns:a16="http://schemas.microsoft.com/office/drawing/2014/main" id="{3F2D3381-5CE6-411D-B0AC-EAA169412FF8}"/>
                </a:ext>
              </a:extLst>
            </p:cNvPr>
            <p:cNvSpPr/>
            <p:nvPr/>
          </p:nvSpPr>
          <p:spPr>
            <a:xfrm>
              <a:off x="2583541" y="3694382"/>
              <a:ext cx="2235200" cy="1926897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รูปหกเหลี่ยม 26">
              <a:extLst>
                <a:ext uri="{FF2B5EF4-FFF2-40B4-BE49-F238E27FC236}">
                  <a16:creationId xmlns="" xmlns:a16="http://schemas.microsoft.com/office/drawing/2014/main" id="{0F91E95B-1ACF-451A-B363-8B18FAC8074D}"/>
                </a:ext>
              </a:extLst>
            </p:cNvPr>
            <p:cNvSpPr/>
            <p:nvPr/>
          </p:nvSpPr>
          <p:spPr>
            <a:xfrm>
              <a:off x="4505049" y="4702630"/>
              <a:ext cx="1547409" cy="13339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9" name="รูปหกเหลี่ยม 28">
              <a:extLst>
                <a:ext uri="{FF2B5EF4-FFF2-40B4-BE49-F238E27FC236}">
                  <a16:creationId xmlns="" xmlns:a16="http://schemas.microsoft.com/office/drawing/2014/main" id="{89850D9F-2AC0-444D-952C-7619302BCF37}"/>
                </a:ext>
              </a:extLst>
            </p:cNvPr>
            <p:cNvSpPr/>
            <p:nvPr/>
          </p:nvSpPr>
          <p:spPr>
            <a:xfrm>
              <a:off x="1335310" y="3308758"/>
              <a:ext cx="1547409" cy="13339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รูปหกเหลี่ยม 29">
              <a:extLst>
                <a:ext uri="{FF2B5EF4-FFF2-40B4-BE49-F238E27FC236}">
                  <a16:creationId xmlns="" xmlns:a16="http://schemas.microsoft.com/office/drawing/2014/main" id="{8834DF8F-E565-4803-8EE7-8510EC6B027C}"/>
                </a:ext>
              </a:extLst>
            </p:cNvPr>
            <p:cNvSpPr/>
            <p:nvPr/>
          </p:nvSpPr>
          <p:spPr>
            <a:xfrm>
              <a:off x="1335310" y="4691411"/>
              <a:ext cx="1547409" cy="13339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6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1778283"/>
            <a:ext cx="3467978" cy="967978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:</a:t>
            </a:r>
            <a:endPara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ลดแออัด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มีเตียงเหมาะสม  </a:t>
            </a:r>
          </a:p>
          <a:p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เพิ่มประสิทธิภาพการใช้เตียง 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700683"/>
            <a:ext cx="5904656" cy="3800475"/>
          </a:xfrm>
          <a:prstGeom prst="roundRect">
            <a:avLst>
              <a:gd name="adj" fmla="val 5927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</a:rPr>
              <a:t>รพ. </a:t>
            </a:r>
            <a:r>
              <a:rPr lang="en-US" b="0" dirty="0" smtClean="0">
                <a:solidFill>
                  <a:srgbClr val="0070C0"/>
                </a:solidFill>
              </a:rPr>
              <a:t>A </a:t>
            </a:r>
            <a:r>
              <a:rPr lang="th-TH" b="0" dirty="0">
                <a:solidFill>
                  <a:srgbClr val="0070C0"/>
                </a:solidFill>
              </a:rPr>
              <a:t> </a:t>
            </a:r>
            <a:r>
              <a:rPr lang="th-TH" b="0" dirty="0" smtClean="0">
                <a:solidFill>
                  <a:srgbClr val="0070C0"/>
                </a:solidFill>
              </a:rPr>
              <a:t>ไม่เพิ่มเตียง 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</a:rPr>
              <a:t>ไม่มี </a:t>
            </a:r>
            <a:r>
              <a:rPr lang="en-US" b="0" dirty="0" smtClean="0">
                <a:solidFill>
                  <a:srgbClr val="0070C0"/>
                </a:solidFill>
              </a:rPr>
              <a:t>OPD Walk in</a:t>
            </a: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เพิ่มศักยภาพ 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PCC 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เขตมือง</a:t>
            </a: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เพิ่มศักยภาพ รพ.เขตเมือง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&amp; 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ใกล้เคียง รองรับ 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IP</a:t>
            </a:r>
          </a:p>
          <a:p>
            <a:r>
              <a:rPr lang="en-US" b="0" dirty="0" smtClean="0">
                <a:sym typeface="Wingdings 2"/>
              </a:rPr>
              <a:t></a:t>
            </a:r>
            <a:r>
              <a:rPr lang="th-TH" b="0" dirty="0" smtClean="0">
                <a:sym typeface="Wingdings 2"/>
              </a:rPr>
              <a:t>ระดับ </a:t>
            </a:r>
            <a:r>
              <a:rPr lang="en-US" b="0" dirty="0" smtClean="0">
                <a:sym typeface="Wingdings 2"/>
              </a:rPr>
              <a:t>M </a:t>
            </a:r>
            <a:r>
              <a:rPr lang="th-TH" b="0" dirty="0" smtClean="0">
                <a:sym typeface="Wingdings 2"/>
              </a:rPr>
              <a:t>เพิ่มศักยภาพรักษาโรค  </a:t>
            </a:r>
            <a:r>
              <a:rPr lang="en-US" b="0" dirty="0" smtClean="0">
                <a:sym typeface="Wingdings 2"/>
              </a:rPr>
              <a:t>RW&gt;1.8</a:t>
            </a: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ระดับ 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F1 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ที่มีศักยภาพ ยกเป็น 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M</a:t>
            </a:r>
          </a:p>
          <a:p>
            <a:r>
              <a:rPr lang="en-US" b="0" dirty="0" smtClean="0">
                <a:sym typeface="Wingdings 2"/>
              </a:rPr>
              <a:t></a:t>
            </a:r>
            <a:r>
              <a:rPr lang="th-TH" b="0" dirty="0" smtClean="0">
                <a:sym typeface="Wingdings 2"/>
              </a:rPr>
              <a:t>บริหารจัดการการรักษาโรคด้วยค่า </a:t>
            </a:r>
            <a:r>
              <a:rPr lang="en-US" b="0" dirty="0" smtClean="0">
                <a:sym typeface="Wingdings 2"/>
              </a:rPr>
              <a:t>RW</a:t>
            </a:r>
          </a:p>
          <a:p>
            <a:r>
              <a:rPr lang="th-TH" b="0" dirty="0" smtClean="0">
                <a:sym typeface="Wingdings 2"/>
              </a:rPr>
              <a:t>	</a:t>
            </a:r>
            <a:r>
              <a:rPr lang="en-US" b="0" dirty="0" smtClean="0">
                <a:sym typeface="Wingdings 2"/>
              </a:rPr>
              <a:t></a:t>
            </a:r>
            <a:r>
              <a:rPr lang="th-TH" b="0" dirty="0" smtClean="0">
                <a:sym typeface="Wingdings 2"/>
              </a:rPr>
              <a:t>รพ.ระดับ </a:t>
            </a:r>
            <a:r>
              <a:rPr lang="en-US" b="0" dirty="0" smtClean="0">
                <a:sym typeface="Wingdings 2"/>
              </a:rPr>
              <a:t>A </a:t>
            </a:r>
            <a:r>
              <a:rPr lang="th-TH" b="0" dirty="0" smtClean="0">
                <a:sym typeface="Wingdings 2"/>
              </a:rPr>
              <a:t>ค่า </a:t>
            </a:r>
            <a:r>
              <a:rPr lang="en-US" b="0" dirty="0" smtClean="0">
                <a:sym typeface="Wingdings 2"/>
              </a:rPr>
              <a:t>RW</a:t>
            </a:r>
            <a:r>
              <a:rPr lang="th-TH" b="0" dirty="0" smtClean="0">
                <a:sym typeface="Wingdings 2"/>
              </a:rPr>
              <a:t> </a:t>
            </a:r>
            <a:r>
              <a:rPr lang="en-US" b="0" dirty="0" smtClean="0">
                <a:sym typeface="Wingdings 2"/>
              </a:rPr>
              <a:t>1.8  </a:t>
            </a:r>
            <a:r>
              <a:rPr lang="th-TH" b="0" dirty="0" smtClean="0">
                <a:sym typeface="Wingdings 2"/>
              </a:rPr>
              <a:t>ขึ้นไป</a:t>
            </a:r>
            <a:endParaRPr lang="en-US" b="0" dirty="0" smtClean="0">
              <a:sym typeface="Wingdings 2"/>
            </a:endParaRPr>
          </a:p>
          <a:p>
            <a:r>
              <a:rPr lang="th-TH" b="0" dirty="0" smtClean="0">
                <a:sym typeface="Wingdings 2"/>
              </a:rPr>
              <a:t>	</a:t>
            </a:r>
            <a:r>
              <a:rPr lang="en-US" b="0" dirty="0" smtClean="0">
                <a:sym typeface="Wingdings 2"/>
              </a:rPr>
              <a:t></a:t>
            </a:r>
            <a:r>
              <a:rPr lang="th-TH" b="0" dirty="0">
                <a:sym typeface="Wingdings 2"/>
              </a:rPr>
              <a:t>รพ.ระดับ </a:t>
            </a:r>
            <a:r>
              <a:rPr lang="en-US" b="0" dirty="0" smtClean="0">
                <a:sym typeface="Wingdings 2"/>
              </a:rPr>
              <a:t>S </a:t>
            </a:r>
            <a:r>
              <a:rPr lang="th-TH" b="0" dirty="0">
                <a:sym typeface="Wingdings 2"/>
              </a:rPr>
              <a:t>ค่า </a:t>
            </a:r>
            <a:r>
              <a:rPr lang="en-US" b="0" dirty="0">
                <a:sym typeface="Wingdings 2"/>
              </a:rPr>
              <a:t>RW</a:t>
            </a:r>
            <a:r>
              <a:rPr lang="th-TH" b="0" dirty="0">
                <a:sym typeface="Wingdings 2"/>
              </a:rPr>
              <a:t> </a:t>
            </a:r>
            <a:r>
              <a:rPr lang="en-US" b="0" dirty="0">
                <a:sym typeface="Wingdings 2"/>
              </a:rPr>
              <a:t>1.8 </a:t>
            </a:r>
            <a:r>
              <a:rPr lang="en-US" b="0" dirty="0" smtClean="0">
                <a:sym typeface="Wingdings 2"/>
              </a:rPr>
              <a:t>-3</a:t>
            </a:r>
            <a:endParaRPr lang="th-TH" b="0" dirty="0" smtClean="0">
              <a:sym typeface="Wingdings 2"/>
            </a:endParaRPr>
          </a:p>
          <a:p>
            <a:r>
              <a:rPr lang="th-TH" b="0" dirty="0" smtClean="0">
                <a:sym typeface="Wingdings 2"/>
              </a:rPr>
              <a:t>	</a:t>
            </a:r>
            <a:r>
              <a:rPr lang="en-US" b="0" dirty="0" smtClean="0">
                <a:sym typeface="Wingdings 2"/>
              </a:rPr>
              <a:t></a:t>
            </a:r>
            <a:r>
              <a:rPr lang="th-TH" b="0" dirty="0">
                <a:sym typeface="Wingdings 2"/>
              </a:rPr>
              <a:t>รพ.ระดับ </a:t>
            </a:r>
            <a:r>
              <a:rPr lang="en-US" b="0" dirty="0" smtClean="0">
                <a:sym typeface="Wingdings 2"/>
              </a:rPr>
              <a:t>M1 </a:t>
            </a:r>
            <a:r>
              <a:rPr lang="th-TH" b="0" dirty="0">
                <a:sym typeface="Wingdings 2"/>
              </a:rPr>
              <a:t>ค่า </a:t>
            </a:r>
            <a:r>
              <a:rPr lang="en-US" b="0" dirty="0">
                <a:sym typeface="Wingdings 2"/>
              </a:rPr>
              <a:t>RW</a:t>
            </a:r>
            <a:r>
              <a:rPr lang="th-TH" b="0" dirty="0">
                <a:sym typeface="Wingdings 2"/>
              </a:rPr>
              <a:t> </a:t>
            </a:r>
            <a:r>
              <a:rPr lang="en-US" b="0" dirty="0" smtClean="0">
                <a:sym typeface="Wingdings 2"/>
              </a:rPr>
              <a:t>1.2-1.8</a:t>
            </a:r>
            <a:endParaRPr lang="th-TH" b="0" dirty="0" smtClean="0">
              <a:sym typeface="Wingdings 2"/>
            </a:endParaRPr>
          </a:p>
          <a:p>
            <a:r>
              <a:rPr lang="th-TH" b="0" dirty="0">
                <a:sym typeface="Wingdings 2"/>
              </a:rPr>
              <a:t>	</a:t>
            </a:r>
            <a:r>
              <a:rPr lang="en-US" b="0" dirty="0" smtClean="0">
                <a:sym typeface="Wingdings 2"/>
              </a:rPr>
              <a:t></a:t>
            </a:r>
            <a:r>
              <a:rPr lang="th-TH" b="0" dirty="0">
                <a:sym typeface="Wingdings 2"/>
              </a:rPr>
              <a:t>รพ.ระดับ </a:t>
            </a:r>
            <a:r>
              <a:rPr lang="en-US" b="0" dirty="0" smtClean="0">
                <a:sym typeface="Wingdings 2"/>
              </a:rPr>
              <a:t>M2 </a:t>
            </a:r>
            <a:r>
              <a:rPr lang="th-TH" b="0" dirty="0">
                <a:sym typeface="Wingdings 2"/>
              </a:rPr>
              <a:t>ค่า </a:t>
            </a:r>
            <a:r>
              <a:rPr lang="en-US" b="0" dirty="0">
                <a:sym typeface="Wingdings 2"/>
              </a:rPr>
              <a:t>RW</a:t>
            </a:r>
            <a:r>
              <a:rPr lang="th-TH" b="0" dirty="0">
                <a:sym typeface="Wingdings 2"/>
              </a:rPr>
              <a:t> </a:t>
            </a:r>
            <a:r>
              <a:rPr lang="en-US" b="0" dirty="0" smtClean="0">
                <a:sym typeface="Wingdings 2"/>
              </a:rPr>
              <a:t>0.6-1.2</a:t>
            </a:r>
            <a:endParaRPr lang="th-TH" b="0" dirty="0" smtClean="0">
              <a:sym typeface="Wingdings 2"/>
            </a:endParaRPr>
          </a:p>
          <a:p>
            <a:r>
              <a:rPr lang="th-TH" b="0" dirty="0">
                <a:sym typeface="Wingdings 2"/>
              </a:rPr>
              <a:t>	รพ.ระดับ </a:t>
            </a:r>
            <a:r>
              <a:rPr lang="en-US" b="0" dirty="0" smtClean="0">
                <a:sym typeface="Wingdings 2"/>
              </a:rPr>
              <a:t>F </a:t>
            </a:r>
            <a:r>
              <a:rPr lang="th-TH" b="0" dirty="0">
                <a:sym typeface="Wingdings 2"/>
              </a:rPr>
              <a:t>ค่า </a:t>
            </a:r>
            <a:r>
              <a:rPr lang="en-US" b="0" dirty="0">
                <a:sym typeface="Wingdings 2"/>
              </a:rPr>
              <a:t>RW</a:t>
            </a:r>
            <a:r>
              <a:rPr lang="th-TH" b="0" dirty="0">
                <a:sym typeface="Wingdings 2"/>
              </a:rPr>
              <a:t> </a:t>
            </a:r>
            <a:r>
              <a:rPr lang="en-US" b="0" dirty="0" smtClean="0">
                <a:sym typeface="Wingdings 2"/>
              </a:rPr>
              <a:t>&lt;0.6 (</a:t>
            </a:r>
            <a:r>
              <a:rPr lang="th-TH" b="0" dirty="0" smtClean="0">
                <a:sym typeface="Wingdings 2"/>
              </a:rPr>
              <a:t>ยกเว้น ปชก.ในพื้นที่</a:t>
            </a:r>
            <a:r>
              <a:rPr lang="en-US" b="0" dirty="0" smtClean="0">
                <a:sym typeface="Wingdings 2"/>
              </a:rPr>
              <a:t>)</a:t>
            </a:r>
            <a:endParaRPr lang="en-US" b="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479375" y="476672"/>
            <a:ext cx="11470196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การพัฒนาระบบบริการระดับ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ทุติยภูมิ ตติยภูมิ </a:t>
            </a:r>
            <a:r>
              <a:rPr lang="en-US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ปี </a:t>
            </a:r>
            <a:r>
              <a:rPr lang="en-US" sz="36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  <a:endParaRPr lang="en-US" sz="36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4873842" y="1963616"/>
            <a:ext cx="936104" cy="597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1710" y="3429000"/>
            <a:ext cx="5210234" cy="2355413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รพ.ระดับ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A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รับส่งต่อโรค ค่า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RW&lt;1.8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ลดลง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15% (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62) 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,30%(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 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63-64),100(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 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65-67)</a:t>
            </a:r>
          </a:p>
          <a:p>
            <a:endParaRPr lang="en-US" sz="2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รพ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.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ระดับ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A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ไม่มีผู้ป่วย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OPD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ร้อยละ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30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62) 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,40%(</a:t>
            </a:r>
            <a:r>
              <a:rPr lang="th-TH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63-64),100(</a:t>
            </a:r>
            <a:r>
              <a:rPr lang="th-TH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65-67)</a:t>
            </a:r>
          </a:p>
          <a:p>
            <a:endParaRPr lang="th-TH" sz="2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rved Left Arrow 10"/>
          <p:cNvSpPr/>
          <p:nvPr/>
        </p:nvSpPr>
        <p:spPr>
          <a:xfrm rot="5400000">
            <a:off x="5849502" y="4287269"/>
            <a:ext cx="736154" cy="2994291"/>
          </a:xfrm>
          <a:prstGeom prst="curvedLeftArrow">
            <a:avLst>
              <a:gd name="adj1" fmla="val 50000"/>
              <a:gd name="adj2" fmla="val 60764"/>
              <a:gd name="adj3" fmla="val 10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11100073" cy="571708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</a:br>
            <a: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ทิศทางนโยบายการพัฒนา  เขต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สุขภาพที่ 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8  </a:t>
            </a:r>
            <a: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ปี  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2562-2567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   </a:t>
            </a:r>
            <a:r>
              <a:rPr lang="en-US" sz="4000" b="1" dirty="0">
                <a:latin typeface="Arial" pitchFamily="34" charset="0"/>
              </a:rPr>
              <a:t/>
            </a:r>
            <a:br>
              <a:rPr lang="en-US" sz="4000" b="1" dirty="0">
                <a:latin typeface="Arial" pitchFamily="34" charset="0"/>
              </a:rPr>
            </a:br>
            <a:endParaRPr lang="en-US" sz="4000" dirty="0"/>
          </a:p>
        </p:txBody>
      </p:sp>
      <p:sp>
        <p:nvSpPr>
          <p:cNvPr id="7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5822E2A6-03AC-4C73-AF26-1BE8B6359F98}"/>
              </a:ext>
            </a:extLst>
          </p:cNvPr>
          <p:cNvSpPr/>
          <p:nvPr/>
        </p:nvSpPr>
        <p:spPr>
          <a:xfrm>
            <a:off x="81003" y="3910088"/>
            <a:ext cx="4323947" cy="2032754"/>
          </a:xfrm>
          <a:prstGeom prst="roundRect">
            <a:avLst>
              <a:gd name="adj" fmla="val 9241"/>
            </a:avLst>
          </a:prstGeom>
          <a:noFill/>
          <a:ln>
            <a:solidFill>
              <a:srgbClr val="0000CC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 5 </a:t>
            </a:r>
            <a:r>
              <a:rPr lang="th-TH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  </a:t>
            </a:r>
            <a:endParaRPr lang="th-TH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รพร.ท่าบ่อ	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M2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200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รพช.บ้าน</a:t>
            </a:r>
            <a:r>
              <a:rPr lang="th-TH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ผือ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M2	90  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รพช.หนองหาน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M2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110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รพร.ธาตุพนม	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M2	120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รพร.ด่านซ้าย	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	60  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</p:txBody>
      </p:sp>
      <p:sp>
        <p:nvSpPr>
          <p:cNvPr id="18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136823" y="2492896"/>
            <a:ext cx="4212309" cy="1387435"/>
          </a:xfrm>
          <a:prstGeom prst="roundRect">
            <a:avLst>
              <a:gd name="adj" fmla="val 9241"/>
            </a:avLst>
          </a:prstGeom>
          <a:noFill/>
          <a:ln>
            <a:solidFill>
              <a:srgbClr val="0000CC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 3 </a:t>
            </a:r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รพช.กุมภวาปี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180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รพร.สว่างแดนดิน	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	320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รพช.วานรนิวาส	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	120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019" y="1120388"/>
            <a:ext cx="4435830" cy="584775"/>
          </a:xfrm>
          <a:prstGeom prst="rect">
            <a:avLst/>
          </a:prstGeom>
          <a:noFill/>
          <a:ln>
            <a:solidFill>
              <a:srgbClr val="D60093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ea typeface="Calibri" pitchFamily="34" charset="0"/>
              </a:rPr>
              <a:t>พัฒนา   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ea typeface="Calibri" pitchFamily="34" charset="0"/>
              </a:rPr>
              <a:t>Node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ea typeface="Calibri" pitchFamily="34" charset="0"/>
              </a:rPr>
              <a:t> เป็น 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ea typeface="Calibri" pitchFamily="34" charset="0"/>
              </a:rPr>
              <a:t>Gate  keeper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807674" y="1916551"/>
            <a:ext cx="720080" cy="49970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5455155" y="3186611"/>
            <a:ext cx="4703329" cy="1782564"/>
            <a:chOff x="263224" y="1299935"/>
            <a:chExt cx="4800552" cy="2139703"/>
          </a:xfrm>
        </p:grpSpPr>
        <p:pic>
          <p:nvPicPr>
            <p:cNvPr id="31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754091" y="2358569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33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34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525883" y="2827801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35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389258" y="13973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sp>
        <p:nvSpPr>
          <p:cNvPr id="36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8638378" y="4259405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7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9700666" y="4277948"/>
            <a:ext cx="915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8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7230035" y="3267732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5031411" y="1146831"/>
            <a:ext cx="3270728" cy="871180"/>
          </a:xfrm>
          <a:prstGeom prst="roundRect">
            <a:avLst>
              <a:gd name="adj" fmla="val 9241"/>
            </a:avLst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รับการส่งต่อโรค </a:t>
            </a:r>
          </a:p>
          <a:p>
            <a:pPr defTabSz="688975"/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 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RW&lt;1.8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ลดลง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5822E2A6-03AC-4C73-AF26-1BE8B6359F98}"/>
              </a:ext>
            </a:extLst>
          </p:cNvPr>
          <p:cNvSpPr/>
          <p:nvPr/>
        </p:nvSpPr>
        <p:spPr>
          <a:xfrm>
            <a:off x="9084172" y="953235"/>
            <a:ext cx="2772468" cy="1258372"/>
          </a:xfrm>
          <a:prstGeom prst="roundRect">
            <a:avLst>
              <a:gd name="adj" fmla="val 9241"/>
            </a:avLst>
          </a:prstGeom>
          <a:solidFill>
            <a:schemeClr val="bg1">
              <a:lumMod val="85000"/>
            </a:schemeClr>
          </a:solidFill>
          <a:ln>
            <a:solidFill>
              <a:srgbClr val="0000CC"/>
            </a:solidFill>
            <a:prstDash val="dash"/>
          </a:ln>
        </p:spPr>
        <p:txBody>
          <a:bodyPr wrap="square">
            <a:spAutoFit/>
          </a:bodyPr>
          <a:lstStyle/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      =   15 %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63-64  =  30  %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65-67  = 100 %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Striped Right Arrow 40"/>
          <p:cNvSpPr/>
          <p:nvPr/>
        </p:nvSpPr>
        <p:spPr>
          <a:xfrm>
            <a:off x="8517880" y="1412775"/>
            <a:ext cx="383278" cy="503776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16200000" flipH="1">
            <a:off x="7359307" y="2617341"/>
            <a:ext cx="1911492" cy="78893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6200000" flipH="1">
            <a:off x="6199944" y="2857671"/>
            <a:ext cx="2050537" cy="38990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4593849" y="5753414"/>
            <a:ext cx="3583032" cy="483989"/>
          </a:xfrm>
          <a:prstGeom prst="roundRect">
            <a:avLst>
              <a:gd name="adj" fmla="val 9241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  <a:r>
              <a:rPr lang="th-TH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 </a:t>
            </a:r>
            <a:r>
              <a:rPr lang="en-US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OPD Walk  in</a:t>
            </a:r>
            <a:endParaRPr lang="th-TH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5822E2A6-03AC-4C73-AF26-1BE8B6359F98}"/>
              </a:ext>
            </a:extLst>
          </p:cNvPr>
          <p:cNvSpPr/>
          <p:nvPr/>
        </p:nvSpPr>
        <p:spPr>
          <a:xfrm>
            <a:off x="9230068" y="5331470"/>
            <a:ext cx="2772468" cy="1258372"/>
          </a:xfrm>
          <a:prstGeom prst="roundRect">
            <a:avLst>
              <a:gd name="adj" fmla="val 9241"/>
            </a:avLst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      =   30 %</a:t>
            </a:r>
            <a:endParaRPr lang="th-TH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63-64  =  40  %</a:t>
            </a:r>
            <a:endParaRPr lang="th-TH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65-67  = 100 %</a:t>
            </a:r>
            <a:endParaRPr lang="th-TH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" name="Elbow Connector 56"/>
          <p:cNvCxnSpPr/>
          <p:nvPr/>
        </p:nvCxnSpPr>
        <p:spPr>
          <a:xfrm flipV="1">
            <a:off x="6338794" y="4459460"/>
            <a:ext cx="1875806" cy="124148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flipV="1">
            <a:off x="7611805" y="4493385"/>
            <a:ext cx="1289353" cy="120756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triped Right Arrow 62"/>
          <p:cNvSpPr/>
          <p:nvPr/>
        </p:nvSpPr>
        <p:spPr>
          <a:xfrm>
            <a:off x="8517880" y="5700947"/>
            <a:ext cx="566292" cy="75238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7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9234" y="1361890"/>
            <a:ext cx="3467978" cy="67758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:</a:t>
            </a:r>
            <a:endPara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ลดการปฏิเสธการส่งต่อ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3604" y="1173178"/>
            <a:ext cx="5904656" cy="1520190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</a:rPr>
              <a:t>พัฒนาระบบส่งต่อ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</a:rPr>
              <a:t>ใช้เทคโนโลยีสารสนเทศในการส่งต่อ</a:t>
            </a:r>
            <a:r>
              <a:rPr lang="en-US" b="0" dirty="0" smtClean="0">
                <a:solidFill>
                  <a:srgbClr val="0070C0"/>
                </a:solidFill>
              </a:rPr>
              <a:t>+</a:t>
            </a:r>
            <a:r>
              <a:rPr lang="th-TH" b="0" dirty="0" smtClean="0">
                <a:solidFill>
                  <a:srgbClr val="0070C0"/>
                </a:solidFill>
              </a:rPr>
              <a:t>จัดการข้อมูลส่งต่อ</a:t>
            </a:r>
            <a:r>
              <a:rPr lang="en-US" b="0" dirty="0" smtClean="0">
                <a:solidFill>
                  <a:srgbClr val="0070C0"/>
                </a:solidFill>
              </a:rPr>
              <a:t>&amp;</a:t>
            </a:r>
            <a:r>
              <a:rPr lang="th-TH" b="0" dirty="0" smtClean="0">
                <a:solidFill>
                  <a:srgbClr val="0070C0"/>
                </a:solidFill>
              </a:rPr>
              <a:t>เตียง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เพิ่มศักยภาพ รพ. 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F  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ในการรับส่งต่อ จาก 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A,S</a:t>
            </a:r>
            <a:endParaRPr lang="th-TH" b="0" dirty="0" smtClean="0">
              <a:solidFill>
                <a:srgbClr val="0070C0"/>
              </a:solidFill>
              <a:sym typeface="Wingdings 2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1" y="188640"/>
            <a:ext cx="1175466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การพัฒนาระบบบริการระดับ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ทุติยภูมิ ตติยภูมิ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4716632" y="1453426"/>
            <a:ext cx="936104" cy="597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56040" y="4500071"/>
            <a:ext cx="5544615" cy="1710095"/>
          </a:xfrm>
          <a:prstGeom prst="roundRect">
            <a:avLst>
              <a:gd name="adj" fmla="val 8546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62-67)</a:t>
            </a:r>
            <a:endParaRPr lang="th-TH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u="sng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มีศูนย์รับ ส่งต่อระดับเขต รพ.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A  1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แห่ง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: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เขต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endParaRPr lang="th-TH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endParaRPr lang="th-TH" sz="20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มี</a:t>
            </a:r>
            <a:r>
              <a:rPr lang="th-TH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ศูนย์รับ ส่งต่อ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ระดับจังหวัด </a:t>
            </a:r>
            <a:r>
              <a:rPr lang="th-TH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รพ.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S 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 </a:t>
            </a:r>
            <a:r>
              <a:rPr lang="th-TH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แห่ง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: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จังหวัด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endParaRPr lang="th-TH" sz="2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 rot="5400000">
            <a:off x="8418139" y="3120829"/>
            <a:ext cx="1116124" cy="8280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3392" y="2693149"/>
            <a:ext cx="3467978" cy="677585"/>
          </a:xfrm>
          <a:prstGeom prst="roundRect">
            <a:avLst>
              <a:gd name="adj" fmla="val 8546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:3</a:t>
            </a:r>
            <a:endPara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เพิ่มประสิทธิภาพบริการ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143" y="3919760"/>
            <a:ext cx="5430809" cy="2660333"/>
          </a:xfrm>
          <a:prstGeom prst="roundRect">
            <a:avLst>
              <a:gd name="adj" fmla="val 5927"/>
            </a:avLst>
          </a:prstGeom>
          <a:solidFill>
            <a:srgbClr val="FFC0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เขตมีการบริหารจัดการแนวใหม่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</a:rPr>
              <a:t>บริหารร่วม </a:t>
            </a:r>
            <a:r>
              <a:rPr lang="en-US" b="0" dirty="0" smtClean="0">
                <a:solidFill>
                  <a:srgbClr val="0070C0"/>
                </a:solidFill>
              </a:rPr>
              <a:t>&amp;</a:t>
            </a:r>
            <a:r>
              <a:rPr lang="th-TH" b="0" dirty="0" smtClean="0">
                <a:solidFill>
                  <a:srgbClr val="0070C0"/>
                </a:solidFill>
              </a:rPr>
              <a:t> บริการร่วม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เพิ่มประสิทธิภาพการให้บริการ  ลดการลงทุนที่ซ้ำซ้อน</a:t>
            </a:r>
          </a:p>
          <a:p>
            <a:r>
              <a:rPr lang="th-TH" b="0" u="sng" dirty="0" smtClean="0">
                <a:sym typeface="Wingdings 2"/>
              </a:rPr>
              <a:t>เป้าหมาย</a:t>
            </a:r>
            <a:r>
              <a:rPr lang="th-TH" b="0" dirty="0" smtClean="0">
                <a:sym typeface="Wingdings 2"/>
              </a:rPr>
              <a:t> </a:t>
            </a:r>
            <a:endParaRPr lang="en-US" b="0" dirty="0" smtClean="0">
              <a:sym typeface="Wingdings 2"/>
            </a:endParaRPr>
          </a:p>
          <a:p>
            <a:r>
              <a:rPr lang="en-US" b="0" dirty="0" smtClean="0">
                <a:sym typeface="Wingdings 2"/>
              </a:rPr>
              <a:t>	</a:t>
            </a:r>
            <a:r>
              <a:rPr lang="th-TH" b="0" dirty="0" smtClean="0">
                <a:sym typeface="Wingdings 2"/>
              </a:rPr>
              <a:t>อย่างน้อย </a:t>
            </a:r>
            <a:r>
              <a:rPr lang="en-US" b="0" dirty="0" smtClean="0">
                <a:sym typeface="Wingdings 2"/>
              </a:rPr>
              <a:t>1 </a:t>
            </a:r>
            <a:r>
              <a:rPr lang="th-TH" b="0" dirty="0" smtClean="0">
                <a:sym typeface="Wingdings 2"/>
              </a:rPr>
              <a:t>เครือข่าย </a:t>
            </a:r>
            <a:r>
              <a:rPr lang="en-US" b="0" dirty="0" smtClean="0">
                <a:sym typeface="Wingdings 2"/>
              </a:rPr>
              <a:t>(</a:t>
            </a:r>
            <a:r>
              <a:rPr lang="th-TH" b="0" dirty="0" smtClean="0">
                <a:sym typeface="Wingdings 2"/>
              </a:rPr>
              <a:t>ปี </a:t>
            </a:r>
            <a:r>
              <a:rPr lang="en-US" b="0" dirty="0" smtClean="0">
                <a:sym typeface="Wingdings 2"/>
              </a:rPr>
              <a:t>62)</a:t>
            </a:r>
            <a:r>
              <a:rPr lang="th-TH" b="0" dirty="0" smtClean="0">
                <a:sym typeface="Wingdings 2"/>
              </a:rPr>
              <a:t> </a:t>
            </a:r>
            <a:r>
              <a:rPr lang="en-US" b="0" dirty="0" smtClean="0">
                <a:sym typeface="Wingdings 2"/>
              </a:rPr>
              <a:t>, </a:t>
            </a:r>
            <a:endParaRPr lang="th-TH" b="0" dirty="0" smtClean="0">
              <a:sym typeface="Wingdings 2"/>
            </a:endParaRPr>
          </a:p>
          <a:p>
            <a:r>
              <a:rPr lang="en-US" b="0" dirty="0" smtClean="0">
                <a:sym typeface="Wingdings 2"/>
              </a:rPr>
              <a:t>	2 </a:t>
            </a:r>
            <a:r>
              <a:rPr lang="th-TH" b="0" dirty="0" smtClean="0">
                <a:sym typeface="Wingdings 2"/>
              </a:rPr>
              <a:t>เครือข่าย </a:t>
            </a:r>
            <a:r>
              <a:rPr lang="en-US" b="0" dirty="0">
                <a:sym typeface="Wingdings 2"/>
              </a:rPr>
              <a:t>(</a:t>
            </a:r>
            <a:r>
              <a:rPr lang="th-TH" b="0" dirty="0">
                <a:sym typeface="Wingdings 2"/>
              </a:rPr>
              <a:t>ปี </a:t>
            </a:r>
            <a:r>
              <a:rPr lang="en-US" b="0" dirty="0" smtClean="0">
                <a:sym typeface="Wingdings 2"/>
              </a:rPr>
              <a:t>63-64)</a:t>
            </a:r>
            <a:r>
              <a:rPr lang="th-TH" b="0" dirty="0" smtClean="0">
                <a:sym typeface="Wingdings 2"/>
              </a:rPr>
              <a:t> </a:t>
            </a:r>
            <a:r>
              <a:rPr lang="en-US" b="0" dirty="0">
                <a:sym typeface="Wingdings 2"/>
              </a:rPr>
              <a:t>, </a:t>
            </a:r>
            <a:endParaRPr lang="th-TH" b="0" dirty="0" smtClean="0">
              <a:sym typeface="Wingdings 2"/>
            </a:endParaRPr>
          </a:p>
          <a:p>
            <a:r>
              <a:rPr lang="en-US" b="0" dirty="0" smtClean="0">
                <a:sym typeface="Wingdings 2"/>
              </a:rPr>
              <a:t>	3 </a:t>
            </a:r>
            <a:r>
              <a:rPr lang="th-TH" b="0" dirty="0">
                <a:sym typeface="Wingdings 2"/>
              </a:rPr>
              <a:t>เครือข่าย </a:t>
            </a:r>
            <a:r>
              <a:rPr lang="en-US" b="0" dirty="0">
                <a:sym typeface="Wingdings 2"/>
              </a:rPr>
              <a:t>(</a:t>
            </a:r>
            <a:r>
              <a:rPr lang="th-TH" b="0" dirty="0">
                <a:sym typeface="Wingdings 2"/>
              </a:rPr>
              <a:t>ปี </a:t>
            </a:r>
            <a:r>
              <a:rPr lang="en-US" b="0" dirty="0" smtClean="0">
                <a:sym typeface="Wingdings 2"/>
              </a:rPr>
              <a:t>65-67)</a:t>
            </a:r>
            <a:r>
              <a:rPr lang="th-TH" b="0" dirty="0" smtClean="0">
                <a:sym typeface="Wingdings 2"/>
              </a:rPr>
              <a:t> </a:t>
            </a:r>
            <a:endParaRPr lang="th-TH" b="0" dirty="0">
              <a:sym typeface="Wingdings 2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4091370" y="3031941"/>
            <a:ext cx="1250524" cy="14681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172081" cy="571708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</a:br>
            <a: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ทิศทางนโยบายการพัฒนา  เขต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สุขภาพที่ 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8  </a:t>
            </a:r>
            <a:r>
              <a:rPr lang="th-TH" sz="40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ปี  </a:t>
            </a:r>
            <a:r>
              <a:rPr lang="en-US" sz="40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2562-2567</a:t>
            </a:r>
            <a:r>
              <a:rPr lang="th-TH" sz="40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</a:rPr>
              <a:t>   </a:t>
            </a:r>
            <a:r>
              <a:rPr lang="en-US" sz="4000" b="1" dirty="0">
                <a:latin typeface="Arial" pitchFamily="34" charset="0"/>
              </a:rPr>
              <a:t/>
            </a:r>
            <a:br>
              <a:rPr lang="en-US" sz="4000" b="1" dirty="0">
                <a:latin typeface="Arial" pitchFamily="34" charset="0"/>
              </a:rPr>
            </a:br>
            <a:endParaRPr lang="en-US" sz="4000" dirty="0"/>
          </a:p>
        </p:txBody>
      </p:sp>
      <p:grpSp>
        <p:nvGrpSpPr>
          <p:cNvPr id="30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3606044" y="1623333"/>
            <a:ext cx="5101653" cy="3181295"/>
            <a:chOff x="499709" y="1335831"/>
            <a:chExt cx="4800552" cy="2139703"/>
          </a:xfrm>
        </p:grpSpPr>
        <p:pic>
          <p:nvPicPr>
            <p:cNvPr id="31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09" y="1335831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1108238" y="2369786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33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513253" y="2574390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34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654556" y="2912876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35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623845" y="14960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sp>
        <p:nvSpPr>
          <p:cNvPr id="36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6776098" y="3423065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7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8151568" y="3980026"/>
            <a:ext cx="915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8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5745882" y="2253661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8256239" y="1365911"/>
            <a:ext cx="3456383" cy="871180"/>
          </a:xfrm>
          <a:prstGeom prst="roundRect">
            <a:avLst>
              <a:gd name="adj" fmla="val 9241"/>
            </a:avLst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88975"/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เป็นศูนย์รับส่งต่อระดับจังหวัด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5822E2A6-03AC-4C73-AF26-1BE8B6359F98}"/>
              </a:ext>
            </a:extLst>
          </p:cNvPr>
          <p:cNvSpPr/>
          <p:nvPr/>
        </p:nvSpPr>
        <p:spPr>
          <a:xfrm>
            <a:off x="5504457" y="5826775"/>
            <a:ext cx="2543282" cy="483989"/>
          </a:xfrm>
          <a:prstGeom prst="roundRect">
            <a:avLst>
              <a:gd name="adj" fmla="val 9241"/>
            </a:avLst>
          </a:prstGeom>
          <a:solidFill>
            <a:srgbClr val="FFFF00"/>
          </a:solidFill>
          <a:ln>
            <a:solidFill>
              <a:srgbClr val="0000CC"/>
            </a:solidFill>
            <a:prstDash val="dash"/>
          </a:ln>
        </p:spPr>
        <p:txBody>
          <a:bodyPr wrap="square">
            <a:spAutoFit/>
          </a:bodyPr>
          <a:lstStyle/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  =   2 </a:t>
            </a:r>
            <a:r>
              <a:rPr lang="th-TH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  <a:endParaRPr lang="th-TH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Striped Right Arrow 40"/>
          <p:cNvSpPr/>
          <p:nvPr/>
        </p:nvSpPr>
        <p:spPr>
          <a:xfrm rot="5400000">
            <a:off x="1711397" y="1801500"/>
            <a:ext cx="569002" cy="569005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5822E2A6-03AC-4C73-AF26-1BE8B6359F98}"/>
              </a:ext>
            </a:extLst>
          </p:cNvPr>
          <p:cNvSpPr/>
          <p:nvPr/>
        </p:nvSpPr>
        <p:spPr>
          <a:xfrm>
            <a:off x="8904312" y="3122538"/>
            <a:ext cx="2808311" cy="483989"/>
          </a:xfrm>
          <a:prstGeom prst="roundRect">
            <a:avLst>
              <a:gd name="adj" fmla="val 9241"/>
            </a:avLst>
          </a:prstGeom>
          <a:solidFill>
            <a:srgbClr val="FFC000"/>
          </a:solidFill>
          <a:ln>
            <a:solidFill>
              <a:srgbClr val="92D050"/>
            </a:solidFill>
            <a:prstDash val="dash"/>
          </a:ln>
        </p:spPr>
        <p:txBody>
          <a:bodyPr wrap="square">
            <a:spAutoFit/>
          </a:bodyPr>
          <a:lstStyle/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      =   5   </a:t>
            </a:r>
            <a:r>
              <a:rPr lang="th-TH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  <a:endParaRPr lang="th-TH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Striped Right Arrow 62"/>
          <p:cNvSpPr/>
          <p:nvPr/>
        </p:nvSpPr>
        <p:spPr>
          <a:xfrm rot="5756183">
            <a:off x="10204230" y="2339136"/>
            <a:ext cx="665631" cy="752389"/>
          </a:xfrm>
          <a:prstGeom prst="striped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178333" y="5974200"/>
            <a:ext cx="4733495" cy="483989"/>
          </a:xfrm>
          <a:prstGeom prst="roundRect">
            <a:avLst>
              <a:gd name="adj" fmla="val 9241"/>
            </a:avLst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เป็นศูนย์รับส่งต่อระดับเขต  </a:t>
            </a:r>
          </a:p>
        </p:txBody>
      </p:sp>
      <p:sp>
        <p:nvSpPr>
          <p:cNvPr id="3" name="Curved Up Arrow 2"/>
          <p:cNvSpPr/>
          <p:nvPr/>
        </p:nvSpPr>
        <p:spPr>
          <a:xfrm rot="21363231" flipV="1">
            <a:off x="3863500" y="5059692"/>
            <a:ext cx="1954120" cy="8347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ent-Up Arrow 3"/>
          <p:cNvSpPr/>
          <p:nvPr/>
        </p:nvSpPr>
        <p:spPr>
          <a:xfrm>
            <a:off x="7063411" y="4187757"/>
            <a:ext cx="608090" cy="1501081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flipH="1">
            <a:off x="6063535" y="4187756"/>
            <a:ext cx="545545" cy="1501081"/>
          </a:xfrm>
          <a:prstGeom prst="ben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149661" y="994852"/>
            <a:ext cx="4261483" cy="742117"/>
          </a:xfrm>
          <a:prstGeom prst="roundRect">
            <a:avLst>
              <a:gd name="adj" fmla="val 9241"/>
            </a:avLst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88975"/>
            <a:r>
              <a:rPr lang="th-TH" sz="4000" b="1" dirty="0">
                <a:solidFill>
                  <a:srgbClr val="002060"/>
                </a:solidFill>
                <a:sym typeface="Wingdings 2"/>
              </a:rPr>
              <a:t>การบริหารจัดการแนวใหม่</a:t>
            </a:r>
            <a:endParaRPr lang="th-TH" sz="4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509700" y="2970109"/>
            <a:ext cx="2736304" cy="2419945"/>
          </a:xfrm>
          <a:prstGeom prst="roundRect">
            <a:avLst>
              <a:gd name="adj" fmla="val 92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อุดรธานี</a:t>
            </a:r>
          </a:p>
          <a:p>
            <a:pPr defTabSz="688975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63-64: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สกลนคร</a:t>
            </a:r>
          </a:p>
          <a:p>
            <a:pPr defTabSz="688975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หนองคาย</a:t>
            </a:r>
          </a:p>
          <a:p>
            <a:pPr defTabSz="688975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65-67: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นครพนม   </a:t>
            </a:r>
          </a:p>
          <a:p>
            <a:pPr defTabSz="688975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เลย หนองบัวลำภู </a:t>
            </a:r>
          </a:p>
          <a:p>
            <a:pPr defTabSz="688975"/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บึงกาฬ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149661" y="2370504"/>
            <a:ext cx="4103080" cy="483989"/>
          </a:xfrm>
          <a:prstGeom prst="roundRect">
            <a:avLst>
              <a:gd name="adj" fmla="val 9241"/>
            </a:avLst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688975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Province 1 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7697" y="4445996"/>
            <a:ext cx="3292959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MOU:</a:t>
            </a:r>
            <a:r>
              <a:rPr lang="th-TH" sz="3200" b="1" dirty="0" smtClean="0">
                <a:solidFill>
                  <a:srgbClr val="FF0000"/>
                </a:solidFill>
              </a:rPr>
              <a:t>ปฏิเสธการส่งต่อให้อยู่ในดุลยพินิจ ของ  รองแพทย์  หรือผอก. เท่านั้น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1014740"/>
            <a:ext cx="2448272" cy="96797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PCC  Visit   </a:t>
            </a:r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 visit  </a:t>
            </a:r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7688" y="881152"/>
            <a:ext cx="2229363" cy="1235154"/>
          </a:xfrm>
          <a:prstGeom prst="roundRect">
            <a:avLst>
              <a:gd name="adj" fmla="val 5927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PCC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รพ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.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สต.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การถ่ายโอน รพสต.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1" y="188640"/>
            <a:ext cx="1175466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การพัฒนาระบบบริการระดับ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ปฐมภูมิ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2562-2572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2855640" y="1200073"/>
            <a:ext cx="360040" cy="597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79304" y="881152"/>
            <a:ext cx="2636976" cy="2032754"/>
          </a:xfrm>
          <a:prstGeom prst="roundRect">
            <a:avLst>
              <a:gd name="adj" fmla="val 8546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กระทรวง</a:t>
            </a:r>
            <a:r>
              <a:rPr lang="th-TH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62)</a:t>
            </a:r>
            <a:endParaRPr lang="en-US" sz="2000" b="1" u="sng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PCC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เขตเมือง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รพสต.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3 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ดาว  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100%</a:t>
            </a:r>
            <a:endParaRPr lang="th-TH" sz="2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5 </a:t>
            </a:r>
            <a:r>
              <a:rPr lang="th-TH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ดาว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  60%</a:t>
            </a:r>
            <a:endParaRPr lang="th-TH" sz="2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962107"/>
            <a:ext cx="3168352" cy="1064776"/>
          </a:xfrm>
          <a:prstGeom prst="roundRect">
            <a:avLst>
              <a:gd name="adj" fmla="val 8546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th-TH" sz="20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ปี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63-67)</a:t>
            </a:r>
            <a:endParaRPr lang="en-US" sz="2000" b="1" u="sng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จัดตั้งหน่วยบริการปฐมภูมิ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22662" y="1333165"/>
            <a:ext cx="315352" cy="464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Up Arrow 12"/>
          <p:cNvSpPr/>
          <p:nvPr/>
        </p:nvSpPr>
        <p:spPr>
          <a:xfrm>
            <a:off x="5159896" y="2116305"/>
            <a:ext cx="4536504" cy="124068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00828"/>
              </p:ext>
            </p:extLst>
          </p:nvPr>
        </p:nvGraphicFramePr>
        <p:xfrm>
          <a:off x="5947973" y="3632276"/>
          <a:ext cx="58326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800200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65-67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68-72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รพศ./รพท.จัดตั้ง</a:t>
                      </a:r>
                      <a:r>
                        <a:rPr lang="th-TH" baseline="0" dirty="0" smtClean="0"/>
                        <a:t>  </a:t>
                      </a:r>
                      <a:r>
                        <a:rPr lang="en-US" baseline="0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รพศ/รพท.จัดตั้ง</a:t>
                      </a:r>
                      <a:r>
                        <a:rPr lang="th-TH" baseline="0" dirty="0" smtClean="0"/>
                        <a:t>  </a:t>
                      </a:r>
                      <a:r>
                        <a:rPr lang="en-US" baseline="0" dirty="0" smtClean="0"/>
                        <a:t>75%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รพศ/รพท.จัดตั้ง</a:t>
                      </a:r>
                      <a:r>
                        <a:rPr lang="th-TH" baseline="0" dirty="0" smtClean="0"/>
                        <a:t>  </a:t>
                      </a:r>
                      <a:r>
                        <a:rPr lang="en-US" baseline="0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รพช.จัดตั้ง</a:t>
                      </a:r>
                      <a:r>
                        <a:rPr lang="th-TH" baseline="0" dirty="0" smtClean="0"/>
                        <a:t>   </a:t>
                      </a:r>
                      <a:r>
                        <a:rPr lang="en-US" baseline="0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รพช.จัดตั้ง</a:t>
                      </a:r>
                      <a:r>
                        <a:rPr lang="th-TH" baseline="0" dirty="0" smtClean="0"/>
                        <a:t>   </a:t>
                      </a:r>
                      <a:r>
                        <a:rPr lang="en-US" baseline="0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รพช.จัดตั้ง</a:t>
                      </a:r>
                      <a:r>
                        <a:rPr lang="th-TH" baseline="0" dirty="0" smtClean="0"/>
                        <a:t>   </a:t>
                      </a:r>
                      <a:r>
                        <a:rPr lang="en-US" baseline="0" dirty="0" smtClean="0"/>
                        <a:t>75-100%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65-67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68-72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 </a:t>
                      </a:r>
                      <a:r>
                        <a:rPr lang="th-TH" dirty="0" smtClean="0"/>
                        <a:t>ดาว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หน่วยบริการปฐมภูมิ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th-TH" dirty="0" smtClean="0"/>
                        <a:t>ปรับเกลี่ย</a:t>
                      </a:r>
                      <a:r>
                        <a:rPr lang="th-TH" baseline="0" dirty="0" smtClean="0"/>
                        <a:t> จนท.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>
            <a:off x="10181253" y="2275105"/>
            <a:ext cx="720080" cy="942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89084"/>
              </p:ext>
            </p:extLst>
          </p:nvPr>
        </p:nvGraphicFramePr>
        <p:xfrm>
          <a:off x="338369" y="3645024"/>
          <a:ext cx="4533495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159"/>
                <a:gridCol w="1368152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63-64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65-67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68-72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th-TH" dirty="0" smtClean="0"/>
                        <a:t>ประเมิน รพ.สต.</a:t>
                      </a:r>
                      <a:r>
                        <a:rPr lang="th-TH" baseline="0" dirty="0" smtClean="0"/>
                        <a:t> ที่สิ้นสุดการ</a:t>
                      </a:r>
                      <a:r>
                        <a:rPr lang="th-TH" baseline="0" smtClean="0"/>
                        <a:t>รับรอง (2 ปี) ระดับ </a:t>
                      </a:r>
                      <a:r>
                        <a:rPr lang="th-TH" baseline="0" dirty="0" smtClean="0"/>
                        <a:t>5 </a:t>
                      </a:r>
                      <a:r>
                        <a:rPr lang="th-TH" baseline="0" smtClean="0"/>
                        <a:t>ดาว </a:t>
                      </a:r>
                    </a:p>
                    <a:p>
                      <a:r>
                        <a:rPr lang="th-TH" baseline="0" smtClean="0"/>
                        <a:t>ตาม</a:t>
                      </a:r>
                      <a:r>
                        <a:rPr lang="th-TH" baseline="0" dirty="0" smtClean="0"/>
                        <a:t>กระบวนการ รพ.สต.ติดดาว ใหม่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th-TH" dirty="0" smtClean="0"/>
                        <a:t>จัดตั้ง </a:t>
                      </a:r>
                      <a:r>
                        <a:rPr lang="en-US" dirty="0" smtClean="0"/>
                        <a:t>PCC </a:t>
                      </a:r>
                      <a:r>
                        <a:rPr lang="th-TH" dirty="0" smtClean="0"/>
                        <a:t>ตามความพร้อมของหน่วยบริการ</a:t>
                      </a:r>
                      <a:r>
                        <a:rPr lang="th-TH" baseline="0" dirty="0" smtClean="0"/>
                        <a:t>  และเป้าหมายประเทศในแต่ละปี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Striped Right Arrow 20"/>
          <p:cNvSpPr/>
          <p:nvPr/>
        </p:nvSpPr>
        <p:spPr>
          <a:xfrm rot="10800000">
            <a:off x="5101548" y="4354151"/>
            <a:ext cx="678790" cy="5760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5791" y="2924944"/>
            <a:ext cx="309634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เขตสุขภาพที่ </a:t>
            </a:r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1" y="188640"/>
            <a:ext cx="1175466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</a:t>
            </a:r>
            <a:r>
              <a:rPr lang="th-TH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นโยบาย การพัฒนาระบบบริการระดับ</a:t>
            </a:r>
            <a:r>
              <a:rPr lang="th-TH" sz="4000" b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ปฐมภูมิ </a:t>
            </a:r>
            <a:r>
              <a:rPr lang="th-TH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ปี </a:t>
            </a:r>
            <a:r>
              <a:rPr lang="en-US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2562-2572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1971" y="963337"/>
            <a:ext cx="765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ข้อมูลการ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พัฒนาระบบบริการระดับปฐมภูมิ </a:t>
            </a:r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เขตสุขภาพที่ 8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b="1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พับมุม 5"/>
          <p:cNvSpPr/>
          <p:nvPr/>
        </p:nvSpPr>
        <p:spPr>
          <a:xfrm>
            <a:off x="263351" y="1716843"/>
            <a:ext cx="504056" cy="560028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95" tIns="45698" rIns="91395" bIns="45698"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</a:t>
            </a:r>
          </a:p>
        </p:txBody>
      </p:sp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831384" y="1716842"/>
            <a:ext cx="5147920" cy="56002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พื้นที่ต้นแบบ เขตละ 1 แห่ง</a:t>
            </a:r>
            <a:endParaRPr lang="en-US" sz="28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พับมุม 7"/>
          <p:cNvSpPr/>
          <p:nvPr/>
        </p:nvSpPr>
        <p:spPr>
          <a:xfrm>
            <a:off x="6312024" y="1745289"/>
            <a:ext cx="504056" cy="531582"/>
          </a:xfrm>
          <a:prstGeom prst="foldedCorner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95" tIns="45698" rIns="91395" bIns="45698"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</a:t>
            </a:r>
            <a:endParaRPr lang="en-US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6836610" y="1745289"/>
            <a:ext cx="5020027" cy="53158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2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มีการประเมินตนเอง (3</a:t>
            </a:r>
            <a:r>
              <a:rPr lang="en-US" sz="2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S)</a:t>
            </a:r>
            <a:r>
              <a:rPr lang="th-TH" sz="2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ของ </a:t>
            </a:r>
            <a:r>
              <a:rPr lang="en-US" sz="2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2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ปี 2562</a:t>
            </a:r>
            <a:endParaRPr lang="en-US" sz="28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6789"/>
              </p:ext>
            </p:extLst>
          </p:nvPr>
        </p:nvGraphicFramePr>
        <p:xfrm>
          <a:off x="6312024" y="2403497"/>
          <a:ext cx="5544616" cy="4193855"/>
        </p:xfrm>
        <a:graphic>
          <a:graphicData uri="http://schemas.openxmlformats.org/drawingml/2006/table">
            <a:tbl>
              <a:tblPr firstRow="1" firstCol="1" bandRow="1"/>
              <a:tblGrid>
                <a:gridCol w="1135714"/>
                <a:gridCol w="731275"/>
                <a:gridCol w="639866"/>
                <a:gridCol w="639866"/>
                <a:gridCol w="520081"/>
                <a:gridCol w="1877814"/>
              </a:tblGrid>
              <a:tr h="3458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แผนดำเนินการ ปี </a:t>
                      </a:r>
                      <a:r>
                        <a:rPr lang="th-TH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256</a:t>
                      </a:r>
                      <a:r>
                        <a:rPr lang="en-US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r>
                        <a:rPr lang="th-TH" sz="1600" b="1" spc="-2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th-TH" sz="1600" b="1" spc="-2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(ทีม) 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spc="-2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ระบุข้อที่ไม่ผ่าน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แผน </a:t>
                      </a:r>
                      <a:endParaRPr lang="th-TH" sz="1600" dirty="0" smtClean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ปี 2562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ผ่านเกณฑ์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ไม่ผ่าน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รอเปิด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1. อุดรธานี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2. สกลนคร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3. เลย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4. นครพนม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5. หนองคาย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จำนวนประชากรที่</a:t>
                      </a:r>
                      <a:r>
                        <a:rPr lang="th-TH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รับผิดชอบ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ไม่ตรงตามเกณฑ์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5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6. หนองบัวลำภู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7. บึงกาฬ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60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เขตสุขภาพที่ 8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15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14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</a:t>
                      </a:r>
                      <a:endParaRPr lang="en-US" sz="18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3351" y="3284984"/>
            <a:ext cx="5715952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มีแพทย์ปฏิบัติงานมากกว่า  3 วัน/สัปดาห์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มีสห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วิชาชีพครบ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180975" indent="-180975">
              <a:buFont typeface="Arial" pitchFamily="34" charset="0"/>
              <a:buChar char="•"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จัดบริการได้ตามรูปแบบของ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และสามารถ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Link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ข้อมูลสุขภาพระหว่าง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PCC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กับ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รพ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.สว่างแดน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ดิน ได้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180975" indent="-180975">
              <a:buFont typeface="Arial" pitchFamily="34" charset="0"/>
              <a:buChar char="•"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โครงสร้างเป็นสัดส่วน ชัดเจน และเป็นแหล่งสนับสนุนวิชาการให้กับ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อื่นๆ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766480" y="2492896"/>
            <a:ext cx="5212823" cy="5082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PCC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สว่าง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แดน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ดิน จ.สกลนคร</a:t>
            </a:r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263351" y="2565751"/>
            <a:ext cx="468052" cy="332232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5" tIns="45698" rIns="91395" bIns="45698" rtlCol="0" anchor="ctr"/>
          <a:lstStyle/>
          <a:p>
            <a:pPr algn="ctr" defTabSz="68538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19" name="ลูกศรขวา 18"/>
          <p:cNvSpPr/>
          <p:nvPr/>
        </p:nvSpPr>
        <p:spPr>
          <a:xfrm>
            <a:off x="7824193" y="1034811"/>
            <a:ext cx="720079" cy="441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908720"/>
            <a:ext cx="1656184" cy="6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1" y="188640"/>
            <a:ext cx="1175466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</a:t>
            </a:r>
            <a:r>
              <a:rPr lang="th-TH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นโยบาย การพัฒนาระบบบริการระดับ</a:t>
            </a:r>
            <a:r>
              <a:rPr lang="th-TH" sz="4000" b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ปฐมภูมิ </a:t>
            </a:r>
            <a:r>
              <a:rPr lang="th-TH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ปี </a:t>
            </a:r>
            <a:r>
              <a:rPr lang="en-US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2562-2572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01971" y="963337"/>
            <a:ext cx="765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ข้อมูลการ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พัฒนาระบบบริการระดับปฐมภูมิ </a:t>
            </a:r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เขตสุขภาพที่ 8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b="1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ลูกศรขวา 27"/>
          <p:cNvSpPr/>
          <p:nvPr/>
        </p:nvSpPr>
        <p:spPr>
          <a:xfrm>
            <a:off x="7824193" y="1034811"/>
            <a:ext cx="720079" cy="441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908720"/>
            <a:ext cx="1656184" cy="6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พับมุม 29"/>
          <p:cNvSpPr/>
          <p:nvPr/>
        </p:nvSpPr>
        <p:spPr>
          <a:xfrm>
            <a:off x="179640" y="1692128"/>
            <a:ext cx="504056" cy="584744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95" tIns="45698" rIns="91395" bIns="45698"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</a:t>
            </a:r>
            <a:endParaRPr lang="en-US" sz="40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มนมุมสี่เหลี่ยมผืนผ้าด้านทแยงมุม 30"/>
          <p:cNvSpPr/>
          <p:nvPr/>
        </p:nvSpPr>
        <p:spPr>
          <a:xfrm>
            <a:off x="767407" y="1665286"/>
            <a:ext cx="11089231" cy="61158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00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ทีมใหม่ 50 % 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(ปี 62 เป้าหมาย เขต 8 จำนวน 25 ทีม)</a:t>
            </a:r>
            <a:endParaRPr lang="en-US" sz="32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2" name="ตาราง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85468"/>
              </p:ext>
            </p:extLst>
          </p:nvPr>
        </p:nvGraphicFramePr>
        <p:xfrm>
          <a:off x="171090" y="2492896"/>
          <a:ext cx="6500975" cy="4104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9234"/>
                <a:gridCol w="1478331"/>
                <a:gridCol w="1055952"/>
                <a:gridCol w="1112970"/>
                <a:gridCol w="1404488"/>
              </a:tblGrid>
              <a:tr h="45452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จังหวัด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PCC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ที่</a:t>
                      </a: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เปิดให้บริการ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(59</a:t>
                      </a:r>
                      <a:r>
                        <a:rPr lang="th-TH" sz="20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– 62)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454521">
                <a:tc vMerge="1">
                  <a:txBody>
                    <a:bodyPr/>
                    <a:lstStyle/>
                    <a:p>
                      <a:endParaRPr lang="en-US" sz="1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ปี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 2559</a:t>
                      </a:r>
                      <a:r>
                        <a:rPr lang="th-TH" sz="20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- 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256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en-US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ปี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 256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ปี</a:t>
                      </a:r>
                      <a:r>
                        <a:rPr lang="en-US" sz="2000" dirty="0" smtClean="0">
                          <a:latin typeface="Angsana New" pitchFamily="18" charset="-34"/>
                          <a:cs typeface="Angsana New" pitchFamily="18" charset="-34"/>
                        </a:rPr>
                        <a:t> 256</a:t>
                      </a:r>
                      <a:r>
                        <a:rPr lang="th-TH" sz="20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94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1. อุดรธานี</a:t>
                      </a:r>
                      <a:endParaRPr lang="en-US" sz="14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94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2. สกลนคร</a:t>
                      </a:r>
                      <a:endParaRPr lang="en-US" sz="14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94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3. เลย</a:t>
                      </a:r>
                      <a:endParaRPr lang="en-US" sz="14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94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4. นครพนม</a:t>
                      </a:r>
                      <a:endParaRPr lang="en-US" sz="14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94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5. หนองคาย</a:t>
                      </a:r>
                      <a:endParaRPr lang="en-US" sz="14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94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6. หนองบัวลำภู</a:t>
                      </a:r>
                      <a:endParaRPr lang="en-US" sz="14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9427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7. บึงกาฬ</a:t>
                      </a:r>
                      <a:endParaRPr lang="en-US" sz="1400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9942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เขตสุขภาพที่ 8</a:t>
                      </a:r>
                      <a:endParaRPr lang="en-US" sz="1400" b="1" dirty="0"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27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23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14</a:t>
                      </a:r>
                      <a:endParaRPr lang="en-US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3" name="ลูกศรขวา 32"/>
          <p:cNvSpPr/>
          <p:nvPr/>
        </p:nvSpPr>
        <p:spPr>
          <a:xfrm>
            <a:off x="7223313" y="5836858"/>
            <a:ext cx="2355530" cy="832502"/>
          </a:xfrm>
          <a:prstGeom prst="rightArrow">
            <a:avLst>
              <a:gd name="adj1" fmla="val 6277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95" tIns="45698" rIns="91395" bIns="45698" rtlCol="0" anchor="ctr"/>
          <a:lstStyle/>
          <a:p>
            <a:pPr algn="ctr" defTabSz="685388"/>
            <a:r>
              <a:rPr lang="th-TH" sz="1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แพทย์ที่จบเฉพาะทางและผ่าน</a:t>
            </a:r>
          </a:p>
          <a:p>
            <a:pPr algn="ctr" defTabSz="685388"/>
            <a:r>
              <a:rPr lang="th-TH" sz="1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อบรมระยะสั้นที่ยัง</a:t>
            </a:r>
            <a:r>
              <a:rPr lang="th-TH" sz="1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ไม่ประจำ </a:t>
            </a:r>
            <a:r>
              <a:rPr lang="en-US" sz="1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PCC</a:t>
            </a:r>
            <a:endParaRPr lang="th-TH" sz="140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7267868" y="2939291"/>
            <a:ext cx="173637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sz="1600" dirty="0"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2561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สะสม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(60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–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61)</a:t>
            </a:r>
            <a:endParaRPr lang="en-US" sz="16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จำนวน 806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ทีม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9943360" y="2939289"/>
            <a:ext cx="176311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เป้าหมาย (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สะสม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 ปี 2562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16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1,170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ทีม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8695690" y="3604065"/>
            <a:ext cx="16225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2562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ต้องเปิด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เพิ่ม </a:t>
            </a:r>
            <a:endParaRPr lang="en-US" sz="16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364 ทีม</a:t>
            </a:r>
          </a:p>
        </p:txBody>
      </p:sp>
      <p:cxnSp>
        <p:nvCxnSpPr>
          <p:cNvPr id="37" name="ตัวเชื่อมต่อหักมุม 36"/>
          <p:cNvCxnSpPr>
            <a:stCxn id="34" idx="3"/>
            <a:endCxn id="36" idx="0"/>
          </p:cNvCxnSpPr>
          <p:nvPr/>
        </p:nvCxnSpPr>
        <p:spPr>
          <a:xfrm>
            <a:off x="9004241" y="3231679"/>
            <a:ext cx="502729" cy="37238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หักมุม 37"/>
          <p:cNvCxnSpPr>
            <a:stCxn id="35" idx="1"/>
            <a:endCxn id="36" idx="0"/>
          </p:cNvCxnSpPr>
          <p:nvPr/>
        </p:nvCxnSpPr>
        <p:spPr>
          <a:xfrm rot="10800000" flipV="1">
            <a:off x="9506970" y="3231677"/>
            <a:ext cx="436390" cy="3723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7177924" y="4324684"/>
            <a:ext cx="4509885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51305" y="3964644"/>
            <a:ext cx="76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ประเทศ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51305" y="4324684"/>
            <a:ext cx="67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เขต 8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7752185" y="4468161"/>
            <a:ext cx="3509569" cy="58477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เขต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สุขภาพที่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8 มี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สะสม(60-61) จำนวน 50 ทีม</a:t>
            </a:r>
          </a:p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ปี 2562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ได้รับโควตา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ให้เปิด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PCC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เพิ่ม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25 ทีม 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ลูกศรลง 42"/>
          <p:cNvSpPr/>
          <p:nvPr/>
        </p:nvSpPr>
        <p:spPr>
          <a:xfrm>
            <a:off x="9326949" y="4221318"/>
            <a:ext cx="360040" cy="288032"/>
          </a:xfrm>
          <a:prstGeom prst="down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5" tIns="45698" rIns="91395" bIns="45698" rtlCol="0" anchor="ctr"/>
          <a:lstStyle/>
          <a:p>
            <a:pPr algn="ctr" defTabSz="68538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7223314" y="5179530"/>
            <a:ext cx="2088232" cy="584775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เขต 8 ขึ้นทะเบียนเปิด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ได้ </a:t>
            </a:r>
          </a:p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14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ทีม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(ร้อย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ละ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56)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9671585" y="5179107"/>
            <a:ext cx="2034890" cy="584775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เขต 8 เปิด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ไม่ได้</a:t>
            </a:r>
          </a:p>
          <a:p>
            <a:pPr algn="ctr"/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ตามเป้าหมาย 11 ทีม (ร้อย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ละ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44)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6" name="ลูกศรเชื่อมต่อแบบตรง 45"/>
          <p:cNvCxnSpPr>
            <a:stCxn id="42" idx="2"/>
            <a:endCxn id="44" idx="3"/>
          </p:cNvCxnSpPr>
          <p:nvPr/>
        </p:nvCxnSpPr>
        <p:spPr>
          <a:xfrm flipH="1">
            <a:off x="9311546" y="5052936"/>
            <a:ext cx="195424" cy="418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stCxn id="42" idx="2"/>
            <a:endCxn id="45" idx="1"/>
          </p:cNvCxnSpPr>
          <p:nvPr/>
        </p:nvCxnSpPr>
        <p:spPr>
          <a:xfrm>
            <a:off x="9506970" y="5052936"/>
            <a:ext cx="164615" cy="418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สี่เหลี่ยมผืนผ้า 47"/>
          <p:cNvSpPr/>
          <p:nvPr/>
        </p:nvSpPr>
        <p:spPr>
          <a:xfrm>
            <a:off x="9677049" y="5971618"/>
            <a:ext cx="651140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อุดรธานี</a:t>
            </a:r>
            <a:endParaRPr lang="en-US" sz="1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1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en-US" sz="1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10437597" y="5960722"/>
            <a:ext cx="463588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เลย</a:t>
            </a:r>
            <a:endParaRPr lang="en-US" sz="1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1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en-US" sz="1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10971979" y="5971617"/>
            <a:ext cx="734496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หนองคาย</a:t>
            </a:r>
            <a:endParaRPr lang="en-US" sz="16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1 คน</a:t>
            </a:r>
            <a:endParaRPr lang="en-US" sz="1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" name="ลูกศรลง 50"/>
          <p:cNvSpPr/>
          <p:nvPr/>
        </p:nvSpPr>
        <p:spPr>
          <a:xfrm>
            <a:off x="9879602" y="5763882"/>
            <a:ext cx="246034" cy="245805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5" tIns="45698" rIns="91395" bIns="45698" rtlCol="0" anchor="ctr"/>
          <a:lstStyle/>
          <a:p>
            <a:pPr algn="ctr" defTabSz="68538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2" name="ลูกศรลง 51"/>
          <p:cNvSpPr/>
          <p:nvPr/>
        </p:nvSpPr>
        <p:spPr>
          <a:xfrm>
            <a:off x="10546374" y="5764305"/>
            <a:ext cx="246034" cy="245805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5" tIns="45698" rIns="91395" bIns="45698" rtlCol="0" anchor="ctr"/>
          <a:lstStyle/>
          <a:p>
            <a:pPr algn="ctr" defTabSz="68538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53" name="ลูกศรลง 52"/>
          <p:cNvSpPr/>
          <p:nvPr/>
        </p:nvSpPr>
        <p:spPr>
          <a:xfrm>
            <a:off x="11216210" y="5779029"/>
            <a:ext cx="246034" cy="245805"/>
          </a:xfrm>
          <a:prstGeom prst="down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5" tIns="45698" rIns="91395" bIns="45698" rtlCol="0" anchor="ctr"/>
          <a:lstStyle/>
          <a:p>
            <a:pPr algn="ctr" defTabSz="68538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7868" y="2348880"/>
            <a:ext cx="443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PCC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ปี 2562 เขตสุขภาพที่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8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2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1" y="188640"/>
            <a:ext cx="1175466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</a:t>
            </a:r>
            <a:r>
              <a:rPr lang="th-TH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นโยบาย การพัฒนาระบบบริการระดับ</a:t>
            </a:r>
            <a:r>
              <a:rPr lang="th-TH" sz="4000" b="1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ปฐมภูมิ </a:t>
            </a:r>
            <a:r>
              <a:rPr lang="th-TH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ปี </a:t>
            </a:r>
            <a:r>
              <a:rPr lang="en-US" sz="40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2562-2572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1971" y="980728"/>
            <a:ext cx="765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ข้อมูลการ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พัฒนาระบบบริการระดับปฐมภูมิ </a:t>
            </a:r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เขตสุขภาพที่ 8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  <a:r>
              <a:rPr lang="th-TH" sz="32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200" b="1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7824193" y="1052202"/>
            <a:ext cx="720079" cy="441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>
            <a:fillRect/>
          </a:stretch>
        </p:blipFill>
        <p:spPr bwMode="auto">
          <a:xfrm>
            <a:off x="8688288" y="989155"/>
            <a:ext cx="1440139" cy="5679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3098356" y="1713169"/>
            <a:ext cx="8758282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รพ.สต. ที่ผ่านเกณฑ์ ระดับ 5 ดาว ร้อยละ 100</a:t>
            </a:r>
            <a:endParaRPr lang="th-TH" sz="28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44" y="1700808"/>
            <a:ext cx="2412143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เป้าหมาย เขต 8 ปี 2562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2626168" y="1684257"/>
            <a:ext cx="461267" cy="556322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95" tIns="45698" rIns="91395" bIns="45698" rtlCol="0" anchor="ctr"/>
          <a:lstStyle/>
          <a:p>
            <a:pPr algn="ctr" defTabSz="685388"/>
            <a:endParaRPr lang="en-US" sz="21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ม้วนกระดาษแนวนอน 10"/>
          <p:cNvSpPr/>
          <p:nvPr/>
        </p:nvSpPr>
        <p:spPr>
          <a:xfrm>
            <a:off x="3575720" y="2492897"/>
            <a:ext cx="8280918" cy="648072"/>
          </a:xfrm>
          <a:prstGeom prst="horizontalScroll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ผลการพัฒนา รพ.สต.ติดดาว เขตสุขภาพที่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ปี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2561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(ร้อยละสะสม ปี 60 + 61</a:t>
            </a:r>
            <a:endParaRPr lang="en-US" sz="28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3212976"/>
            <a:ext cx="8280918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2" y="3212976"/>
            <a:ext cx="3150413" cy="1728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9" y="5039740"/>
            <a:ext cx="3168425" cy="1701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สี่เหลี่ยมผืนผ้ามุมมน 19"/>
          <p:cNvSpPr/>
          <p:nvPr/>
        </p:nvSpPr>
        <p:spPr>
          <a:xfrm>
            <a:off x="1960115" y="5603806"/>
            <a:ext cx="144016" cy="8495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95" tIns="45698" rIns="91395" bIns="45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8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1991544" y="3713558"/>
            <a:ext cx="216008" cy="1044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395" tIns="45698" rIns="91395" bIns="45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88"/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269" y="2564904"/>
            <a:ext cx="316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ผลงานแยกรายเขตสุขภาพ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0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3472" y="927827"/>
            <a:ext cx="3536336" cy="183915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place /</a:t>
            </a:r>
            <a:r>
              <a:rPr lang="en-US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Infrastucture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tools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service 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outcome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 hospital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2024" y="1189367"/>
            <a:ext cx="3940828" cy="950119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pPr marL="285750" indent="-285750">
              <a:buFont typeface="Wingdings 2"/>
              <a:buChar char=""/>
            </a:pPr>
            <a:r>
              <a:rPr lang="en-US" dirty="0" smtClean="0"/>
              <a:t>Smart hospital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</a:p>
          <a:p>
            <a:pPr marL="285750" indent="-285750">
              <a:buFont typeface="Wingdings 2"/>
              <a:buChar char=""/>
            </a:pPr>
            <a:r>
              <a:rPr lang="en-US" b="0" dirty="0" smtClean="0">
                <a:solidFill>
                  <a:srgbClr val="0070C0"/>
                </a:solidFill>
              </a:rPr>
              <a:t>APP: PCC Link </a:t>
            </a:r>
            <a:r>
              <a:rPr lang="th-TH" b="0" dirty="0" smtClean="0">
                <a:solidFill>
                  <a:srgbClr val="0070C0"/>
                </a:solidFill>
              </a:rPr>
              <a:t>/ </a:t>
            </a:r>
            <a:r>
              <a:rPr lang="en-US" b="0" dirty="0" smtClean="0">
                <a:solidFill>
                  <a:srgbClr val="0070C0"/>
                </a:solidFill>
              </a:rPr>
              <a:t>MOPH   Connect </a:t>
            </a:r>
            <a:endParaRPr lang="th-TH" b="0" dirty="0" smtClean="0">
              <a:solidFill>
                <a:srgbClr val="0070C0"/>
              </a:solidFill>
              <a:sym typeface="Wingdings 2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623391" y="188640"/>
            <a:ext cx="10098485" cy="507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 Transformation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5284889" y="1189367"/>
            <a:ext cx="729675" cy="811838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49863" y="5805264"/>
            <a:ext cx="285024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Smart outcome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  story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9863" y="4666724"/>
            <a:ext cx="325357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Smart service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</a:rPr>
              <a:t>Lean   </a:t>
            </a:r>
            <a:r>
              <a:rPr lang="en-US" b="1" dirty="0">
                <a:solidFill>
                  <a:srgbClr val="FF0000"/>
                </a:solidFill>
              </a:rPr>
              <a:t>Process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</a:rPr>
              <a:t>Paperless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9131" y="3143230"/>
            <a:ext cx="460851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Smart tools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ระบบคิว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ระบบ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API (Application  Programming  Interface) </a:t>
            </a:r>
            <a:r>
              <a:rPr lang="th-TH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การเชื่อมโยงข้อมูลสุขภาพ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849" y="4343559"/>
            <a:ext cx="3660554" cy="646331"/>
          </a:xfrm>
          <a:prstGeom prst="rect">
            <a:avLst/>
          </a:prstGeom>
          <a:ln>
            <a:solidFill>
              <a:srgbClr val="D60093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Digital  Transformation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4602415" y="4377569"/>
            <a:ext cx="432048" cy="61232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="" xmlns:a16="http://schemas.microsoft.com/office/drawing/2014/main" id="{F5840D01-5619-43D4-8D46-19C08DB4190A}"/>
              </a:ext>
            </a:extLst>
          </p:cNvPr>
          <p:cNvSpPr txBox="1">
            <a:spLocks/>
          </p:cNvSpPr>
          <p:nvPr/>
        </p:nvSpPr>
        <p:spPr>
          <a:xfrm flipH="1">
            <a:off x="0" y="65831"/>
            <a:ext cx="12204000" cy="86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กรอบการนำเสนอ</a:t>
            </a:r>
            <a:endParaRPr lang="en-US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4D9AEEFA-685B-4EF3-8F17-74740A53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9160" y="116880"/>
            <a:ext cx="1253248" cy="5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5">
            <a:extLst>
              <a:ext uri="{FF2B5EF4-FFF2-40B4-BE49-F238E27FC236}">
                <a16:creationId xmlns="" xmlns:a16="http://schemas.microsoft.com/office/drawing/2014/main" id="{335F5385-5E62-4692-8661-BD4326D61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8073"/>
            <a:ext cx="940021" cy="875395"/>
          </a:xfrm>
          <a:prstGeom prst="rect">
            <a:avLst/>
          </a:prstGeom>
        </p:spPr>
      </p:pic>
      <p:sp>
        <p:nvSpPr>
          <p:cNvPr id="35" name="รูปแบบอิสระ: รูปร่าง 34">
            <a:extLst>
              <a:ext uri="{FF2B5EF4-FFF2-40B4-BE49-F238E27FC236}">
                <a16:creationId xmlns="" xmlns:a16="http://schemas.microsoft.com/office/drawing/2014/main" id="{CE4EAEEA-41A5-457D-92B7-B7C5DF326A67}"/>
              </a:ext>
            </a:extLst>
          </p:cNvPr>
          <p:cNvSpPr/>
          <p:nvPr/>
        </p:nvSpPr>
        <p:spPr>
          <a:xfrm>
            <a:off x="2423591" y="1933521"/>
            <a:ext cx="7344136" cy="508236"/>
          </a:xfrm>
          <a:custGeom>
            <a:avLst/>
            <a:gdLst>
              <a:gd name="connsiteX0" fmla="*/ 0 w 3842109"/>
              <a:gd name="connsiteY0" fmla="*/ 0 h 648072"/>
              <a:gd name="connsiteX1" fmla="*/ 3194037 w 3842109"/>
              <a:gd name="connsiteY1" fmla="*/ 0 h 648072"/>
              <a:gd name="connsiteX2" fmla="*/ 3518073 w 3842109"/>
              <a:gd name="connsiteY2" fmla="*/ 0 h 648072"/>
              <a:gd name="connsiteX3" fmla="*/ 3842109 w 3842109"/>
              <a:gd name="connsiteY3" fmla="*/ 324036 h 648072"/>
              <a:gd name="connsiteX4" fmla="*/ 3518073 w 3842109"/>
              <a:gd name="connsiteY4" fmla="*/ 648072 h 648072"/>
              <a:gd name="connsiteX5" fmla="*/ 3194037 w 3842109"/>
              <a:gd name="connsiteY5" fmla="*/ 648072 h 648072"/>
              <a:gd name="connsiteX6" fmla="*/ 0 w 3842109"/>
              <a:gd name="connsiteY6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109" h="648072">
                <a:moveTo>
                  <a:pt x="0" y="0"/>
                </a:moveTo>
                <a:lnTo>
                  <a:pt x="3194037" y="0"/>
                </a:lnTo>
                <a:lnTo>
                  <a:pt x="3518073" y="0"/>
                </a:lnTo>
                <a:cubicBezTo>
                  <a:pt x="3697033" y="0"/>
                  <a:pt x="3842109" y="145076"/>
                  <a:pt x="3842109" y="324036"/>
                </a:cubicBezTo>
                <a:cubicBezTo>
                  <a:pt x="3842109" y="502996"/>
                  <a:pt x="3697033" y="648072"/>
                  <a:pt x="3518073" y="648072"/>
                </a:cubicBezTo>
                <a:lnTo>
                  <a:pt x="3194037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ทิศทาง นโยบาย จัดระบบบริการกระทรวง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="" xmlns:a16="http://schemas.microsoft.com/office/drawing/2014/main" id="{2A79FA99-2436-4D50-BA31-F63352637A3A}"/>
              </a:ext>
            </a:extLst>
          </p:cNvPr>
          <p:cNvSpPr/>
          <p:nvPr/>
        </p:nvSpPr>
        <p:spPr>
          <a:xfrm>
            <a:off x="2437505" y="2884462"/>
            <a:ext cx="9491143" cy="508236"/>
          </a:xfrm>
          <a:custGeom>
            <a:avLst/>
            <a:gdLst>
              <a:gd name="connsiteX0" fmla="*/ 0 w 3842109"/>
              <a:gd name="connsiteY0" fmla="*/ 0 h 648072"/>
              <a:gd name="connsiteX1" fmla="*/ 3194037 w 3842109"/>
              <a:gd name="connsiteY1" fmla="*/ 0 h 648072"/>
              <a:gd name="connsiteX2" fmla="*/ 3518073 w 3842109"/>
              <a:gd name="connsiteY2" fmla="*/ 0 h 648072"/>
              <a:gd name="connsiteX3" fmla="*/ 3842109 w 3842109"/>
              <a:gd name="connsiteY3" fmla="*/ 324036 h 648072"/>
              <a:gd name="connsiteX4" fmla="*/ 3518073 w 3842109"/>
              <a:gd name="connsiteY4" fmla="*/ 648072 h 648072"/>
              <a:gd name="connsiteX5" fmla="*/ 3194037 w 3842109"/>
              <a:gd name="connsiteY5" fmla="*/ 648072 h 648072"/>
              <a:gd name="connsiteX6" fmla="*/ 0 w 3842109"/>
              <a:gd name="connsiteY6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109" h="648072">
                <a:moveTo>
                  <a:pt x="0" y="0"/>
                </a:moveTo>
                <a:lnTo>
                  <a:pt x="3194037" y="0"/>
                </a:lnTo>
                <a:lnTo>
                  <a:pt x="3518073" y="0"/>
                </a:lnTo>
                <a:cubicBezTo>
                  <a:pt x="3697033" y="0"/>
                  <a:pt x="3842109" y="145076"/>
                  <a:pt x="3842109" y="324036"/>
                </a:cubicBezTo>
                <a:cubicBezTo>
                  <a:pt x="3842109" y="502996"/>
                  <a:pt x="3697033" y="648072"/>
                  <a:pt x="3518073" y="648072"/>
                </a:cubicBezTo>
                <a:lnTo>
                  <a:pt x="3194037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สถานการณ์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 แผน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ปรับระดับ และขยายเตียง </a:t>
            </a:r>
            <a:r>
              <a:rPr lang="en-US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62-65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รูปแบบอิสระ: รูปร่าง 29">
            <a:extLst>
              <a:ext uri="{FF2B5EF4-FFF2-40B4-BE49-F238E27FC236}">
                <a16:creationId xmlns="" xmlns:a16="http://schemas.microsoft.com/office/drawing/2014/main" id="{02B1BED7-1210-495F-9A24-A4AC8EAB8AF5}"/>
              </a:ext>
            </a:extLst>
          </p:cNvPr>
          <p:cNvSpPr/>
          <p:nvPr/>
        </p:nvSpPr>
        <p:spPr>
          <a:xfrm>
            <a:off x="2437505" y="3835405"/>
            <a:ext cx="7817483" cy="508236"/>
          </a:xfrm>
          <a:custGeom>
            <a:avLst/>
            <a:gdLst>
              <a:gd name="connsiteX0" fmla="*/ 0 w 3842109"/>
              <a:gd name="connsiteY0" fmla="*/ 0 h 648072"/>
              <a:gd name="connsiteX1" fmla="*/ 3194037 w 3842109"/>
              <a:gd name="connsiteY1" fmla="*/ 0 h 648072"/>
              <a:gd name="connsiteX2" fmla="*/ 3518073 w 3842109"/>
              <a:gd name="connsiteY2" fmla="*/ 0 h 648072"/>
              <a:gd name="connsiteX3" fmla="*/ 3842109 w 3842109"/>
              <a:gd name="connsiteY3" fmla="*/ 324036 h 648072"/>
              <a:gd name="connsiteX4" fmla="*/ 3518073 w 3842109"/>
              <a:gd name="connsiteY4" fmla="*/ 648072 h 648072"/>
              <a:gd name="connsiteX5" fmla="*/ 3194037 w 3842109"/>
              <a:gd name="connsiteY5" fmla="*/ 648072 h 648072"/>
              <a:gd name="connsiteX6" fmla="*/ 0 w 3842109"/>
              <a:gd name="connsiteY6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109" h="648072">
                <a:moveTo>
                  <a:pt x="0" y="0"/>
                </a:moveTo>
                <a:lnTo>
                  <a:pt x="3194037" y="0"/>
                </a:lnTo>
                <a:lnTo>
                  <a:pt x="3518073" y="0"/>
                </a:lnTo>
                <a:cubicBezTo>
                  <a:pt x="3697033" y="0"/>
                  <a:pt x="3842109" y="145076"/>
                  <a:pt x="3842109" y="324036"/>
                </a:cubicBezTo>
                <a:cubicBezTo>
                  <a:pt x="3842109" y="502996"/>
                  <a:pt x="3697033" y="648072"/>
                  <a:pt x="3518073" y="648072"/>
                </a:cubicBezTo>
                <a:lnTo>
                  <a:pt x="3194037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ยุทธศาสตร์เขต</a:t>
            </a:r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62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2" name="กลุ่ม 31">
            <a:extLst>
              <a:ext uri="{FF2B5EF4-FFF2-40B4-BE49-F238E27FC236}">
                <a16:creationId xmlns="" xmlns:a16="http://schemas.microsoft.com/office/drawing/2014/main" id="{64DD6696-5229-487F-AF1E-3679F0C6A011}"/>
              </a:ext>
            </a:extLst>
          </p:cNvPr>
          <p:cNvGrpSpPr/>
          <p:nvPr/>
        </p:nvGrpSpPr>
        <p:grpSpPr>
          <a:xfrm>
            <a:off x="2472091" y="4755401"/>
            <a:ext cx="6899565" cy="540000"/>
            <a:chOff x="-3717" y="2601099"/>
            <a:chExt cx="6540899" cy="984816"/>
          </a:xfrm>
          <a:solidFill>
            <a:schemeClr val="bg1">
              <a:lumMod val="95000"/>
            </a:schemeClr>
          </a:solidFill>
        </p:grpSpPr>
        <p:sp>
          <p:nvSpPr>
            <p:cNvPr id="38" name="รูปแบบอิสระ: รูปร่าง 37">
              <a:extLst>
                <a:ext uri="{FF2B5EF4-FFF2-40B4-BE49-F238E27FC236}">
                  <a16:creationId xmlns="" xmlns:a16="http://schemas.microsoft.com/office/drawing/2014/main" id="{E3FB4A6A-8362-44F0-9A7C-6B95CDE5DB5A}"/>
                </a:ext>
              </a:extLst>
            </p:cNvPr>
            <p:cNvSpPr/>
            <p:nvPr/>
          </p:nvSpPr>
          <p:spPr>
            <a:xfrm>
              <a:off x="-3717" y="2601099"/>
              <a:ext cx="6540899" cy="926887"/>
            </a:xfrm>
            <a:custGeom>
              <a:avLst/>
              <a:gdLst>
                <a:gd name="connsiteX0" fmla="*/ 0 w 3842109"/>
                <a:gd name="connsiteY0" fmla="*/ 0 h 648072"/>
                <a:gd name="connsiteX1" fmla="*/ 3194037 w 3842109"/>
                <a:gd name="connsiteY1" fmla="*/ 0 h 648072"/>
                <a:gd name="connsiteX2" fmla="*/ 3518073 w 3842109"/>
                <a:gd name="connsiteY2" fmla="*/ 0 h 648072"/>
                <a:gd name="connsiteX3" fmla="*/ 3842109 w 3842109"/>
                <a:gd name="connsiteY3" fmla="*/ 324036 h 648072"/>
                <a:gd name="connsiteX4" fmla="*/ 3518073 w 3842109"/>
                <a:gd name="connsiteY4" fmla="*/ 648072 h 648072"/>
                <a:gd name="connsiteX5" fmla="*/ 3194037 w 3842109"/>
                <a:gd name="connsiteY5" fmla="*/ 648072 h 648072"/>
                <a:gd name="connsiteX6" fmla="*/ 0 w 3842109"/>
                <a:gd name="connsiteY6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109" h="648072">
                  <a:moveTo>
                    <a:pt x="0" y="0"/>
                  </a:moveTo>
                  <a:lnTo>
                    <a:pt x="3194037" y="0"/>
                  </a:lnTo>
                  <a:lnTo>
                    <a:pt x="3518073" y="0"/>
                  </a:lnTo>
                  <a:cubicBezTo>
                    <a:pt x="3697033" y="0"/>
                    <a:pt x="3842109" y="145076"/>
                    <a:pt x="3842109" y="324036"/>
                  </a:cubicBezTo>
                  <a:cubicBezTo>
                    <a:pt x="3842109" y="502996"/>
                    <a:pt x="3697033" y="648072"/>
                    <a:pt x="3518073" y="648072"/>
                  </a:cubicBezTo>
                  <a:lnTo>
                    <a:pt x="3194037" y="648072"/>
                  </a:lnTo>
                  <a:lnTo>
                    <a:pt x="0" y="64807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40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4000" b="1" dirty="0" smtClean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จังหวัด </a:t>
              </a:r>
              <a:r>
                <a:rPr lang="en-US" sz="4000" b="1" dirty="0" smtClean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Focal point  SP</a:t>
              </a:r>
              <a:endPara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2" name="วงรี 41">
              <a:extLst>
                <a:ext uri="{FF2B5EF4-FFF2-40B4-BE49-F238E27FC236}">
                  <a16:creationId xmlns="" xmlns:a16="http://schemas.microsoft.com/office/drawing/2014/main" id="{FC314408-30D8-4A1D-8674-365B74431DCB}"/>
                </a:ext>
              </a:extLst>
            </p:cNvPr>
            <p:cNvSpPr/>
            <p:nvPr/>
          </p:nvSpPr>
          <p:spPr>
            <a:xfrm>
              <a:off x="-3717" y="2601099"/>
              <a:ext cx="536941" cy="984816"/>
            </a:xfrm>
            <a:prstGeom prst="ellipse">
              <a:avLst/>
            </a:prstGeom>
            <a:grpFill/>
            <a:ln w="76200">
              <a:solidFill>
                <a:srgbClr val="648E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5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B0886C19-9645-4BCB-90EB-1E7C91746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5" y="3151833"/>
            <a:ext cx="1429295" cy="1429295"/>
          </a:xfrm>
          <a:prstGeom prst="rect">
            <a:avLst/>
          </a:prstGeom>
        </p:spPr>
      </p:pic>
      <p:sp>
        <p:nvSpPr>
          <p:cNvPr id="19" name="รูปแบบอิสระ: รูปร่าง 18">
            <a:extLst>
              <a:ext uri="{FF2B5EF4-FFF2-40B4-BE49-F238E27FC236}">
                <a16:creationId xmlns="" xmlns:a16="http://schemas.microsoft.com/office/drawing/2014/main" id="{508F6FB1-5A68-4F58-8BE6-5270771B05BC}"/>
              </a:ext>
            </a:extLst>
          </p:cNvPr>
          <p:cNvSpPr/>
          <p:nvPr/>
        </p:nvSpPr>
        <p:spPr>
          <a:xfrm>
            <a:off x="2573486" y="5704898"/>
            <a:ext cx="7057028" cy="508235"/>
          </a:xfrm>
          <a:custGeom>
            <a:avLst/>
            <a:gdLst>
              <a:gd name="connsiteX0" fmla="*/ 0 w 3842109"/>
              <a:gd name="connsiteY0" fmla="*/ 0 h 648072"/>
              <a:gd name="connsiteX1" fmla="*/ 3194037 w 3842109"/>
              <a:gd name="connsiteY1" fmla="*/ 0 h 648072"/>
              <a:gd name="connsiteX2" fmla="*/ 3518073 w 3842109"/>
              <a:gd name="connsiteY2" fmla="*/ 0 h 648072"/>
              <a:gd name="connsiteX3" fmla="*/ 3842109 w 3842109"/>
              <a:gd name="connsiteY3" fmla="*/ 324036 h 648072"/>
              <a:gd name="connsiteX4" fmla="*/ 3518073 w 3842109"/>
              <a:gd name="connsiteY4" fmla="*/ 648072 h 648072"/>
              <a:gd name="connsiteX5" fmla="*/ 3194037 w 3842109"/>
              <a:gd name="connsiteY5" fmla="*/ 648072 h 648072"/>
              <a:gd name="connsiteX6" fmla="*/ 0 w 3842109"/>
              <a:gd name="connsiteY6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109" h="648072">
                <a:moveTo>
                  <a:pt x="0" y="0"/>
                </a:moveTo>
                <a:lnTo>
                  <a:pt x="3194037" y="0"/>
                </a:lnTo>
                <a:lnTo>
                  <a:pt x="3518073" y="0"/>
                </a:lnTo>
                <a:cubicBezTo>
                  <a:pt x="3697033" y="0"/>
                  <a:pt x="3842109" y="145076"/>
                  <a:pt x="3842109" y="324036"/>
                </a:cubicBezTo>
                <a:cubicBezTo>
                  <a:pt x="3842109" y="502996"/>
                  <a:pt x="3697033" y="648072"/>
                  <a:pt x="3518073" y="648072"/>
                </a:cubicBezTo>
                <a:lnTo>
                  <a:pt x="3194037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แผนพัฒนาระบบบริการสุขภาพ 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รูปแบบอิสระ: รูปร่าง 37">
            <a:extLst>
              <a:ext uri="{FF2B5EF4-FFF2-40B4-BE49-F238E27FC236}">
                <a16:creationId xmlns="" xmlns:a16="http://schemas.microsoft.com/office/drawing/2014/main" id="{E3FB4A6A-8362-44F0-9A7C-6B95CDE5DB5A}"/>
              </a:ext>
            </a:extLst>
          </p:cNvPr>
          <p:cNvSpPr/>
          <p:nvPr/>
        </p:nvSpPr>
        <p:spPr>
          <a:xfrm>
            <a:off x="2437506" y="1124744"/>
            <a:ext cx="7330222" cy="508236"/>
          </a:xfrm>
          <a:custGeom>
            <a:avLst/>
            <a:gdLst>
              <a:gd name="connsiteX0" fmla="*/ 0 w 3842109"/>
              <a:gd name="connsiteY0" fmla="*/ 0 h 648072"/>
              <a:gd name="connsiteX1" fmla="*/ 3194037 w 3842109"/>
              <a:gd name="connsiteY1" fmla="*/ 0 h 648072"/>
              <a:gd name="connsiteX2" fmla="*/ 3518073 w 3842109"/>
              <a:gd name="connsiteY2" fmla="*/ 0 h 648072"/>
              <a:gd name="connsiteX3" fmla="*/ 3842109 w 3842109"/>
              <a:gd name="connsiteY3" fmla="*/ 324036 h 648072"/>
              <a:gd name="connsiteX4" fmla="*/ 3518073 w 3842109"/>
              <a:gd name="connsiteY4" fmla="*/ 648072 h 648072"/>
              <a:gd name="connsiteX5" fmla="*/ 3194037 w 3842109"/>
              <a:gd name="connsiteY5" fmla="*/ 648072 h 648072"/>
              <a:gd name="connsiteX6" fmla="*/ 0 w 3842109"/>
              <a:gd name="connsiteY6" fmla="*/ 648072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109" h="648072">
                <a:moveTo>
                  <a:pt x="0" y="0"/>
                </a:moveTo>
                <a:lnTo>
                  <a:pt x="3194037" y="0"/>
                </a:lnTo>
                <a:lnTo>
                  <a:pt x="3518073" y="0"/>
                </a:lnTo>
                <a:cubicBezTo>
                  <a:pt x="3697033" y="0"/>
                  <a:pt x="3842109" y="145076"/>
                  <a:pt x="3842109" y="324036"/>
                </a:cubicBezTo>
                <a:cubicBezTo>
                  <a:pt x="3842109" y="502996"/>
                  <a:pt x="3697033" y="648072"/>
                  <a:pt x="3518073" y="648072"/>
                </a:cubicBezTo>
                <a:lnTo>
                  <a:pt x="3194037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บริบท เขตสุขภาพที่ </a:t>
            </a:r>
            <a:r>
              <a:rPr lang="en-US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วงรี 41">
            <a:extLst>
              <a:ext uri="{FF2B5EF4-FFF2-40B4-BE49-F238E27FC236}">
                <a16:creationId xmlns="" xmlns:a16="http://schemas.microsoft.com/office/drawing/2014/main" id="{FC314408-30D8-4A1D-8674-365B74431DCB}"/>
              </a:ext>
            </a:extLst>
          </p:cNvPr>
          <p:cNvSpPr/>
          <p:nvPr/>
        </p:nvSpPr>
        <p:spPr>
          <a:xfrm>
            <a:off x="2476107" y="5704898"/>
            <a:ext cx="566384" cy="5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648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วงรี 41">
            <a:extLst>
              <a:ext uri="{FF2B5EF4-FFF2-40B4-BE49-F238E27FC236}">
                <a16:creationId xmlns="" xmlns:a16="http://schemas.microsoft.com/office/drawing/2014/main" id="{FC314408-30D8-4A1D-8674-365B74431DCB}"/>
              </a:ext>
            </a:extLst>
          </p:cNvPr>
          <p:cNvSpPr/>
          <p:nvPr/>
        </p:nvSpPr>
        <p:spPr>
          <a:xfrm>
            <a:off x="2472091" y="3864041"/>
            <a:ext cx="566384" cy="5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648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วงรี 41">
            <a:extLst>
              <a:ext uri="{FF2B5EF4-FFF2-40B4-BE49-F238E27FC236}">
                <a16:creationId xmlns="" xmlns:a16="http://schemas.microsoft.com/office/drawing/2014/main" id="{FC314408-30D8-4A1D-8674-365B74431DCB}"/>
              </a:ext>
            </a:extLst>
          </p:cNvPr>
          <p:cNvSpPr/>
          <p:nvPr/>
        </p:nvSpPr>
        <p:spPr>
          <a:xfrm>
            <a:off x="2472091" y="2868580"/>
            <a:ext cx="566384" cy="5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648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วงรี 41">
            <a:extLst>
              <a:ext uri="{FF2B5EF4-FFF2-40B4-BE49-F238E27FC236}">
                <a16:creationId xmlns="" xmlns:a16="http://schemas.microsoft.com/office/drawing/2014/main" id="{FC314408-30D8-4A1D-8674-365B74431DCB}"/>
              </a:ext>
            </a:extLst>
          </p:cNvPr>
          <p:cNvSpPr/>
          <p:nvPr/>
        </p:nvSpPr>
        <p:spPr>
          <a:xfrm>
            <a:off x="2437506" y="1933521"/>
            <a:ext cx="566384" cy="5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648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วงรี 41">
            <a:extLst>
              <a:ext uri="{FF2B5EF4-FFF2-40B4-BE49-F238E27FC236}">
                <a16:creationId xmlns="" xmlns:a16="http://schemas.microsoft.com/office/drawing/2014/main" id="{FC314408-30D8-4A1D-8674-365B74431DCB}"/>
              </a:ext>
            </a:extLst>
          </p:cNvPr>
          <p:cNvSpPr/>
          <p:nvPr/>
        </p:nvSpPr>
        <p:spPr>
          <a:xfrm>
            <a:off x="2472091" y="1108862"/>
            <a:ext cx="566384" cy="5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648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5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552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432" y="862363"/>
            <a:ext cx="3536336" cy="183915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place /</a:t>
            </a:r>
            <a:r>
              <a:rPr lang="en-US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Infrastucture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tools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service 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outcome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 hospital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1944" y="793700"/>
            <a:ext cx="3940828" cy="950119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pPr marL="285750" indent="-285750">
              <a:buFont typeface="Wingdings 2"/>
              <a:buChar char=""/>
            </a:pPr>
            <a:r>
              <a:rPr lang="en-US" dirty="0" smtClean="0"/>
              <a:t>Smart hospital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</a:p>
          <a:p>
            <a:pPr marL="285750" indent="-285750">
              <a:buFont typeface="Wingdings 2"/>
              <a:buChar char=""/>
            </a:pPr>
            <a:r>
              <a:rPr lang="en-US" b="0" dirty="0" smtClean="0">
                <a:solidFill>
                  <a:srgbClr val="0070C0"/>
                </a:solidFill>
              </a:rPr>
              <a:t>APP: PCC Link </a:t>
            </a:r>
            <a:r>
              <a:rPr lang="th-TH" b="0" dirty="0" smtClean="0">
                <a:solidFill>
                  <a:srgbClr val="0070C0"/>
                </a:solidFill>
              </a:rPr>
              <a:t>/ </a:t>
            </a:r>
            <a:r>
              <a:rPr lang="en-US" b="0" dirty="0" smtClean="0">
                <a:solidFill>
                  <a:srgbClr val="0070C0"/>
                </a:solidFill>
              </a:rPr>
              <a:t>MOPH   Connect </a:t>
            </a:r>
            <a:endParaRPr lang="th-TH" b="0" dirty="0" smtClean="0">
              <a:solidFill>
                <a:srgbClr val="0070C0"/>
              </a:solidFill>
              <a:sym typeface="Wingdings 2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623391" y="188640"/>
            <a:ext cx="10098485" cy="507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 Transformation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4502229" y="970104"/>
            <a:ext cx="936104" cy="597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9948" y="2935888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เป้าหมาย เขต </a:t>
            </a:r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352" y="2932633"/>
            <a:ext cx="345638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เป้าหมาย กระทรวง </a:t>
            </a:r>
            <a:r>
              <a:rPr lang="en-US" sz="3600" b="1" dirty="0" smtClean="0">
                <a:solidFill>
                  <a:srgbClr val="0070C0"/>
                </a:solidFill>
              </a:rPr>
              <a:t>62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342867"/>
              </p:ext>
            </p:extLst>
          </p:nvPr>
        </p:nvGraphicFramePr>
        <p:xfrm>
          <a:off x="173195" y="3789040"/>
          <a:ext cx="1177056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661"/>
                <a:gridCol w="1080120"/>
                <a:gridCol w="936104"/>
                <a:gridCol w="1152128"/>
                <a:gridCol w="936104"/>
                <a:gridCol w="1080120"/>
                <a:gridCol w="1008112"/>
                <a:gridCol w="95121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+mn-cs"/>
                        </a:rPr>
                        <a:t>62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อุดรธานี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สกลนคร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นครพนม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เลย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หนองคาย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หนองบัว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บึงกาฬ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cs typeface="+mn-cs"/>
                        </a:rPr>
                        <a:t>รพศ/รพท.ผ่านเกณฑ์ระดับ </a:t>
                      </a:r>
                      <a:r>
                        <a:rPr lang="en-US" sz="2000" b="1" dirty="0" smtClean="0">
                          <a:cs typeface="+mn-cs"/>
                        </a:rPr>
                        <a:t> 1,2 </a:t>
                      </a:r>
                      <a:r>
                        <a:rPr lang="th-TH" sz="2000" b="1" dirty="0" smtClean="0">
                          <a:cs typeface="+mn-cs"/>
                        </a:rPr>
                        <a:t>  </a:t>
                      </a:r>
                      <a:r>
                        <a:rPr lang="en-US" sz="2000" b="1" dirty="0" smtClean="0">
                          <a:cs typeface="+mn-cs"/>
                        </a:rPr>
                        <a:t>100%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cs typeface="+mn-cs"/>
                        </a:rPr>
                        <a:t>รพช.ผ่านเกณฑ์ระดับ </a:t>
                      </a:r>
                      <a:r>
                        <a:rPr lang="en-US" sz="2000" b="1" dirty="0" smtClean="0">
                          <a:cs typeface="+mn-cs"/>
                        </a:rPr>
                        <a:t> 1,2 </a:t>
                      </a:r>
                      <a:r>
                        <a:rPr lang="th-TH" sz="2000" b="1" dirty="0" smtClean="0">
                          <a:cs typeface="+mn-cs"/>
                        </a:rPr>
                        <a:t>  </a:t>
                      </a:r>
                      <a:r>
                        <a:rPr lang="en-US" sz="2000" b="1" dirty="0" smtClean="0">
                          <a:cs typeface="+mn-cs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cs typeface="+mn-cs"/>
                        </a:rPr>
                        <a:t>รพ.สังกัดกรมวิชาการ  ต้องผ่านเกณฑ์ระดับ </a:t>
                      </a:r>
                      <a:r>
                        <a:rPr lang="en-US" sz="2000" b="1" dirty="0" smtClean="0">
                          <a:cs typeface="+mn-cs"/>
                        </a:rPr>
                        <a:t> 1,2 </a:t>
                      </a:r>
                      <a:r>
                        <a:rPr lang="th-TH" sz="2000" b="1" dirty="0" smtClean="0">
                          <a:cs typeface="+mn-cs"/>
                        </a:rPr>
                        <a:t>  </a:t>
                      </a:r>
                      <a:r>
                        <a:rPr lang="en-US" sz="2000" b="1" dirty="0" smtClean="0">
                          <a:cs typeface="+mn-cs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cs typeface="+mn-cs"/>
                        </a:rPr>
                        <a:t>ทีม </a:t>
                      </a:r>
                      <a:r>
                        <a:rPr lang="en-US" sz="2000" b="1" dirty="0" smtClean="0">
                          <a:cs typeface="+mn-cs"/>
                        </a:rPr>
                        <a:t>PCC </a:t>
                      </a:r>
                      <a:r>
                        <a:rPr lang="th-TH" sz="2000" b="1" dirty="0" smtClean="0">
                          <a:cs typeface="+mn-cs"/>
                        </a:rPr>
                        <a:t>ขึ้นทะเบียนเขตละ</a:t>
                      </a:r>
                      <a:r>
                        <a:rPr lang="th-TH" sz="2000" b="1" baseline="0" dirty="0" smtClean="0">
                          <a:cs typeface="+mn-cs"/>
                        </a:rPr>
                        <a:t>  </a:t>
                      </a:r>
                      <a:r>
                        <a:rPr lang="en-US" sz="2000" b="1" baseline="0" dirty="0" smtClean="0">
                          <a:cs typeface="+mn-cs"/>
                        </a:rPr>
                        <a:t>1 </a:t>
                      </a:r>
                      <a:r>
                        <a:rPr lang="th-TH" sz="2000" b="1" baseline="0" dirty="0" smtClean="0">
                          <a:cs typeface="+mn-cs"/>
                        </a:rPr>
                        <a:t>จังหวัด ต้องใช้ </a:t>
                      </a:r>
                      <a:r>
                        <a:rPr lang="en-US" sz="2000" b="1" baseline="0" dirty="0" smtClean="0">
                          <a:cs typeface="+mn-cs"/>
                        </a:rPr>
                        <a:t>App PCC  Link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cs typeface="+mn-cs"/>
                          <a:sym typeface="Wingdings 2"/>
                        </a:rPr>
                        <a:t>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 rot="3656678">
            <a:off x="4362657" y="1937837"/>
            <a:ext cx="897134" cy="9363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432" y="862363"/>
            <a:ext cx="3536336" cy="183915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place /</a:t>
            </a:r>
            <a:r>
              <a:rPr lang="en-US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Infrastucture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tools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service 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outcome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 hospital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1944" y="793700"/>
            <a:ext cx="3940828" cy="950119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pPr marL="285750" indent="-285750">
              <a:buFont typeface="Wingdings 2"/>
              <a:buChar char=""/>
            </a:pPr>
            <a:r>
              <a:rPr lang="en-US" dirty="0" smtClean="0"/>
              <a:t>Smart hospital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</a:p>
          <a:p>
            <a:pPr marL="285750" indent="-285750">
              <a:buFont typeface="Wingdings 2"/>
              <a:buChar char=""/>
            </a:pPr>
            <a:r>
              <a:rPr lang="en-US" b="0" dirty="0" smtClean="0">
                <a:solidFill>
                  <a:srgbClr val="0070C0"/>
                </a:solidFill>
              </a:rPr>
              <a:t>APP: PCC Link </a:t>
            </a:r>
            <a:r>
              <a:rPr lang="th-TH" b="0" dirty="0" smtClean="0">
                <a:solidFill>
                  <a:srgbClr val="0070C0"/>
                </a:solidFill>
              </a:rPr>
              <a:t>/ </a:t>
            </a:r>
            <a:r>
              <a:rPr lang="en-US" b="0" dirty="0" smtClean="0">
                <a:solidFill>
                  <a:srgbClr val="0070C0"/>
                </a:solidFill>
              </a:rPr>
              <a:t>MOPH   Connect </a:t>
            </a:r>
            <a:endParaRPr lang="th-TH" b="0" dirty="0" smtClean="0">
              <a:solidFill>
                <a:srgbClr val="0070C0"/>
              </a:solidFill>
              <a:sym typeface="Wingdings 2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623391" y="188640"/>
            <a:ext cx="10098485" cy="507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 Transformation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4502229" y="970104"/>
            <a:ext cx="936104" cy="597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9948" y="2935888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เป้าหมาย เขต </a:t>
            </a:r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368" y="3058544"/>
            <a:ext cx="417646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เป้าหมาย กระทรวง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63-64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49822"/>
              </p:ext>
            </p:extLst>
          </p:nvPr>
        </p:nvGraphicFramePr>
        <p:xfrm>
          <a:off x="173195" y="3789040"/>
          <a:ext cx="117705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705"/>
                <a:gridCol w="1080120"/>
                <a:gridCol w="1152128"/>
                <a:gridCol w="1080120"/>
                <a:gridCol w="1080120"/>
                <a:gridCol w="1152128"/>
                <a:gridCol w="1152128"/>
                <a:gridCol w="108011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+mn-cs"/>
                        </a:rPr>
                        <a:t>63-64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อุดรธานี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สกลนคร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นครพนม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เลย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หนองคาย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หนองบัว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บึงกาฬ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cs typeface="+mn-cs"/>
                        </a:rPr>
                        <a:t>รพ.ประกาศนโยบาย</a:t>
                      </a:r>
                      <a:r>
                        <a:rPr lang="th-TH" sz="2000" b="1" baseline="0" dirty="0" smtClean="0">
                          <a:cs typeface="+mn-cs"/>
                        </a:rPr>
                        <a:t>  </a:t>
                      </a:r>
                      <a:r>
                        <a:rPr lang="en-US" sz="2000" b="1" baseline="0" dirty="0" smtClean="0">
                          <a:cs typeface="+mn-cs"/>
                        </a:rPr>
                        <a:t>Smart  Hospital 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cs typeface="+mn-cs"/>
                        </a:rPr>
                        <a:t>Lean   Process  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cs typeface="+mn-cs"/>
                        </a:rPr>
                        <a:t>Paperless  OPD   100%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cs typeface="+mn-cs"/>
                        </a:rPr>
                        <a:t>e-Prescription</a:t>
                      </a:r>
                      <a:r>
                        <a:rPr lang="en-US" sz="2000" b="1" baseline="0" dirty="0" smtClean="0">
                          <a:cs typeface="+mn-cs"/>
                        </a:rPr>
                        <a:t> 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 rot="3341742">
            <a:off x="4506890" y="1909137"/>
            <a:ext cx="944520" cy="9712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432" y="862363"/>
            <a:ext cx="3536336" cy="183915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place /</a:t>
            </a:r>
            <a:r>
              <a:rPr lang="en-US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Infrastucture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tools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service 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outcome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 hospital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1944" y="793700"/>
            <a:ext cx="3940828" cy="950119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pPr marL="285750" indent="-285750">
              <a:buFont typeface="Wingdings 2"/>
              <a:buChar char=""/>
            </a:pPr>
            <a:r>
              <a:rPr lang="en-US" dirty="0" smtClean="0"/>
              <a:t>Smart hospital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	</a:t>
            </a:r>
          </a:p>
          <a:p>
            <a:pPr marL="285750" indent="-285750">
              <a:buFont typeface="Wingdings 2"/>
              <a:buChar char=""/>
            </a:pPr>
            <a:r>
              <a:rPr lang="en-US" b="0" dirty="0" smtClean="0">
                <a:solidFill>
                  <a:srgbClr val="0070C0"/>
                </a:solidFill>
              </a:rPr>
              <a:t>APP: PCC Link </a:t>
            </a:r>
            <a:r>
              <a:rPr lang="th-TH" b="0" dirty="0" smtClean="0">
                <a:solidFill>
                  <a:srgbClr val="0070C0"/>
                </a:solidFill>
              </a:rPr>
              <a:t>/ </a:t>
            </a:r>
            <a:r>
              <a:rPr lang="en-US" b="0" dirty="0" smtClean="0">
                <a:solidFill>
                  <a:srgbClr val="0070C0"/>
                </a:solidFill>
              </a:rPr>
              <a:t>MOPH   Connect </a:t>
            </a:r>
            <a:endParaRPr lang="th-TH" b="0" dirty="0" smtClean="0">
              <a:solidFill>
                <a:srgbClr val="0070C0"/>
              </a:solidFill>
              <a:sym typeface="Wingdings 2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623391" y="188640"/>
            <a:ext cx="10098485" cy="507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Digital  Transformation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4502229" y="970104"/>
            <a:ext cx="936104" cy="597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9948" y="2935888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เป้าหมาย เขต </a:t>
            </a:r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350" y="2932632"/>
            <a:ext cx="417646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เป้าหมาย กระทรวง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65-67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5000"/>
              </p:ext>
            </p:extLst>
          </p:nvPr>
        </p:nvGraphicFramePr>
        <p:xfrm>
          <a:off x="173195" y="3789040"/>
          <a:ext cx="117705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705"/>
                <a:gridCol w="1080120"/>
                <a:gridCol w="1152128"/>
                <a:gridCol w="1080120"/>
                <a:gridCol w="1080120"/>
                <a:gridCol w="1152128"/>
                <a:gridCol w="1152128"/>
                <a:gridCol w="108011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cs typeface="+mn-cs"/>
                        </a:rPr>
                        <a:t>65-67</a:t>
                      </a:r>
                      <a:endParaRPr lang="en-US" sz="20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อุดรธานี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สกลนคร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นครพนม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เลย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หนองคาย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หนองบัว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FF0000"/>
                          </a:solidFill>
                          <a:cs typeface="+mn-cs"/>
                        </a:rPr>
                        <a:t>บึงกาฬ</a:t>
                      </a:r>
                      <a:endParaRPr lang="en-US" sz="2000" dirty="0">
                        <a:solidFill>
                          <a:srgbClr val="FF0000"/>
                        </a:solidFill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cs typeface="+mn-cs"/>
                        </a:rPr>
                        <a:t>Queue  online /Automation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cs typeface="+mn-cs"/>
                        </a:rPr>
                        <a:t>Health  Literacy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cs typeface="+mn-cs"/>
                        </a:rPr>
                        <a:t>ระบบ </a:t>
                      </a:r>
                      <a:r>
                        <a:rPr lang="en-US" sz="2000" b="1" dirty="0" smtClean="0">
                          <a:cs typeface="+mn-cs"/>
                        </a:rPr>
                        <a:t>IT  </a:t>
                      </a:r>
                      <a:r>
                        <a:rPr lang="th-TH" sz="2000" b="1" dirty="0" smtClean="0">
                          <a:cs typeface="+mn-cs"/>
                        </a:rPr>
                        <a:t>รพ.ผ่านเกณฑ์มาตรฐาน</a:t>
                      </a:r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Smart place /Infrastructure </a:t>
                      </a:r>
                      <a:endParaRPr lang="en-US" sz="20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 rot="2841668">
            <a:off x="4548850" y="2015315"/>
            <a:ext cx="735167" cy="8214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742" y="1216819"/>
            <a:ext cx="5358802" cy="96797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ด้านเภสัช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การควบคุมค่าใช้จ่ายด้านยาและระบบตรวจสอบภายใน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การสำรองยาร่วมและยากำพร้า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2926" y="1067922"/>
            <a:ext cx="5184574" cy="1235154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271463" y="116632"/>
            <a:ext cx="930800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Service support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5890089" y="1321790"/>
            <a:ext cx="473974" cy="758036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 rot="20901406">
            <a:off x="6002911" y="3636543"/>
            <a:ext cx="558062" cy="82809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754" y="3573016"/>
            <a:ext cx="573412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ด้าน </a:t>
            </a:r>
            <a:r>
              <a:rPr lang="en-US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ลดความแออัด  และเพิ่มความสะดวกของผู้ป่วย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9853" y="3586197"/>
            <a:ext cx="5067647" cy="1235154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sz="2400" b="0" dirty="0" smtClean="0"/>
              <a:t>ทิศทาง นโยบาย</a:t>
            </a:r>
          </a:p>
          <a:p>
            <a:r>
              <a:rPr lang="th-TH" sz="24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sz="2400" b="0" dirty="0" smtClean="0">
                <a:solidFill>
                  <a:srgbClr val="0070C0"/>
                </a:solidFill>
                <a:sym typeface="Wingdings 2"/>
              </a:rPr>
              <a:t>Central  LAB  and Logistic</a:t>
            </a:r>
            <a:endParaRPr lang="en-US" sz="2400" b="0" dirty="0" smtClean="0">
              <a:solidFill>
                <a:srgbClr val="0070C0"/>
              </a:solidFill>
            </a:endParaRPr>
          </a:p>
          <a:p>
            <a:r>
              <a:rPr lang="th-TH" sz="24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sz="2400" b="0" dirty="0" smtClean="0">
                <a:solidFill>
                  <a:srgbClr val="0070C0"/>
                </a:solidFill>
                <a:sym typeface="Wingdings 2"/>
              </a:rPr>
              <a:t>LAB  Application</a:t>
            </a:r>
            <a:endParaRPr lang="th-TH" sz="2400" b="0" dirty="0" smtClean="0">
              <a:solidFill>
                <a:srgbClr val="0070C0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5869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336" y="863413"/>
            <a:ext cx="5358802" cy="967978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ด้านเภสัช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การควบคุมค่าใช้จ่ายด้านยาและระบบตรวจสอบภายใน</a:t>
            </a:r>
            <a:endParaRPr lang="en-US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การสำรองยาร่วมและยากำพร้า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9853" y="825489"/>
            <a:ext cx="5184574" cy="1235154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Real  time  cold  chain  monitoring   and  alert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b="0" dirty="0" smtClean="0">
                <a:solidFill>
                  <a:srgbClr val="0070C0"/>
                </a:solidFill>
                <a:sym typeface="Wingdings 2"/>
              </a:rPr>
              <a:t>Robot  Pharmacy  System</a:t>
            </a:r>
            <a:endParaRPr lang="en-US" b="0" dirty="0" smtClean="0">
              <a:solidFill>
                <a:srgbClr val="0070C0"/>
              </a:solidFill>
            </a:endParaRPr>
          </a:p>
          <a:p>
            <a:r>
              <a:rPr lang="en-US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  <a:sym typeface="Wingdings 2"/>
              </a:rPr>
              <a:t>พัฒนาระบบส่งต่อยา ใน รพสต.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271463" y="116632"/>
            <a:ext cx="930800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Service support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5807968" y="942772"/>
            <a:ext cx="732855" cy="5973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 rot="9295890">
            <a:off x="5833613" y="1477868"/>
            <a:ext cx="558062" cy="82809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9981"/>
              </p:ext>
            </p:extLst>
          </p:nvPr>
        </p:nvGraphicFramePr>
        <p:xfrm>
          <a:off x="88081" y="2564904"/>
          <a:ext cx="11768559" cy="301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409"/>
                <a:gridCol w="936478"/>
                <a:gridCol w="1080120"/>
                <a:gridCol w="1080120"/>
                <a:gridCol w="1008112"/>
                <a:gridCol w="1008112"/>
                <a:gridCol w="1008112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62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อุดรธานี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สกลนคร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นครพนม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หนองคาย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เลย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หนองบัว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บึงกาฬ</a:t>
                      </a:r>
                      <a:endParaRPr lang="en-US" dirty="0"/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Real  time  cold  chain  monitoring   and  alert</a:t>
                      </a:r>
                      <a:endParaRPr lang="en-US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Robot  Pharmacy  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63-64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</a:t>
                      </a:r>
                      <a:r>
                        <a:rPr lang="th-TH" b="1" dirty="0" smtClean="0">
                          <a:solidFill>
                            <a:srgbClr val="FF0000"/>
                          </a:solidFill>
                        </a:rPr>
                        <a:t>รพ.ระดับ</a:t>
                      </a:r>
                      <a:r>
                        <a:rPr lang="th-TH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A,S ,M1  </a:t>
                      </a:r>
                      <a:r>
                        <a:rPr lang="th-TH" b="1" baseline="0" dirty="0" smtClean="0">
                          <a:solidFill>
                            <a:srgbClr val="FF0000"/>
                          </a:solidFill>
                        </a:rPr>
                        <a:t>มีระบบการจัดยาอัตโนมัติ  ร้อยละ 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</a:t>
                      </a:r>
                      <a:r>
                        <a:rPr lang="th-TH" b="1" dirty="0" smtClean="0">
                          <a:solidFill>
                            <a:srgbClr val="FF0000"/>
                          </a:solidFill>
                        </a:rPr>
                        <a:t>เขตมีระบบการจัดการคลังสำรองยาร่วมและยากำพร้า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65-67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</a:t>
                      </a:r>
                      <a:r>
                        <a:rPr lang="th-TH" b="1" dirty="0" smtClean="0">
                          <a:solidFill>
                            <a:srgbClr val="0070C0"/>
                          </a:solidFill>
                        </a:rPr>
                        <a:t>รพ.ระดับ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A,S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,M1 </a:t>
                      </a:r>
                      <a:r>
                        <a:rPr lang="th-TH" b="1" baseline="0" dirty="0" smtClean="0">
                          <a:solidFill>
                            <a:srgbClr val="0070C0"/>
                          </a:solidFill>
                        </a:rPr>
                        <a:t> มีระบบการจัดการยาอัตโนมัติ  ร้อยละ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50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91544" y="1947942"/>
            <a:ext cx="136815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เป้าหมาย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0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79853" y="825489"/>
            <a:ext cx="5067647" cy="1235154"/>
          </a:xfrm>
          <a:prstGeom prst="roundRect">
            <a:avLst>
              <a:gd name="adj" fmla="val 5927"/>
            </a:avLst>
          </a:prstGeom>
          <a:solidFill>
            <a:srgbClr val="FFFF00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sz="2400" b="0" dirty="0" smtClean="0"/>
              <a:t>ทิศทาง นโยบาย</a:t>
            </a:r>
          </a:p>
          <a:p>
            <a:r>
              <a:rPr lang="th-TH" sz="24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sz="2400" b="0" dirty="0" smtClean="0">
                <a:solidFill>
                  <a:srgbClr val="0070C0"/>
                </a:solidFill>
                <a:sym typeface="Wingdings 2"/>
              </a:rPr>
              <a:t>Central  LAB  and Logistic</a:t>
            </a:r>
            <a:endParaRPr lang="en-US" sz="2400" b="0" dirty="0" smtClean="0">
              <a:solidFill>
                <a:srgbClr val="0070C0"/>
              </a:solidFill>
            </a:endParaRPr>
          </a:p>
          <a:p>
            <a:r>
              <a:rPr lang="th-TH" sz="24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en-US" sz="2400" b="0" dirty="0" smtClean="0">
                <a:solidFill>
                  <a:srgbClr val="0070C0"/>
                </a:solidFill>
                <a:sym typeface="Wingdings 2"/>
              </a:rPr>
              <a:t>LAB  Application</a:t>
            </a:r>
            <a:endParaRPr lang="th-TH" sz="2400" b="0" dirty="0" smtClean="0">
              <a:solidFill>
                <a:srgbClr val="0070C0"/>
              </a:solidFill>
              <a:sym typeface="Wingdings 2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271463" y="116632"/>
            <a:ext cx="930800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Service support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2562-2567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6009764" y="762305"/>
            <a:ext cx="577754" cy="597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 rot="9295890">
            <a:off x="6019610" y="1272285"/>
            <a:ext cx="558062" cy="828092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33211"/>
              </p:ext>
            </p:extLst>
          </p:nvPr>
        </p:nvGraphicFramePr>
        <p:xfrm>
          <a:off x="191343" y="2179601"/>
          <a:ext cx="11951520" cy="4523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136"/>
                <a:gridCol w="1056067"/>
                <a:gridCol w="1481071"/>
                <a:gridCol w="1468191"/>
                <a:gridCol w="1236372"/>
                <a:gridCol w="759854"/>
                <a:gridCol w="1429555"/>
                <a:gridCol w="1041274"/>
              </a:tblGrid>
              <a:tr h="5022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62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อุดรธานี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สกลนคร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นครพนม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หนองคาย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เลย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หนองบัว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บึงกาฬ</a:t>
                      </a:r>
                      <a:endParaRPr lang="en-US" sz="2000" dirty="0"/>
                    </a:p>
                  </a:txBody>
                  <a:tcPr/>
                </a:tc>
              </a:tr>
              <a:tr h="656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</a:t>
                      </a:r>
                      <a:r>
                        <a:rPr lang="th-TH" sz="2000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มีระบบ</a:t>
                      </a:r>
                      <a:r>
                        <a:rPr lang="th-TH" sz="2000" b="1" baseline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Central  LAB  and Logistic</a:t>
                      </a:r>
                      <a:r>
                        <a:rPr lang="th-TH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พื้นฐาน  จังหวัดละ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1 </a:t>
                      </a:r>
                      <a:r>
                        <a:rPr lang="th-TH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อำเภอ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</a:t>
                      </a:r>
                      <a:r>
                        <a:rPr lang="th-TH" sz="2000" baseline="0" dirty="0" smtClean="0"/>
                        <a:t> อุดรธานี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สกลนคร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นครพนม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หนองคาย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เลย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หนองบัวลำภู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บึงกาฬ</a:t>
                      </a:r>
                      <a:endParaRPr lang="en-US" sz="2000" dirty="0"/>
                    </a:p>
                  </a:txBody>
                  <a:tcPr/>
                </a:tc>
              </a:tr>
              <a:tr h="3849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63-64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628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sym typeface="Wingdings 2"/>
                        </a:rPr>
                        <a:t></a:t>
                      </a:r>
                      <a:r>
                        <a:rPr lang="th-TH" sz="2000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มีระบบ</a:t>
                      </a:r>
                      <a:r>
                        <a:rPr lang="th-TH" sz="2000" b="1" baseline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Central  LAB  and Logistic</a:t>
                      </a:r>
                      <a:r>
                        <a:rPr lang="th-TH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ทั้งจังหวัด เขตละ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2 </a:t>
                      </a:r>
                      <a:r>
                        <a:rPr lang="th-TH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จังหวัด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</a:t>
                      </a:r>
                      <a:r>
                        <a:rPr lang="th-TH" sz="2000" baseline="0" dirty="0" smtClean="0"/>
                        <a:t> อุดรธานี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สกลนคร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5158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65-67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622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มีระบบ</a:t>
                      </a:r>
                      <a:r>
                        <a:rPr lang="th-TH" sz="2000" b="1" baseline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Central  LAB  and Logistic</a:t>
                      </a:r>
                      <a:r>
                        <a:rPr lang="th-TH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ทั้งจังหวัดและระดับเขต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</a:t>
                      </a:r>
                      <a:r>
                        <a:rPr lang="th-TH" sz="2000" baseline="0" dirty="0" smtClean="0"/>
                        <a:t> อุดรธานี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สกลนคร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นครพนม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หนองคาย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เลย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หนองบัวลำภู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บึงกาฬ</a:t>
                      </a:r>
                      <a:endParaRPr lang="en-US" sz="2000" dirty="0"/>
                    </a:p>
                  </a:txBody>
                  <a:tcPr/>
                </a:tc>
              </a:tr>
              <a:tr h="925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มีการพัฒนา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 LAB </a:t>
                      </a:r>
                      <a:r>
                        <a:rPr lang="th-TH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Application  </a:t>
                      </a:r>
                      <a:r>
                        <a:rPr lang="th-TH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อย่างต่อเนื่อง  และ รพศ./รพท./รพช. </a:t>
                      </a:r>
                      <a:r>
                        <a:rPr lang="en-US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Node </a:t>
                      </a:r>
                      <a:r>
                        <a:rPr lang="th-TH" sz="2000" b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ทุกแห่ง</a:t>
                      </a:r>
                      <a:r>
                        <a:rPr lang="th-TH" sz="2000" b="0" baseline="0" dirty="0" smtClean="0">
                          <a:solidFill>
                            <a:srgbClr val="0070C0"/>
                          </a:solidFill>
                          <a:sym typeface="Wingdings 2"/>
                        </a:rPr>
                        <a:t> มีการใช้งาน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</a:t>
                      </a:r>
                      <a:r>
                        <a:rPr lang="th-TH" sz="2000" baseline="0" dirty="0" smtClean="0"/>
                        <a:t> อุดรธานี</a:t>
                      </a:r>
                      <a:endParaRPr lang="en-US" sz="2000" baseline="0" dirty="0" smtClean="0"/>
                    </a:p>
                    <a:p>
                      <a:r>
                        <a:rPr lang="th-TH" sz="2000" baseline="0" dirty="0" smtClean="0"/>
                        <a:t>รพ.กุม</a:t>
                      </a:r>
                      <a:r>
                        <a:rPr lang="th-TH" sz="2000" baseline="0" dirty="0" err="1" smtClean="0"/>
                        <a:t>ภวา</a:t>
                      </a:r>
                      <a:r>
                        <a:rPr lang="th-TH" sz="2000" baseline="0" dirty="0" smtClean="0"/>
                        <a:t>ปี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สกลนคร</a:t>
                      </a:r>
                    </a:p>
                    <a:p>
                      <a:r>
                        <a:rPr lang="th-TH" sz="2000" dirty="0" smtClean="0"/>
                        <a:t>รพ.</a:t>
                      </a:r>
                      <a:r>
                        <a:rPr lang="th-TH" sz="2000" baseline="0" dirty="0" smtClean="0"/>
                        <a:t> สว่างแดนดิน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รพ. นครพนม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91544" y="1613716"/>
            <a:ext cx="1368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เป้าหมาย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91343" y="893753"/>
            <a:ext cx="573412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ด้าน </a:t>
            </a:r>
            <a:r>
              <a:rPr lang="en-US" sz="2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ลดความแออัด  และเพิ่มความสะดวกของผู้ป่วย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9" y="971994"/>
            <a:ext cx="5657350" cy="2828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 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A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6040" y="3800670"/>
            <a:ext cx="5575397" cy="1387435"/>
          </a:xfrm>
          <a:prstGeom prst="roundRect">
            <a:avLst>
              <a:gd name="adj" fmla="val 8546"/>
            </a:avLst>
          </a:prstGeom>
          <a:solidFill>
            <a:schemeClr val="bg1"/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รพ.สกลนคร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 32,676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&gt;1.8,1.8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-3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11,139   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7,898    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   9,757   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(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=15,021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384" y="4494388"/>
            <a:ext cx="5575397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รพ.อุดรธานี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39,856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A,S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&gt;1.8 , 1.8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22,233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12,307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12,872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14,677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5231904" y="3068960"/>
            <a:ext cx="1080120" cy="100811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79776" y="3068959"/>
            <a:ext cx="0" cy="14254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96" y="2331065"/>
            <a:ext cx="4953335" cy="2476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368" y="1234566"/>
            <a:ext cx="5693905" cy="1387435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รพ.หนองคาย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 รพ.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20,918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4,529 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4,301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=5,501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=11,116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7207" y="5067257"/>
            <a:ext cx="5447056" cy="1361837"/>
          </a:xfrm>
          <a:prstGeom prst="roundRect">
            <a:avLst>
              <a:gd name="adj" fmla="val 5927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sz="1600" u="sng" dirty="0" smtClean="0"/>
              <a:t>รพ.นครพนม  </a:t>
            </a:r>
            <a:r>
              <a:rPr lang="th-TH" sz="1600" b="0" dirty="0"/>
              <a:t>รวมให้บริการ </a:t>
            </a:r>
            <a:r>
              <a:rPr lang="th-TH" sz="1600" b="0" dirty="0" smtClean="0"/>
              <a:t>รพ.ระดับ </a:t>
            </a:r>
            <a:r>
              <a:rPr lang="en-US" sz="1600" b="0" dirty="0"/>
              <a:t>M1,M2,F =19,770 </a:t>
            </a:r>
            <a:r>
              <a:rPr lang="th-TH" sz="1600" b="0" dirty="0"/>
              <a:t> </a:t>
            </a:r>
            <a:r>
              <a:rPr lang="th-TH" sz="1600" b="0" dirty="0" smtClean="0"/>
              <a:t>ราย</a:t>
            </a:r>
            <a:endParaRPr lang="en-US" sz="1600" u="sng" dirty="0">
              <a:solidFill>
                <a:srgbClr val="0070C0"/>
              </a:solidFill>
            </a:endParaRPr>
          </a:p>
          <a:p>
            <a:r>
              <a:rPr lang="en-US" sz="16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รพ.ระดับ </a:t>
            </a:r>
            <a:r>
              <a:rPr lang="en-US" sz="1600" b="0" dirty="0">
                <a:solidFill>
                  <a:srgbClr val="0070C0"/>
                </a:solidFill>
                <a:sym typeface="Wingdings 2"/>
              </a:rPr>
              <a:t>S 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ค่า </a:t>
            </a:r>
            <a:r>
              <a:rPr lang="en-US" sz="1600" b="0" dirty="0">
                <a:solidFill>
                  <a:srgbClr val="0070C0"/>
                </a:solidFill>
                <a:sym typeface="Wingdings 2"/>
              </a:rPr>
              <a:t>RW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 </a:t>
            </a:r>
            <a:r>
              <a:rPr lang="en-US" sz="1600" b="0" dirty="0">
                <a:solidFill>
                  <a:srgbClr val="0070C0"/>
                </a:solidFill>
                <a:sym typeface="Wingdings 2"/>
              </a:rPr>
              <a:t>1.8 -</a:t>
            </a:r>
            <a:r>
              <a:rPr lang="en-US" sz="1600" b="0" dirty="0" smtClean="0">
                <a:solidFill>
                  <a:srgbClr val="0070C0"/>
                </a:solidFill>
                <a:sym typeface="Wingdings 2"/>
              </a:rPr>
              <a:t>3</a:t>
            </a:r>
            <a:r>
              <a:rPr lang="th-TH" sz="1600" b="0" dirty="0" smtClean="0">
                <a:solidFill>
                  <a:srgbClr val="0070C0"/>
                </a:solidFill>
                <a:sym typeface="Wingdings 2"/>
              </a:rPr>
              <a:t>  </a:t>
            </a:r>
            <a:r>
              <a:rPr lang="en-US" sz="1600" b="0" dirty="0" smtClean="0">
                <a:solidFill>
                  <a:srgbClr val="0070C0"/>
                </a:solidFill>
                <a:sym typeface="Wingdings 2"/>
              </a:rPr>
              <a:t>= 2,810  </a:t>
            </a:r>
            <a:r>
              <a:rPr lang="th-TH" sz="1600" b="0" dirty="0" smtClean="0">
                <a:solidFill>
                  <a:srgbClr val="0070C0"/>
                </a:solidFill>
                <a:sym typeface="Wingdings 2"/>
              </a:rPr>
              <a:t>ราย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	</a:t>
            </a:r>
            <a:endParaRPr lang="th-TH" sz="1600" b="0" dirty="0" smtClean="0">
              <a:solidFill>
                <a:srgbClr val="0070C0"/>
              </a:solidFill>
              <a:sym typeface="Wingdings 2"/>
            </a:endParaRPr>
          </a:p>
          <a:p>
            <a:r>
              <a:rPr lang="en-US" sz="16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รพ.ระดับ </a:t>
            </a:r>
            <a:r>
              <a:rPr lang="en-US" sz="1600" b="0" dirty="0">
                <a:solidFill>
                  <a:srgbClr val="0070C0"/>
                </a:solidFill>
                <a:sym typeface="Wingdings 2"/>
              </a:rPr>
              <a:t>M1 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ค่า </a:t>
            </a:r>
            <a:r>
              <a:rPr lang="en-US" sz="1600" b="0" dirty="0">
                <a:sym typeface="Wingdings 2"/>
              </a:rPr>
              <a:t>RW</a:t>
            </a:r>
            <a:r>
              <a:rPr lang="th-TH" sz="1600" b="0" dirty="0">
                <a:sym typeface="Wingdings 2"/>
              </a:rPr>
              <a:t> </a:t>
            </a:r>
            <a:r>
              <a:rPr lang="en-US" sz="1600" b="0" dirty="0" smtClean="0">
                <a:sym typeface="Wingdings 2"/>
              </a:rPr>
              <a:t>1.2-1.8</a:t>
            </a:r>
            <a:r>
              <a:rPr lang="th-TH" sz="1600" b="0" dirty="0" smtClean="0">
                <a:sym typeface="Wingdings 2"/>
              </a:rPr>
              <a:t>  </a:t>
            </a:r>
            <a:r>
              <a:rPr lang="en-US" sz="1600" b="0" dirty="0" smtClean="0">
                <a:sym typeface="Wingdings 2"/>
              </a:rPr>
              <a:t>= 3,601</a:t>
            </a:r>
            <a:r>
              <a:rPr lang="th-TH" sz="1600" b="0" dirty="0" smtClean="0">
                <a:sym typeface="Wingdings 2"/>
              </a:rPr>
              <a:t>ราย</a:t>
            </a:r>
            <a:endParaRPr lang="th-TH" sz="1600" b="0" dirty="0">
              <a:sym typeface="Wingdings 2"/>
            </a:endParaRPr>
          </a:p>
          <a:p>
            <a:r>
              <a:rPr lang="en-US" sz="16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รพ.ระดับ </a:t>
            </a:r>
            <a:r>
              <a:rPr lang="en-US" sz="1600" b="0" dirty="0">
                <a:solidFill>
                  <a:srgbClr val="0070C0"/>
                </a:solidFill>
                <a:sym typeface="Wingdings 2"/>
              </a:rPr>
              <a:t>M2 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ค่า </a:t>
            </a:r>
            <a:r>
              <a:rPr lang="en-US" sz="1600" b="0" dirty="0">
                <a:sym typeface="Wingdings 2"/>
              </a:rPr>
              <a:t>RW</a:t>
            </a:r>
            <a:r>
              <a:rPr lang="th-TH" sz="1600" b="0" dirty="0">
                <a:sym typeface="Wingdings 2"/>
              </a:rPr>
              <a:t> </a:t>
            </a:r>
            <a:r>
              <a:rPr lang="en-US" sz="1600" b="0" dirty="0" smtClean="0">
                <a:sym typeface="Wingdings 2"/>
              </a:rPr>
              <a:t>0.6-1.2  =8,492 </a:t>
            </a:r>
            <a:r>
              <a:rPr lang="th-TH" sz="1600" b="0" dirty="0" smtClean="0">
                <a:sym typeface="Wingdings 2"/>
              </a:rPr>
              <a:t>ราย</a:t>
            </a:r>
            <a:endParaRPr lang="th-TH" sz="1600" b="0" dirty="0">
              <a:sym typeface="Wingdings 2"/>
            </a:endParaRPr>
          </a:p>
          <a:p>
            <a:r>
              <a:rPr lang="th-TH" sz="1600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รพ.ระดับ </a:t>
            </a:r>
            <a:r>
              <a:rPr lang="en-US" sz="1600" b="0" dirty="0">
                <a:solidFill>
                  <a:srgbClr val="0070C0"/>
                </a:solidFill>
                <a:sym typeface="Wingdings 2"/>
              </a:rPr>
              <a:t>F 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ค่า </a:t>
            </a:r>
            <a:r>
              <a:rPr lang="en-US" sz="1600" b="0" dirty="0">
                <a:sym typeface="Wingdings 2"/>
              </a:rPr>
              <a:t>RW</a:t>
            </a:r>
            <a:r>
              <a:rPr lang="th-TH" sz="1600" b="0" dirty="0">
                <a:sym typeface="Wingdings 2"/>
              </a:rPr>
              <a:t> </a:t>
            </a:r>
            <a:r>
              <a:rPr lang="en-US" sz="1600" b="0" dirty="0">
                <a:sym typeface="Wingdings 2"/>
              </a:rPr>
              <a:t>&lt;0.6 </a:t>
            </a:r>
            <a:r>
              <a:rPr lang="en-US" sz="1600" b="0" dirty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1600" b="0" dirty="0">
                <a:solidFill>
                  <a:srgbClr val="0070C0"/>
                </a:solidFill>
                <a:sym typeface="Wingdings 2"/>
              </a:rPr>
              <a:t>ยกเว้น ปชก.ในพื้นที่</a:t>
            </a:r>
            <a:r>
              <a:rPr lang="en-US" sz="1600" b="0" dirty="0" smtClean="0">
                <a:solidFill>
                  <a:srgbClr val="0070C0"/>
                </a:solidFill>
                <a:sym typeface="Wingdings 2"/>
              </a:rPr>
              <a:t>) </a:t>
            </a:r>
            <a:r>
              <a:rPr lang="en-US" sz="1600" b="0" dirty="0" smtClean="0">
                <a:sym typeface="Wingdings 2"/>
              </a:rPr>
              <a:t>=7,677  </a:t>
            </a:r>
            <a:r>
              <a:rPr lang="th-TH" sz="1600" b="0" dirty="0" smtClean="0">
                <a:sym typeface="Wingdings 2"/>
              </a:rPr>
              <a:t>ราย</a:t>
            </a:r>
            <a:endParaRPr lang="en-US" sz="1600" b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 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S 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378" y="2780928"/>
            <a:ext cx="5587618" cy="1387435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รพ.เลย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 รพ.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27,094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7,402 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7,060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=7,257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=12,777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050" y="4807734"/>
            <a:ext cx="5659932" cy="1387435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รพ.หนองบัว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 รพ.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18,258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3,707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5,161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=4,464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=8,633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7207" y="941520"/>
            <a:ext cx="5575397" cy="1387435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รพ.บึงกาฬ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 รพ.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17,923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2,539 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3,758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=5,462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=8,703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>
            <a:off x="6101273" y="2410925"/>
            <a:ext cx="1866935" cy="74000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244905" y="2410925"/>
            <a:ext cx="0" cy="370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V="1">
            <a:off x="10173416" y="4104113"/>
            <a:ext cx="1134201" cy="79208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808996" y="3933056"/>
            <a:ext cx="64821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flipV="1">
            <a:off x="5375920" y="4365104"/>
            <a:ext cx="2304256" cy="28803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9" y="1471817"/>
            <a:ext cx="4602049" cy="2301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 M1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28517" y="1196752"/>
            <a:ext cx="6128123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รพ.สว่างแดนดิน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10,752 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 271       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253   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    340    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(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= 10,159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909" y="4941168"/>
            <a:ext cx="5692091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รพ.กุมภวาปี 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10,062 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1,323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ระดับ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1,895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 2,918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(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=5,249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8516" y="3095322"/>
            <a:ext cx="6128123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รพ.วานรนิวาส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10,777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 1,245      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838  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    3,775    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(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= 6,164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Elbow Connector 5"/>
          <p:cNvCxnSpPr>
            <a:stCxn id="30" idx="1"/>
          </p:cNvCxnSpPr>
          <p:nvPr/>
        </p:nvCxnSpPr>
        <p:spPr>
          <a:xfrm rot="10800000" flipV="1">
            <a:off x="4259795" y="1890470"/>
            <a:ext cx="1468722" cy="110510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4079776" y="3356992"/>
            <a:ext cx="1648740" cy="57606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 flipH="1" flipV="1">
            <a:off x="2060207" y="3929710"/>
            <a:ext cx="1656185" cy="36673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5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80" y="2255041"/>
            <a:ext cx="4602049" cy="2301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 M2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6390" y="5093221"/>
            <a:ext cx="5574900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รพ.หนองหาน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3,279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239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ระดับ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615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1,339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(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=1,325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8641" y="938044"/>
            <a:ext cx="5538787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รพ.ท่าบ่อ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9,443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th-TH" sz="1600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3,619        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1,756 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  2,457     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(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5,230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226" y="3517004"/>
            <a:ext cx="5561979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รพ.บ้านผือ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6,297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487        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  1,100   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    1,615   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&lt;0.6(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3,582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8265" y="5157192"/>
            <a:ext cx="5589301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รพ.ธาตุพนม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=7,693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374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702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 1,740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(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5,251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849" y="907430"/>
            <a:ext cx="5669119" cy="138743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6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รพ.ด่านซ้าย</a:t>
            </a:r>
            <a:r>
              <a:rPr 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รวมให้บริการ รพ. 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M1,M2,F 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3,649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  <a:endParaRPr lang="en-US" sz="1600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 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1.8 -3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241 </a:t>
            </a:r>
            <a:r>
              <a:rPr lang="th-TH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	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M1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1.2-1.8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459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M2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0.6-1.2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=  1,360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th-TH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  <a:p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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รพ.ระดับ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 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ค่า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RW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&lt;0.6 (</a:t>
            </a:r>
            <a:r>
              <a:rPr lang="th-TH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ยกเว้น ปชก.ในพื้นที่</a:t>
            </a:r>
            <a:r>
              <a:rPr lang="en-US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)  </a:t>
            </a: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= 1,830  </a:t>
            </a:r>
            <a:r>
              <a:rPr lang="th-TH" sz="1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ราย</a:t>
            </a:r>
            <a:endParaRPr lang="en-US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5574756" y="2449153"/>
            <a:ext cx="1152128" cy="76067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5979306" y="3933056"/>
            <a:ext cx="2348942" cy="116016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5836205" y="3517004"/>
            <a:ext cx="2142999" cy="99613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840416" y="3933056"/>
            <a:ext cx="0" cy="116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5" idx="0"/>
          </p:cNvCxnSpPr>
          <p:nvPr/>
        </p:nvCxnSpPr>
        <p:spPr>
          <a:xfrm flipH="1">
            <a:off x="7979204" y="2255041"/>
            <a:ext cx="1" cy="7419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5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24B04D3D-54BD-4CD7-AEC0-4D2007080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0"/>
          <a:stretch/>
        </p:blipFill>
        <p:spPr>
          <a:xfrm>
            <a:off x="5077689" y="1667895"/>
            <a:ext cx="2775119" cy="410440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12C20CB9-D29F-4409-B3B4-20EE38A61B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3" y="1667175"/>
            <a:ext cx="2772162" cy="4105848"/>
          </a:xfrm>
          <a:prstGeom prst="rect">
            <a:avLst/>
          </a:prstGeom>
        </p:spPr>
      </p:pic>
      <p:graphicFrame>
        <p:nvGraphicFramePr>
          <p:cNvPr id="4" name="แผนภูมิ 3">
            <a:extLst>
              <a:ext uri="{FF2B5EF4-FFF2-40B4-BE49-F238E27FC236}">
                <a16:creationId xmlns="" xmlns:a16="http://schemas.microsoft.com/office/drawing/2014/main" id="{5BAD8400-12A8-454D-A46B-EE0CC4D5F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455317"/>
              </p:ext>
            </p:extLst>
          </p:nvPr>
        </p:nvGraphicFramePr>
        <p:xfrm>
          <a:off x="633873" y="1315467"/>
          <a:ext cx="7838391" cy="528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B2100D05-EA15-4B5B-9E73-C11854979DDB}"/>
              </a:ext>
            </a:extLst>
          </p:cNvPr>
          <p:cNvSpPr/>
          <p:nvPr/>
        </p:nvSpPr>
        <p:spPr>
          <a:xfrm>
            <a:off x="8269645" y="1137764"/>
            <a:ext cx="3422732" cy="138499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ประชากร 5,539,400 คน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 (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60+) </a:t>
            </a:r>
            <a:r>
              <a:rPr lang="en-US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14.8%</a:t>
            </a:r>
            <a:endParaRPr lang="th-TH" sz="3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="" xmlns:a16="http://schemas.microsoft.com/office/drawing/2014/main" id="{B26DDFCD-F141-455E-BB9C-1BCF79BB4948}"/>
              </a:ext>
            </a:extLst>
          </p:cNvPr>
          <p:cNvSpPr/>
          <p:nvPr/>
        </p:nvSpPr>
        <p:spPr>
          <a:xfrm>
            <a:off x="9131890" y="2807571"/>
            <a:ext cx="274145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ต่างด้าว 18,037 คน</a:t>
            </a:r>
          </a:p>
          <a:p>
            <a:pPr algn="r"/>
            <a:r>
              <a:rPr lang="en-US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0.3%</a:t>
            </a:r>
            <a:endParaRPr lang="th-TH" sz="3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1" name="กลุ่ม 20">
            <a:extLst>
              <a:ext uri="{FF2B5EF4-FFF2-40B4-BE49-F238E27FC236}">
                <a16:creationId xmlns="" xmlns:a16="http://schemas.microsoft.com/office/drawing/2014/main" id="{0E1DFE85-3BDC-435B-B31C-2B4ADD39A770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  <a:solidFill>
            <a:schemeClr val="bg1">
              <a:lumMod val="95000"/>
            </a:schemeClr>
          </a:solidFill>
        </p:grpSpPr>
        <p:grpSp>
          <p:nvGrpSpPr>
            <p:cNvPr id="16" name="กลุ่ม 15">
              <a:extLst>
                <a:ext uri="{FF2B5EF4-FFF2-40B4-BE49-F238E27FC236}">
                  <a16:creationId xmlns="" xmlns:a16="http://schemas.microsoft.com/office/drawing/2014/main" id="{9FCC8071-52B7-43FE-B2E4-384C8DAB9074}"/>
                </a:ext>
              </a:extLst>
            </p:cNvPr>
            <p:cNvGrpSpPr/>
            <p:nvPr/>
          </p:nvGrpSpPr>
          <p:grpSpPr>
            <a:xfrm>
              <a:off x="0" y="99127"/>
              <a:ext cx="12192000" cy="976899"/>
              <a:chOff x="0" y="99127"/>
              <a:chExt cx="12192000" cy="976899"/>
            </a:xfrm>
            <a:grpFill/>
          </p:grpSpPr>
          <p:sp>
            <p:nvSpPr>
              <p:cNvPr id="17" name="Title 1">
                <a:extLst>
                  <a:ext uri="{FF2B5EF4-FFF2-40B4-BE49-F238E27FC236}">
                    <a16:creationId xmlns="" xmlns:a16="http://schemas.microsoft.com/office/drawing/2014/main" id="{85C86EF0-B5EC-48B7-9EFB-1F803188B6AB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0" y="173409"/>
                <a:ext cx="12192000" cy="792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lIns="121909" tIns="60955" rIns="121909" bIns="6095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th-TH" b="1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</a:t>
                </a:r>
                <a:r>
                  <a:rPr lang="en-US" b="1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โครงสร้าง</a:t>
                </a:r>
                <a:r>
                  <a:rPr lang="th-TH" b="1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ประชากร ปี 2562</a:t>
                </a:r>
              </a:p>
            </p:txBody>
          </p:sp>
          <p:pic>
            <p:nvPicPr>
              <p:cNvPr id="18" name="Picture 15">
                <a:extLst>
                  <a:ext uri="{FF2B5EF4-FFF2-40B4-BE49-F238E27FC236}">
                    <a16:creationId xmlns="" xmlns:a16="http://schemas.microsoft.com/office/drawing/2014/main" id="{6649DF84-09E5-4FB6-8A7B-0DB5B3D1D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99127"/>
                <a:ext cx="1049018" cy="976899"/>
              </a:xfrm>
              <a:prstGeom prst="rect">
                <a:avLst/>
              </a:prstGeom>
              <a:grpFill/>
            </p:spPr>
          </p:pic>
        </p:grpSp>
        <p:pic>
          <p:nvPicPr>
            <p:cNvPr id="15" name="รูปภาพ 14">
              <a:extLst>
                <a:ext uri="{FF2B5EF4-FFF2-40B4-BE49-F238E27FC236}">
                  <a16:creationId xmlns="" xmlns:a16="http://schemas.microsoft.com/office/drawing/2014/main" id="{C9E75357-5DAB-478F-AE0D-AA45FFAE3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52" y="127106"/>
              <a:ext cx="939370" cy="939370"/>
            </a:xfrm>
            <a:prstGeom prst="ellipse">
              <a:avLst/>
            </a:prstGeom>
            <a:grpFill/>
          </p:spPr>
        </p:pic>
      </p:grpSp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743C66D9-DAE0-4B47-A48F-CF524C88BDE1}"/>
              </a:ext>
            </a:extLst>
          </p:cNvPr>
          <p:cNvSpPr/>
          <p:nvPr/>
        </p:nvSpPr>
        <p:spPr>
          <a:xfrm>
            <a:off x="9445891" y="257523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5023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 F1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23871"/>
              </p:ext>
            </p:extLst>
          </p:nvPr>
        </p:nvGraphicFramePr>
        <p:xfrm>
          <a:off x="407367" y="1052736"/>
          <a:ext cx="11161240" cy="534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529"/>
                <a:gridCol w="1643373"/>
                <a:gridCol w="1985742"/>
                <a:gridCol w="2054216"/>
                <a:gridCol w="1711846"/>
                <a:gridCol w="2533534"/>
              </a:tblGrid>
              <a:tr h="587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รพ.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1.8 -3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1.2-1.8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0.6-1.2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&lt;0.6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รวมให้บริการ 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 ระดับ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M1,M2,F 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เพ็ญ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1,633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4,763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7,361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บ้านดุง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841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1,810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4,538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7,189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น้ำโสม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1,173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4,234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5,667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พังโคน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1,438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3,624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5,644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บ้านม่วง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1,129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3,205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4,877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อากาศอำนวย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1,704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4,735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6,891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ศรีสงคราม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2,383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3,854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วังสะพุง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852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2,251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5,236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8,339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โพนพิสัย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1,780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4,663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6,820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นากลาง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1,275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2,655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4,376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ศรีบุญเรือง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916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3,921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5,186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เซกา</a:t>
                      </a: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9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 F2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53236"/>
              </p:ext>
            </p:extLst>
          </p:nvPr>
        </p:nvGraphicFramePr>
        <p:xfrm>
          <a:off x="551383" y="1052736"/>
          <a:ext cx="11017223" cy="5342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625"/>
                <a:gridCol w="1622168"/>
                <a:gridCol w="1960119"/>
                <a:gridCol w="2027710"/>
                <a:gridCol w="1689758"/>
                <a:gridCol w="2500843"/>
              </a:tblGrid>
              <a:tr h="587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70C0"/>
                          </a:solidFill>
                        </a:rPr>
                        <a:t>รพ.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1.8 -3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1.2-1.8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0.6-1.2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&lt;0.6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รวมให้บริการ 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 ระดับ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M1,M2,F 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กุดจับ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764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ไชยวาน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892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1,368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ทุ่งฝน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1,254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1,261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นายูง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1,649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2,131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โนนสะอาด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2,001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2,941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พิบูลย์รักษ์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2,501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2,502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วังสามหมอ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297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1,047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2,910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4,254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ศรีธาตุ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1,960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2,883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สร้างคอม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1,941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2,038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หนองวัวซอ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332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1,067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2,915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4,314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หนองแสง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1,433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1,931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 F2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19844"/>
              </p:ext>
            </p:extLst>
          </p:nvPr>
        </p:nvGraphicFramePr>
        <p:xfrm>
          <a:off x="551383" y="1052736"/>
          <a:ext cx="11017223" cy="494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1512168"/>
                <a:gridCol w="1774575"/>
                <a:gridCol w="2027710"/>
                <a:gridCol w="1689758"/>
                <a:gridCol w="2500843"/>
              </a:tblGrid>
              <a:tr h="587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70C0"/>
                          </a:solidFill>
                        </a:rPr>
                        <a:t>รพ.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1.8 -3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1.2-1.8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0.6-1.2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&lt;0.6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รวมให้บริการ 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 ระดับ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M1,M2,F 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กุสุมาลย์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1,126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1,894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กุดบาก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1,379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1,970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พระอาจารย์ฝั้น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1,410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1,733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2,637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4,992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9,362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วาริชภูมิ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1,642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2,489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คำตากล้า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85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742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1,506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2,333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ส่องดาว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1,988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2,691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เต่างอย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1,555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โคกศรีสุพรรณ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643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1,804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2,534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เจริญศิลป์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620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1,197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1,896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โพนนาแก้ว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2,136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2,737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พระอาจารย์แบน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341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470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1,347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2,158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 F2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31773"/>
              </p:ext>
            </p:extLst>
          </p:nvPr>
        </p:nvGraphicFramePr>
        <p:xfrm>
          <a:off x="551383" y="1052736"/>
          <a:ext cx="11017223" cy="410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1512168"/>
                <a:gridCol w="1774575"/>
                <a:gridCol w="2027710"/>
                <a:gridCol w="1689758"/>
                <a:gridCol w="2500843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70C0"/>
                          </a:solidFill>
                        </a:rPr>
                        <a:t>รพ.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1.8 -3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1.2-1.8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0.6-1.2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&lt;0.6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รวมให้บริการ 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 ระดับ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M1,M2,F 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นาแก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2,266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2,950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บ้านแพง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1,275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1,780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ปลาปาก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835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963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ท่าอุเทน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306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เรณูนคร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596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1,615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2,396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นาหว้า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2,045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2,522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โพนสวรรค์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2,346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2,155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นาทม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1,509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18,09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 F2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529"/>
              </p:ext>
            </p:extLst>
          </p:nvPr>
        </p:nvGraphicFramePr>
        <p:xfrm>
          <a:off x="551383" y="1052736"/>
          <a:ext cx="11017223" cy="450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1512168"/>
                <a:gridCol w="1774575"/>
                <a:gridCol w="2027710"/>
                <a:gridCol w="1689758"/>
                <a:gridCol w="2500843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70C0"/>
                          </a:solidFill>
                        </a:rPr>
                        <a:t>รพ.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1.8 -3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1.2-1.8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0.6-1.2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&lt;0.6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รวมให้บริการ 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 ระดับ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M1,M2,F 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เอราวัณ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1,305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1,749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3,317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ภูเรือ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2,128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2,132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ภูกระดึง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2,445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3,028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ปากชม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574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762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เชียงคาน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1,125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3,465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4,800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นาด้วง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629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718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ภูหลวง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553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1,966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2,683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ท่าลี่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3,134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3,142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ผาขาว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945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2,327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3,507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0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01973" y="188640"/>
            <a:ext cx="11754667" cy="5548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sz="4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สถานการณ์</a:t>
            </a:r>
            <a:r>
              <a:rPr lang="th-TH" sz="4000" b="1" dirty="0" smtClean="0">
                <a:solidFill>
                  <a:srgbClr val="0070C0"/>
                </a:solidFill>
                <a:sym typeface="Wingdings 2"/>
              </a:rPr>
              <a:t>การรักษาตามค่า </a:t>
            </a:r>
            <a:r>
              <a:rPr lang="en-US" sz="4000" b="1" dirty="0" smtClean="0">
                <a:solidFill>
                  <a:srgbClr val="0070C0"/>
                </a:solidFill>
                <a:sym typeface="Wingdings 2"/>
              </a:rPr>
              <a:t>RW  </a:t>
            </a:r>
            <a:r>
              <a:rPr lang="th-TH" sz="4000" b="1" dirty="0" smtClean="0">
                <a:solidFill>
                  <a:srgbClr val="FF0000"/>
                </a:solidFill>
                <a:sym typeface="Wingdings 2"/>
              </a:rPr>
              <a:t>รพ.ระดับ</a:t>
            </a:r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 F2            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(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ข้อมูล ณ วันที่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22 </a:t>
            </a:r>
            <a:r>
              <a:rPr lang="th-TH" sz="2000" b="1" dirty="0" smtClean="0">
                <a:solidFill>
                  <a:srgbClr val="0070C0"/>
                </a:solidFill>
                <a:sym typeface="Wingdings 2"/>
              </a:rPr>
              <a:t>เมย </a:t>
            </a:r>
            <a:r>
              <a:rPr lang="en-US" sz="2000" b="1" dirty="0" smtClean="0">
                <a:solidFill>
                  <a:srgbClr val="0070C0"/>
                </a:solidFill>
                <a:sym typeface="Wingdings 2"/>
              </a:rPr>
              <a:t>62)</a:t>
            </a:r>
            <a:endParaRPr lang="en-US" sz="2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27173"/>
              </p:ext>
            </p:extLst>
          </p:nvPr>
        </p:nvGraphicFramePr>
        <p:xfrm>
          <a:off x="551383" y="1052736"/>
          <a:ext cx="11017223" cy="48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/>
                <a:gridCol w="1512168"/>
                <a:gridCol w="1774575"/>
                <a:gridCol w="2027710"/>
                <a:gridCol w="1689758"/>
                <a:gridCol w="2500843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rgbClr val="0070C0"/>
                          </a:solidFill>
                        </a:rPr>
                        <a:t>รพ.</a:t>
                      </a:r>
                      <a:endParaRPr lang="en-US" sz="24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1.8 -3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1.2-1.8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M2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0.6-1.2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รพ.ระดับ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ค่า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RW</a:t>
                      </a:r>
                      <a:r>
                        <a:rPr lang="th-TH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&lt;0.6 </a:t>
                      </a:r>
                      <a:endParaRPr lang="en-US" sz="140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รวมให้บริการ 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 ระดับ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M1,M2,F </a:t>
                      </a:r>
                      <a:endParaRPr lang="en-US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ศรีเชียงใหม่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436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1,668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สังคม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443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1,031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โนนสัง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679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1,362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2,390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สุวรรณคูหา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739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1,417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2,475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นาวัง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441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1,323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1,600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พรเจริญ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1,453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3,878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5,667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โซ่พิสัย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1,852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5,172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7,528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ปากคาด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282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754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1,594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2,630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บึงโขงหลง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398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594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1,100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2,991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4,685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70C0"/>
                          </a:solidFill>
                        </a:rPr>
                        <a:t>ศรีวิไล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416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1,250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2,859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4,525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="" xmlns:a16="http://schemas.microsoft.com/office/drawing/2014/main" id="{21C09819-635A-4704-856C-9A2C305C722F}"/>
              </a:ext>
            </a:extLst>
          </p:cNvPr>
          <p:cNvGrpSpPr/>
          <p:nvPr/>
        </p:nvGrpSpPr>
        <p:grpSpPr>
          <a:xfrm>
            <a:off x="4174128" y="1226697"/>
            <a:ext cx="2584173" cy="2367240"/>
            <a:chOff x="5385013" y="1341917"/>
            <a:chExt cx="2870054" cy="2629121"/>
          </a:xfrm>
        </p:grpSpPr>
        <p:grpSp>
          <p:nvGrpSpPr>
            <p:cNvPr id="14" name="กลุ่ม 13">
              <a:extLst>
                <a:ext uri="{FF2B5EF4-FFF2-40B4-BE49-F238E27FC236}">
                  <a16:creationId xmlns="" xmlns:a16="http://schemas.microsoft.com/office/drawing/2014/main" id="{12BEDCD2-8BE6-4D1E-B0AE-529F9737AE2A}"/>
                </a:ext>
              </a:extLst>
            </p:cNvPr>
            <p:cNvGrpSpPr/>
            <p:nvPr/>
          </p:nvGrpSpPr>
          <p:grpSpPr>
            <a:xfrm>
              <a:off x="5513462" y="1341917"/>
              <a:ext cx="2505622" cy="2247749"/>
              <a:chOff x="7417841" y="1360480"/>
              <a:chExt cx="2864303" cy="2569516"/>
            </a:xfrm>
          </p:grpSpPr>
          <p:graphicFrame>
            <p:nvGraphicFramePr>
              <p:cNvPr id="61" name="Diagram 2">
                <a:extLst>
                  <a:ext uri="{FF2B5EF4-FFF2-40B4-BE49-F238E27FC236}">
                    <a16:creationId xmlns="" xmlns:a16="http://schemas.microsoft.com/office/drawing/2014/main" id="{77FFEE37-1844-49D8-8C64-24AA641140F9}"/>
                  </a:ext>
                </a:extLst>
              </p:cNvPr>
              <p:cNvGraphicFramePr/>
              <p:nvPr>
                <p:extLst/>
              </p:nvPr>
            </p:nvGraphicFramePr>
            <p:xfrm>
              <a:off x="7417841" y="1507694"/>
              <a:ext cx="2337460" cy="24028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80" name="กล่องข้อความ 79">
                <a:extLst>
                  <a:ext uri="{FF2B5EF4-FFF2-40B4-BE49-F238E27FC236}">
                    <a16:creationId xmlns="" xmlns:a16="http://schemas.microsoft.com/office/drawing/2014/main" id="{F920C71E-DDFE-4501-8190-2516D9C9C549}"/>
                  </a:ext>
                </a:extLst>
              </p:cNvPr>
              <p:cNvSpPr txBox="1"/>
              <p:nvPr/>
            </p:nvSpPr>
            <p:spPr>
              <a:xfrm>
                <a:off x="8718530" y="1360480"/>
                <a:ext cx="432000" cy="360000"/>
              </a:xfrm>
              <a:prstGeom prst="ellipse">
                <a:avLst/>
              </a:prstGeom>
              <a:solidFill>
                <a:srgbClr val="00B0F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20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2</a:t>
                </a:r>
                <a:endParaRPr lang="th-TH" sz="2000" b="1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90" name="กล่องข้อความ 89">
                <a:extLst>
                  <a:ext uri="{FF2B5EF4-FFF2-40B4-BE49-F238E27FC236}">
                    <a16:creationId xmlns="" xmlns:a16="http://schemas.microsoft.com/office/drawing/2014/main" id="{F051687E-1A7A-4437-8817-01E62441B869}"/>
                  </a:ext>
                </a:extLst>
              </p:cNvPr>
              <p:cNvSpPr txBox="1"/>
              <p:nvPr/>
            </p:nvSpPr>
            <p:spPr>
              <a:xfrm>
                <a:off x="8945417" y="1805008"/>
                <a:ext cx="432000" cy="360000"/>
              </a:xfrm>
              <a:prstGeom prst="ellipse">
                <a:avLst/>
              </a:prstGeom>
              <a:solidFill>
                <a:srgbClr val="00B0F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20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5</a:t>
                </a:r>
                <a:endParaRPr lang="th-TH" sz="2000" b="1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91" name="กล่องข้อความ 90">
                <a:extLst>
                  <a:ext uri="{FF2B5EF4-FFF2-40B4-BE49-F238E27FC236}">
                    <a16:creationId xmlns="" xmlns:a16="http://schemas.microsoft.com/office/drawing/2014/main" id="{F6210EA0-B8DF-43AC-B9CC-69360C12706D}"/>
                  </a:ext>
                </a:extLst>
              </p:cNvPr>
              <p:cNvSpPr txBox="1"/>
              <p:nvPr/>
            </p:nvSpPr>
            <p:spPr>
              <a:xfrm>
                <a:off x="9119940" y="2151360"/>
                <a:ext cx="432000" cy="360000"/>
              </a:xfrm>
              <a:prstGeom prst="ellipse">
                <a:avLst/>
              </a:prstGeom>
              <a:solidFill>
                <a:srgbClr val="00B0F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20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3</a:t>
                </a:r>
                <a:endParaRPr lang="th-TH" sz="2000" b="1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92" name="กล่องข้อความ 91">
                <a:extLst>
                  <a:ext uri="{FF2B5EF4-FFF2-40B4-BE49-F238E27FC236}">
                    <a16:creationId xmlns="" xmlns:a16="http://schemas.microsoft.com/office/drawing/2014/main" id="{B0C5E7C0-77AF-474E-85E1-B5ECF4DB77AE}"/>
                  </a:ext>
                </a:extLst>
              </p:cNvPr>
              <p:cNvSpPr txBox="1"/>
              <p:nvPr/>
            </p:nvSpPr>
            <p:spPr>
              <a:xfrm>
                <a:off x="9294807" y="2511733"/>
                <a:ext cx="432000" cy="360000"/>
              </a:xfrm>
              <a:prstGeom prst="ellipse">
                <a:avLst/>
              </a:prstGeom>
              <a:solidFill>
                <a:srgbClr val="00B0F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20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5</a:t>
                </a:r>
                <a:endParaRPr lang="th-TH" sz="2000" b="1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93" name="กล่องข้อความ 92">
                <a:extLst>
                  <a:ext uri="{FF2B5EF4-FFF2-40B4-BE49-F238E27FC236}">
                    <a16:creationId xmlns="" xmlns:a16="http://schemas.microsoft.com/office/drawing/2014/main" id="{2D36A08C-C9B8-4034-A556-2B17D1DC6200}"/>
                  </a:ext>
                </a:extLst>
              </p:cNvPr>
              <p:cNvSpPr txBox="1"/>
              <p:nvPr/>
            </p:nvSpPr>
            <p:spPr>
              <a:xfrm>
                <a:off x="9472736" y="2869308"/>
                <a:ext cx="432000" cy="360000"/>
              </a:xfrm>
              <a:prstGeom prst="ellipse">
                <a:avLst/>
              </a:prstGeom>
              <a:solidFill>
                <a:srgbClr val="00B0F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20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12</a:t>
                </a:r>
                <a:endParaRPr lang="th-TH" sz="2000" b="1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94" name="กล่องข้อความ 93">
                <a:extLst>
                  <a:ext uri="{FF2B5EF4-FFF2-40B4-BE49-F238E27FC236}">
                    <a16:creationId xmlns="" xmlns:a16="http://schemas.microsoft.com/office/drawing/2014/main" id="{7B4E95BA-CB58-404A-9F29-33663BA68694}"/>
                  </a:ext>
                </a:extLst>
              </p:cNvPr>
              <p:cNvSpPr txBox="1"/>
              <p:nvPr/>
            </p:nvSpPr>
            <p:spPr>
              <a:xfrm>
                <a:off x="9661440" y="3219893"/>
                <a:ext cx="432000" cy="360000"/>
              </a:xfrm>
              <a:prstGeom prst="ellipse">
                <a:avLst/>
              </a:prstGeom>
              <a:solidFill>
                <a:srgbClr val="00B0F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20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49</a:t>
                </a:r>
                <a:endParaRPr lang="th-TH" sz="2000" b="1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95" name="กล่องข้อความ 94">
                <a:extLst>
                  <a:ext uri="{FF2B5EF4-FFF2-40B4-BE49-F238E27FC236}">
                    <a16:creationId xmlns="" xmlns:a16="http://schemas.microsoft.com/office/drawing/2014/main" id="{CE913BDD-CBC1-43A3-B3B5-D204F41B9D00}"/>
                  </a:ext>
                </a:extLst>
              </p:cNvPr>
              <p:cNvSpPr txBox="1"/>
              <p:nvPr/>
            </p:nvSpPr>
            <p:spPr>
              <a:xfrm>
                <a:off x="9850144" y="3569996"/>
                <a:ext cx="432000" cy="360000"/>
              </a:xfrm>
              <a:prstGeom prst="ellipse">
                <a:avLst/>
              </a:prstGeom>
              <a:solidFill>
                <a:srgbClr val="00B0F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20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12</a:t>
                </a:r>
                <a:endParaRPr lang="th-TH" sz="2000" b="1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</p:grpSp>
        <p:sp>
          <p:nvSpPr>
            <p:cNvPr id="101" name="สี่เหลี่ยมผืนผ้า 2">
              <a:extLst>
                <a:ext uri="{FF2B5EF4-FFF2-40B4-BE49-F238E27FC236}">
                  <a16:creationId xmlns="" xmlns:a16="http://schemas.microsoft.com/office/drawing/2014/main" id="{088848EA-71CC-4920-A8C4-70CABCA34B3A}"/>
                </a:ext>
              </a:extLst>
            </p:cNvPr>
            <p:cNvSpPr/>
            <p:nvPr/>
          </p:nvSpPr>
          <p:spPr>
            <a:xfrm>
              <a:off x="5385013" y="3560859"/>
              <a:ext cx="2870054" cy="410179"/>
            </a:xfrm>
            <a:prstGeom prst="rect">
              <a:avLst/>
            </a:prstGeom>
          </p:spPr>
          <p:txBody>
            <a:bodyPr wrap="square" lIns="121909" tIns="60955" rIns="121909" bIns="60955">
              <a:spAutoFit/>
            </a:bodyPr>
            <a:lstStyle/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ตามโครงสร้าง </a:t>
              </a:r>
              <a:r>
                <a:rPr lang="en-US" sz="16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(</a:t>
              </a:r>
              <a:r>
                <a:rPr lang="th-TH" sz="16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กบรส.</a:t>
              </a:r>
              <a:r>
                <a:rPr lang="en-US" sz="16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 21 </a:t>
              </a:r>
              <a:r>
                <a:rPr lang="th-TH" sz="16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ม.ค.</a:t>
              </a:r>
              <a:r>
                <a:rPr lang="en-US" sz="16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61)</a:t>
              </a:r>
              <a:endParaRPr lang="th-TH" sz="1600" dirty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endParaRPr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E5C3A4A8-881E-4F80-BD0B-FBA3C750522D}"/>
              </a:ext>
            </a:extLst>
          </p:cNvPr>
          <p:cNvGrpSpPr/>
          <p:nvPr/>
        </p:nvGrpSpPr>
        <p:grpSpPr>
          <a:xfrm>
            <a:off x="129367" y="1205192"/>
            <a:ext cx="4292031" cy="1892617"/>
            <a:chOff x="170407" y="1202781"/>
            <a:chExt cx="5072693" cy="2236858"/>
          </a:xfrm>
        </p:grpSpPr>
        <p:pic>
          <p:nvPicPr>
            <p:cNvPr id="6" name="รูปภาพ 5">
              <a:extLst>
                <a:ext uri="{FF2B5EF4-FFF2-40B4-BE49-F238E27FC236}">
                  <a16:creationId xmlns="" xmlns:a16="http://schemas.microsoft.com/office/drawing/2014/main" id="{EF95CDAF-441C-4EED-B1A2-1A28EF49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07" y="1299936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สี่เหลี่ยมผืนผ้า 40">
              <a:extLst>
                <a:ext uri="{FF2B5EF4-FFF2-40B4-BE49-F238E27FC236}">
                  <a16:creationId xmlns="" xmlns:a16="http://schemas.microsoft.com/office/drawing/2014/main" id="{ABA5FBCE-6A4A-452B-AC02-386AC5BCAA69}"/>
                </a:ext>
              </a:extLst>
            </p:cNvPr>
            <p:cNvSpPr/>
            <p:nvPr/>
          </p:nvSpPr>
          <p:spPr>
            <a:xfrm>
              <a:off x="1103241" y="2184288"/>
              <a:ext cx="551697" cy="472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55" name="สี่เหลี่ยมผืนผ้า 54">
              <a:extLst>
                <a:ext uri="{FF2B5EF4-FFF2-40B4-BE49-F238E27FC236}">
                  <a16:creationId xmlns="" xmlns:a16="http://schemas.microsoft.com/office/drawing/2014/main" id="{6329FE6B-6FE1-42E9-A2A4-23E64B518FDD}"/>
                </a:ext>
              </a:extLst>
            </p:cNvPr>
            <p:cNvSpPr/>
            <p:nvPr/>
          </p:nvSpPr>
          <p:spPr>
            <a:xfrm>
              <a:off x="2120391" y="2633516"/>
              <a:ext cx="1042392" cy="472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56" name="สี่เหลี่ยมผืนผ้า 55">
              <a:extLst>
                <a:ext uri="{FF2B5EF4-FFF2-40B4-BE49-F238E27FC236}">
                  <a16:creationId xmlns="" xmlns:a16="http://schemas.microsoft.com/office/drawing/2014/main" id="{70336BCC-4B74-423F-B2E3-40AD15827004}"/>
                </a:ext>
              </a:extLst>
            </p:cNvPr>
            <p:cNvSpPr/>
            <p:nvPr/>
          </p:nvSpPr>
          <p:spPr>
            <a:xfrm>
              <a:off x="829203" y="2633516"/>
              <a:ext cx="1442145" cy="472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57" name="สี่เหลี่ยมผืนผ้า 56">
              <a:extLst>
                <a:ext uri="{FF2B5EF4-FFF2-40B4-BE49-F238E27FC236}">
                  <a16:creationId xmlns="" xmlns:a16="http://schemas.microsoft.com/office/drawing/2014/main" id="{ECC0BEAD-93B9-48E5-B9B6-37CA95FC76DB}"/>
                </a:ext>
              </a:extLst>
            </p:cNvPr>
            <p:cNvSpPr/>
            <p:nvPr/>
          </p:nvSpPr>
          <p:spPr>
            <a:xfrm>
              <a:off x="3200057" y="2633516"/>
              <a:ext cx="1053759" cy="472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สกลนคร</a:t>
              </a:r>
            </a:p>
          </p:txBody>
        </p:sp>
        <p:sp>
          <p:nvSpPr>
            <p:cNvPr id="58" name="สี่เหลี่ยมผืนผ้า 57">
              <a:extLst>
                <a:ext uri="{FF2B5EF4-FFF2-40B4-BE49-F238E27FC236}">
                  <a16:creationId xmlns="" xmlns:a16="http://schemas.microsoft.com/office/drawing/2014/main" id="{80F67BE2-FD48-4A21-BC49-B407753ADE9A}"/>
                </a:ext>
              </a:extLst>
            </p:cNvPr>
            <p:cNvSpPr/>
            <p:nvPr/>
          </p:nvSpPr>
          <p:spPr>
            <a:xfrm>
              <a:off x="4160924" y="2633516"/>
              <a:ext cx="1082176" cy="472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นครพนม</a:t>
              </a:r>
            </a:p>
          </p:txBody>
        </p:sp>
        <p:sp>
          <p:nvSpPr>
            <p:cNvPr id="59" name="สี่เหลี่ยมผืนผ้า 58">
              <a:extLst>
                <a:ext uri="{FF2B5EF4-FFF2-40B4-BE49-F238E27FC236}">
                  <a16:creationId xmlns="" xmlns:a16="http://schemas.microsoft.com/office/drawing/2014/main" id="{748C1D56-BD0F-4405-A832-E21F51D1B4B3}"/>
                </a:ext>
              </a:extLst>
            </p:cNvPr>
            <p:cNvSpPr/>
            <p:nvPr/>
          </p:nvSpPr>
          <p:spPr>
            <a:xfrm>
              <a:off x="2966676" y="1202781"/>
              <a:ext cx="905983" cy="472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  <p:sp>
          <p:nvSpPr>
            <p:cNvPr id="60" name="สี่เหลี่ยมผืนผ้า 59">
              <a:extLst>
                <a:ext uri="{FF2B5EF4-FFF2-40B4-BE49-F238E27FC236}">
                  <a16:creationId xmlns="" xmlns:a16="http://schemas.microsoft.com/office/drawing/2014/main" id="{47A880C3-ADF6-4DD2-85DE-33043AAC66F0}"/>
                </a:ext>
              </a:extLst>
            </p:cNvPr>
            <p:cNvSpPr/>
            <p:nvPr/>
          </p:nvSpPr>
          <p:spPr>
            <a:xfrm>
              <a:off x="1874685" y="1659749"/>
              <a:ext cx="1163644" cy="472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หนองคาย</a:t>
              </a:r>
            </a:p>
          </p:txBody>
        </p:sp>
        <p:pic>
          <p:nvPicPr>
            <p:cNvPr id="63" name="Picture 5" descr="C:\Users\asus pc\Desktop\hospital.png">
              <a:extLst>
                <a:ext uri="{FF2B5EF4-FFF2-40B4-BE49-F238E27FC236}">
                  <a16:creationId xmlns="" xmlns:a16="http://schemas.microsoft.com/office/drawing/2014/main" id="{D3C80163-AD69-4447-B083-1C72DF7BF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921" y="2492556"/>
              <a:ext cx="277943" cy="27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" descr="C:\Users\asus pc\Desktop\hospital.png">
              <a:extLst>
                <a:ext uri="{FF2B5EF4-FFF2-40B4-BE49-F238E27FC236}">
                  <a16:creationId xmlns="" xmlns:a16="http://schemas.microsoft.com/office/drawing/2014/main" id="{7C353D86-3791-40EB-9BE9-FD6B89191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701" y="2454864"/>
              <a:ext cx="277943" cy="27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5" descr="C:\Users\asus pc\Desktop\hospital.png">
              <a:extLst>
                <a:ext uri="{FF2B5EF4-FFF2-40B4-BE49-F238E27FC236}">
                  <a16:creationId xmlns="" xmlns:a16="http://schemas.microsoft.com/office/drawing/2014/main" id="{EBB44E50-87FC-45BA-B01D-E2143D12A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36" y="2306204"/>
              <a:ext cx="222354" cy="22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5" descr="C:\Users\asus pc\Desktop\hospital.png">
              <a:extLst>
                <a:ext uri="{FF2B5EF4-FFF2-40B4-BE49-F238E27FC236}">
                  <a16:creationId xmlns="" xmlns:a16="http://schemas.microsoft.com/office/drawing/2014/main" id="{67FEF23F-D843-41CA-92D5-07DA67D9C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088" y="2565480"/>
              <a:ext cx="222354" cy="22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5" descr="C:\Users\asus pc\Desktop\hospital.png">
              <a:extLst>
                <a:ext uri="{FF2B5EF4-FFF2-40B4-BE49-F238E27FC236}">
                  <a16:creationId xmlns="" xmlns:a16="http://schemas.microsoft.com/office/drawing/2014/main" id="{EB176181-BC73-4E52-9F7F-578847B16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744" y="2012618"/>
              <a:ext cx="222354" cy="22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5" descr="C:\Users\asus pc\Desktop\hospital.png">
              <a:extLst>
                <a:ext uri="{FF2B5EF4-FFF2-40B4-BE49-F238E27FC236}">
                  <a16:creationId xmlns="" xmlns:a16="http://schemas.microsoft.com/office/drawing/2014/main" id="{FBEE4F40-4E4E-4A57-A590-0D5823628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710" y="1515415"/>
              <a:ext cx="222354" cy="22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5" descr="C:\Users\asus pc\Desktop\hospital.png">
              <a:extLst>
                <a:ext uri="{FF2B5EF4-FFF2-40B4-BE49-F238E27FC236}">
                  <a16:creationId xmlns="" xmlns:a16="http://schemas.microsoft.com/office/drawing/2014/main" id="{7A4E1688-8B6D-436E-8C6B-1CA8B6D61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752" y="2436528"/>
              <a:ext cx="222354" cy="22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สี่เหลี่ยมผืนผ้า 69">
              <a:extLst>
                <a:ext uri="{FF2B5EF4-FFF2-40B4-BE49-F238E27FC236}">
                  <a16:creationId xmlns="" xmlns:a16="http://schemas.microsoft.com/office/drawing/2014/main" id="{C07BD44C-8FD3-4556-B129-A36C00604721}"/>
                </a:ext>
              </a:extLst>
            </p:cNvPr>
            <p:cNvSpPr/>
            <p:nvPr/>
          </p:nvSpPr>
          <p:spPr>
            <a:xfrm>
              <a:off x="2153104" y="2411477"/>
              <a:ext cx="369819" cy="472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DB Adman X" panose="02000506090000020004" pitchFamily="2" charset="-34"/>
                  <a:cs typeface="DB Adman X" panose="02000506090000020004" pitchFamily="2" charset="-34"/>
                </a:rPr>
                <a:t>A</a:t>
              </a:r>
              <a:endParaRPr lang="th-TH" sz="2000" b="1" dirty="0"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  <p:sp>
          <p:nvSpPr>
            <p:cNvPr id="71" name="สี่เหลี่ยมผืนผ้า 70">
              <a:extLst>
                <a:ext uri="{FF2B5EF4-FFF2-40B4-BE49-F238E27FC236}">
                  <a16:creationId xmlns="" xmlns:a16="http://schemas.microsoft.com/office/drawing/2014/main" id="{218857F6-0E90-43CF-B4D0-7E27EE326A47}"/>
                </a:ext>
              </a:extLst>
            </p:cNvPr>
            <p:cNvSpPr/>
            <p:nvPr/>
          </p:nvSpPr>
          <p:spPr>
            <a:xfrm>
              <a:off x="3245765" y="2359170"/>
              <a:ext cx="262623" cy="472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DB Adman X" panose="02000506090000020004" pitchFamily="2" charset="-34"/>
                  <a:cs typeface="DB Adman X" panose="02000506090000020004" pitchFamily="2" charset="-34"/>
                </a:rPr>
                <a:t>A</a:t>
              </a:r>
              <a:endParaRPr lang="th-TH" sz="2000" b="1" dirty="0"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  <p:sp>
          <p:nvSpPr>
            <p:cNvPr id="72" name="สี่เหลี่ยมผืนผ้า 71">
              <a:extLst>
                <a:ext uri="{FF2B5EF4-FFF2-40B4-BE49-F238E27FC236}">
                  <a16:creationId xmlns="" xmlns:a16="http://schemas.microsoft.com/office/drawing/2014/main" id="{A6301882-68B8-449B-A523-E368DF890A6E}"/>
                </a:ext>
              </a:extLst>
            </p:cNvPr>
            <p:cNvSpPr/>
            <p:nvPr/>
          </p:nvSpPr>
          <p:spPr>
            <a:xfrm>
              <a:off x="4424577" y="2325035"/>
              <a:ext cx="262623" cy="472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DB Adman X" panose="02000506090000020004" pitchFamily="2" charset="-34"/>
                  <a:cs typeface="DB Adman X" panose="02000506090000020004" pitchFamily="2" charset="-34"/>
                </a:rPr>
                <a:t>S</a:t>
              </a:r>
              <a:endParaRPr lang="th-TH" sz="2000" b="1" dirty="0"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  <p:sp>
          <p:nvSpPr>
            <p:cNvPr id="73" name="สี่เหลี่ยมผืนผ้า 72">
              <a:extLst>
                <a:ext uri="{FF2B5EF4-FFF2-40B4-BE49-F238E27FC236}">
                  <a16:creationId xmlns="" xmlns:a16="http://schemas.microsoft.com/office/drawing/2014/main" id="{5A2A4656-327F-4038-8260-B6407AEF596F}"/>
                </a:ext>
              </a:extLst>
            </p:cNvPr>
            <p:cNvSpPr/>
            <p:nvPr/>
          </p:nvSpPr>
          <p:spPr>
            <a:xfrm>
              <a:off x="3309065" y="1395761"/>
              <a:ext cx="262623" cy="472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DB Adman X" panose="02000506090000020004" pitchFamily="2" charset="-34"/>
                  <a:cs typeface="DB Adman X" panose="02000506090000020004" pitchFamily="2" charset="-34"/>
                </a:rPr>
                <a:t>S</a:t>
              </a:r>
              <a:endParaRPr lang="th-TH" sz="2000" b="1" dirty="0"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  <p:sp>
          <p:nvSpPr>
            <p:cNvPr id="74" name="สี่เหลี่ยมผืนผ้า 73">
              <a:extLst>
                <a:ext uri="{FF2B5EF4-FFF2-40B4-BE49-F238E27FC236}">
                  <a16:creationId xmlns="" xmlns:a16="http://schemas.microsoft.com/office/drawing/2014/main" id="{C01A2CDC-F2DF-4AF3-A759-C2F2D947A95C}"/>
                </a:ext>
              </a:extLst>
            </p:cNvPr>
            <p:cNvSpPr/>
            <p:nvPr/>
          </p:nvSpPr>
          <p:spPr>
            <a:xfrm>
              <a:off x="1562246" y="2454864"/>
              <a:ext cx="262623" cy="472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DB Adman X" panose="02000506090000020004" pitchFamily="2" charset="-34"/>
                  <a:cs typeface="DB Adman X" panose="02000506090000020004" pitchFamily="2" charset="-34"/>
                </a:rPr>
                <a:t>S</a:t>
              </a:r>
              <a:endParaRPr lang="th-TH" sz="2000" b="1" dirty="0"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  <p:sp>
          <p:nvSpPr>
            <p:cNvPr id="75" name="สี่เหลี่ยมผืนผ้า 74">
              <a:extLst>
                <a:ext uri="{FF2B5EF4-FFF2-40B4-BE49-F238E27FC236}">
                  <a16:creationId xmlns="" xmlns:a16="http://schemas.microsoft.com/office/drawing/2014/main" id="{2292187D-7D1B-4B9F-82AA-ED3940BF57BE}"/>
                </a:ext>
              </a:extLst>
            </p:cNvPr>
            <p:cNvSpPr/>
            <p:nvPr/>
          </p:nvSpPr>
          <p:spPr>
            <a:xfrm>
              <a:off x="659960" y="2204592"/>
              <a:ext cx="262623" cy="472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DB Adman X" panose="02000506090000020004" pitchFamily="2" charset="-34"/>
                  <a:cs typeface="DB Adman X" panose="02000506090000020004" pitchFamily="2" charset="-34"/>
                </a:rPr>
                <a:t>S</a:t>
              </a:r>
              <a:endParaRPr lang="th-TH" sz="2000" b="1" dirty="0"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  <p:sp>
          <p:nvSpPr>
            <p:cNvPr id="76" name="สี่เหลี่ยมผืนผ้า 75">
              <a:extLst>
                <a:ext uri="{FF2B5EF4-FFF2-40B4-BE49-F238E27FC236}">
                  <a16:creationId xmlns="" xmlns:a16="http://schemas.microsoft.com/office/drawing/2014/main" id="{8B009A1B-A579-4E69-8530-F27EC7F02CBA}"/>
                </a:ext>
              </a:extLst>
            </p:cNvPr>
            <p:cNvSpPr/>
            <p:nvPr/>
          </p:nvSpPr>
          <p:spPr>
            <a:xfrm>
              <a:off x="2083956" y="1844827"/>
              <a:ext cx="262623" cy="472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DB Adman X" panose="02000506090000020004" pitchFamily="2" charset="-34"/>
                  <a:cs typeface="DB Adman X" panose="02000506090000020004" pitchFamily="2" charset="-34"/>
                </a:rPr>
                <a:t>S</a:t>
              </a:r>
              <a:endParaRPr lang="th-TH" sz="2000" b="1" dirty="0"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="" xmlns:a16="http://schemas.microsoft.com/office/drawing/2014/main" id="{C4219A86-1D84-4EEA-B193-5227ACA2742A}"/>
              </a:ext>
            </a:extLst>
          </p:cNvPr>
          <p:cNvSpPr txBox="1">
            <a:spLocks/>
          </p:cNvSpPr>
          <p:nvPr/>
        </p:nvSpPr>
        <p:spPr>
          <a:xfrm flipH="1">
            <a:off x="129366" y="105871"/>
            <a:ext cx="11963041" cy="5148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สถานการณ์เตียงปัจจุบัน</a:t>
            </a:r>
            <a:endParaRPr lang="th-TH" b="1" dirty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83" name="แผนภูมิ 82">
            <a:extLst>
              <a:ext uri="{FF2B5EF4-FFF2-40B4-BE49-F238E27FC236}">
                <a16:creationId xmlns="" xmlns:a16="http://schemas.microsoft.com/office/drawing/2014/main" id="{9B214309-7726-4E7D-8526-F146544F5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321276"/>
              </p:ext>
            </p:extLst>
          </p:nvPr>
        </p:nvGraphicFramePr>
        <p:xfrm>
          <a:off x="39478" y="3752165"/>
          <a:ext cx="5931207" cy="277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4" name="สี่เหลี่ยมผืนผ้า 83">
            <a:extLst>
              <a:ext uri="{FF2B5EF4-FFF2-40B4-BE49-F238E27FC236}">
                <a16:creationId xmlns="" xmlns:a16="http://schemas.microsoft.com/office/drawing/2014/main" id="{103BCC52-5151-4644-880B-D449D30377DF}"/>
              </a:ext>
            </a:extLst>
          </p:cNvPr>
          <p:cNvSpPr/>
          <p:nvPr/>
        </p:nvSpPr>
        <p:spPr>
          <a:xfrm>
            <a:off x="8040216" y="967511"/>
            <a:ext cx="37897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7,629</a:t>
            </a:r>
            <a:r>
              <a:rPr lang="en-US" sz="4400" b="1" dirty="0" smtClean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32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เตียง</a:t>
            </a:r>
            <a:endParaRPr lang="th-TH" sz="16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13.97</a:t>
            </a:r>
            <a:r>
              <a:rPr lang="en-US" sz="4400" b="1" dirty="0" smtClean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:</a:t>
            </a:r>
            <a:r>
              <a:rPr lang="en-US" sz="4400" b="1" dirty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10,000 </a:t>
            </a:r>
            <a:r>
              <a:rPr lang="en-US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POP</a:t>
            </a:r>
            <a:endParaRPr lang="th-TH" sz="16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="" xmlns:a16="http://schemas.microsoft.com/office/drawing/2014/main" id="{B4B368CB-BE63-4949-91D0-5B4A3CE90231}"/>
              </a:ext>
            </a:extLst>
          </p:cNvPr>
          <p:cNvGrpSpPr/>
          <p:nvPr/>
        </p:nvGrpSpPr>
        <p:grpSpPr>
          <a:xfrm>
            <a:off x="6397192" y="1591835"/>
            <a:ext cx="1060768" cy="1538090"/>
            <a:chOff x="7102726" y="1537595"/>
            <a:chExt cx="1060768" cy="1538090"/>
          </a:xfrm>
        </p:grpSpPr>
        <p:sp>
          <p:nvSpPr>
            <p:cNvPr id="85" name="วงรี 84">
              <a:extLst>
                <a:ext uri="{FF2B5EF4-FFF2-40B4-BE49-F238E27FC236}">
                  <a16:creationId xmlns="" xmlns:a16="http://schemas.microsoft.com/office/drawing/2014/main" id="{F029BCC0-8E32-4D95-9244-4CD64A14E5A0}"/>
                </a:ext>
              </a:extLst>
            </p:cNvPr>
            <p:cNvSpPr/>
            <p:nvPr/>
          </p:nvSpPr>
          <p:spPr>
            <a:xfrm>
              <a:off x="7102726" y="1537595"/>
              <a:ext cx="1044000" cy="972000"/>
            </a:xfrm>
            <a:prstGeom prst="ellipse">
              <a:avLst/>
            </a:prstGeom>
            <a:ln w="57150">
              <a:solidFill>
                <a:srgbClr val="3333FF"/>
              </a:solidFill>
              <a:prstDash val="sysDash"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0000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88</a:t>
              </a:r>
            </a:p>
          </p:txBody>
        </p:sp>
        <p:sp>
          <p:nvSpPr>
            <p:cNvPr id="86" name="สี่เหลี่ยมผืนผ้า 85">
              <a:extLst>
                <a:ext uri="{FF2B5EF4-FFF2-40B4-BE49-F238E27FC236}">
                  <a16:creationId xmlns="" xmlns:a16="http://schemas.microsoft.com/office/drawing/2014/main" id="{223F2879-338F-4EE1-9C7F-58B3E3BBCA87}"/>
                </a:ext>
              </a:extLst>
            </p:cNvPr>
            <p:cNvSpPr/>
            <p:nvPr/>
          </p:nvSpPr>
          <p:spPr>
            <a:xfrm>
              <a:off x="7218120" y="2429354"/>
              <a:ext cx="9453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solidFill>
                    <a:srgbClr val="0000CC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แห่ง</a:t>
              </a:r>
              <a:endParaRPr lang="th-TH" sz="12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</p:grpSp>
      <p:graphicFrame>
        <p:nvGraphicFramePr>
          <p:cNvPr id="51" name="แผนภูมิ 50">
            <a:extLst>
              <a:ext uri="{FF2B5EF4-FFF2-40B4-BE49-F238E27FC236}">
                <a16:creationId xmlns="" xmlns:a16="http://schemas.microsoft.com/office/drawing/2014/main" id="{7B3B3678-6A4A-4EAD-AE94-81F43B4A7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852125"/>
              </p:ext>
            </p:extLst>
          </p:nvPr>
        </p:nvGraphicFramePr>
        <p:xfrm>
          <a:off x="6031469" y="3262298"/>
          <a:ext cx="5900552" cy="341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2" name="สี่เหลี่ยมผืนผ้า 51">
            <a:extLst>
              <a:ext uri="{FF2B5EF4-FFF2-40B4-BE49-F238E27FC236}">
                <a16:creationId xmlns="" xmlns:a16="http://schemas.microsoft.com/office/drawing/2014/main" id="{AB2BF0F2-38EB-457A-B5FA-D5A56964E550}"/>
              </a:ext>
            </a:extLst>
          </p:cNvPr>
          <p:cNvSpPr/>
          <p:nvPr/>
        </p:nvSpPr>
        <p:spPr>
          <a:xfrm>
            <a:off x="8272932" y="3948055"/>
            <a:ext cx="3079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7,629</a:t>
            </a:r>
            <a:r>
              <a:rPr lang="en-US" sz="3600" b="1" dirty="0" smtClean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6,551</a:t>
            </a:r>
            <a:endParaRPr lang="th-TH" sz="12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53" name="สี่เหลี่ยมผืนผ้า 52">
            <a:extLst>
              <a:ext uri="{FF2B5EF4-FFF2-40B4-BE49-F238E27FC236}">
                <a16:creationId xmlns="" xmlns:a16="http://schemas.microsoft.com/office/drawing/2014/main" id="{0FB23CF4-06B8-4CB0-9A1A-F308CE5A571F}"/>
              </a:ext>
            </a:extLst>
          </p:cNvPr>
          <p:cNvSpPr/>
          <p:nvPr/>
        </p:nvSpPr>
        <p:spPr>
          <a:xfrm>
            <a:off x="10714014" y="4509120"/>
            <a:ext cx="138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85.86%</a:t>
            </a:r>
            <a:endParaRPr lang="th-TH" sz="36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78" name="สี่เหลี่ยมผืนผ้า 2">
            <a:extLst>
              <a:ext uri="{FF2B5EF4-FFF2-40B4-BE49-F238E27FC236}">
                <a16:creationId xmlns="" xmlns:a16="http://schemas.microsoft.com/office/drawing/2014/main" id="{3E603A47-EDBD-4456-9136-C65A41995A0C}"/>
              </a:ext>
            </a:extLst>
          </p:cNvPr>
          <p:cNvSpPr/>
          <p:nvPr/>
        </p:nvSpPr>
        <p:spPr>
          <a:xfrm>
            <a:off x="66364" y="897871"/>
            <a:ext cx="8575359" cy="400099"/>
          </a:xfrm>
          <a:prstGeom prst="rect">
            <a:avLst/>
          </a:prstGeom>
        </p:spPr>
        <p:txBody>
          <a:bodyPr wrap="square" lIns="121909" tIns="60955" rIns="121909" bIns="60955">
            <a:spAutoFit/>
          </a:bodyPr>
          <a:lstStyle/>
          <a:p>
            <a:r>
              <a:rPr lang="th-TH" b="1" dirty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ครอบคลุม </a:t>
            </a:r>
            <a:r>
              <a:rPr lang="en-US" b="1" dirty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7 </a:t>
            </a:r>
            <a:r>
              <a:rPr lang="th-TH" b="1" dirty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 จังหวัด </a:t>
            </a:r>
            <a:r>
              <a:rPr lang="en-US" b="1" dirty="0" smtClean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                             </a:t>
            </a:r>
            <a:r>
              <a:rPr lang="th-TH" b="1" dirty="0" smtClean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ประชากร  </a:t>
            </a:r>
            <a:r>
              <a:rPr lang="en-US" b="1" dirty="0" smtClean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5.457,395    </a:t>
            </a:r>
            <a:r>
              <a:rPr lang="th-TH" b="1" dirty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rPr>
              <a:t>ล้านคน  </a:t>
            </a:r>
          </a:p>
        </p:txBody>
      </p:sp>
    </p:spTree>
    <p:extLst>
      <p:ext uri="{BB962C8B-B14F-4D97-AF65-F5344CB8AC3E}">
        <p14:creationId xmlns:p14="http://schemas.microsoft.com/office/powerpoint/2010/main" val="35195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xmlns="" id="{C01C89C6-4FD6-4162-91AD-CBA4A754A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66550"/>
              </p:ext>
            </p:extLst>
          </p:nvPr>
        </p:nvGraphicFramePr>
        <p:xfrm>
          <a:off x="119336" y="607964"/>
          <a:ext cx="7910946" cy="3128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712">
                  <a:extLst>
                    <a:ext uri="{9D8B030D-6E8A-4147-A177-3AD203B41FA5}">
                      <a16:colId xmlns:a16="http://schemas.microsoft.com/office/drawing/2014/main" xmlns="" val="1532278463"/>
                    </a:ext>
                  </a:extLst>
                </a:gridCol>
                <a:gridCol w="1018174">
                  <a:extLst>
                    <a:ext uri="{9D8B030D-6E8A-4147-A177-3AD203B41FA5}">
                      <a16:colId xmlns:a16="http://schemas.microsoft.com/office/drawing/2014/main" xmlns="" val="4250377350"/>
                    </a:ext>
                  </a:extLst>
                </a:gridCol>
                <a:gridCol w="1058365">
                  <a:extLst>
                    <a:ext uri="{9D8B030D-6E8A-4147-A177-3AD203B41FA5}">
                      <a16:colId xmlns:a16="http://schemas.microsoft.com/office/drawing/2014/main" xmlns="" val="3450030210"/>
                    </a:ext>
                  </a:extLst>
                </a:gridCol>
                <a:gridCol w="1044969">
                  <a:extLst>
                    <a:ext uri="{9D8B030D-6E8A-4147-A177-3AD203B41FA5}">
                      <a16:colId xmlns:a16="http://schemas.microsoft.com/office/drawing/2014/main" xmlns="" val="215019312"/>
                    </a:ext>
                  </a:extLst>
                </a:gridCol>
                <a:gridCol w="1044968">
                  <a:extLst>
                    <a:ext uri="{9D8B030D-6E8A-4147-A177-3AD203B41FA5}">
                      <a16:colId xmlns:a16="http://schemas.microsoft.com/office/drawing/2014/main" xmlns="" val="1108100073"/>
                    </a:ext>
                  </a:extLst>
                </a:gridCol>
                <a:gridCol w="1446879">
                  <a:extLst>
                    <a:ext uri="{9D8B030D-6E8A-4147-A177-3AD203B41FA5}">
                      <a16:colId xmlns:a16="http://schemas.microsoft.com/office/drawing/2014/main" xmlns="" val="3713479421"/>
                    </a:ext>
                  </a:extLst>
                </a:gridCol>
                <a:gridCol w="1446879">
                  <a:extLst>
                    <a:ext uri="{9D8B030D-6E8A-4147-A177-3AD203B41FA5}">
                      <a16:colId xmlns:a16="http://schemas.microsoft.com/office/drawing/2014/main" xmlns="" val="414667243"/>
                    </a:ext>
                  </a:extLst>
                </a:gridCol>
              </a:tblGrid>
              <a:tr h="934007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รพ.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เตียงตามกรอบ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_</a:t>
                      </a:r>
                      <a:r>
                        <a:rPr lang="th-TH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6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1</a:t>
                      </a:r>
                      <a:endParaRPr lang="th-TH" sz="1800" b="1" u="none" strike="noStrike" dirty="0">
                        <a:solidFill>
                          <a:schemeClr val="bg1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1)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u="none" strike="noStrike" dirty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เตียงจริง_61</a:t>
                      </a:r>
                    </a:p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2)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Active bed</a:t>
                      </a:r>
                    </a:p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3)</a:t>
                      </a: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 +/-</a:t>
                      </a:r>
                      <a:endParaRPr lang="en-US" sz="1800" b="1" u="none" strike="noStrike" dirty="0">
                        <a:solidFill>
                          <a:schemeClr val="bg1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  <a:p>
                      <a:pPr algn="ctr" rtl="0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(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4)=(1)-(3)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% Active Bed </a:t>
                      </a:r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เทียบเตียงตามกรอบ</a:t>
                      </a:r>
                    </a:p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(5)=(3)x100/(1)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% Active Bed</a:t>
                      </a:r>
                    </a:p>
                    <a:p>
                      <a:pPr algn="ctr" rtl="0" fontAlgn="b"/>
                      <a:r>
                        <a:rPr lang="th-TH" sz="1800" b="1" u="none" strike="noStrike" dirty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เทียบเตียงจริง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ea typeface="Tahoma" panose="020B0604030504040204" pitchFamily="34" charset="0"/>
                          <a:cs typeface="DB Adman X" panose="02000506090000020004" pitchFamily="2" charset="-34"/>
                        </a:rPr>
                        <a:t>(6)=(3)x100/(2)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ea typeface="Tahoma" panose="020B0604030504040204" pitchFamily="34" charset="0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234381"/>
                  </a:ext>
                </a:extLst>
              </a:tr>
              <a:tr h="201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A (2)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1,790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1821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1730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96.64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95.00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7690603"/>
                  </a:ext>
                </a:extLst>
              </a:tr>
              <a:tr h="201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S (5)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1,599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934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1,6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-34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102.12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84.43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38531778"/>
                  </a:ext>
                </a:extLst>
              </a:tr>
              <a:tr h="201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M1 (3)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620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687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16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74.19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66.95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4150387"/>
                  </a:ext>
                </a:extLst>
              </a:tr>
              <a:tr h="201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M2 (5)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591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74.19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77.83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98662650"/>
                  </a:ext>
                </a:extLst>
              </a:tr>
              <a:tr h="201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F1 (12)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1,120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1149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848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75.71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73.80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4960120"/>
                  </a:ext>
                </a:extLst>
              </a:tr>
              <a:tr h="201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F2 (49)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1,680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2,1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36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318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362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78.45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61.70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30074615"/>
                  </a:ext>
                </a:extLst>
              </a:tr>
              <a:tr h="216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F3 (12)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77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106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34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44.16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38.26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5139949"/>
                  </a:ext>
                </a:extLst>
              </a:tr>
              <a:tr h="201641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รวม (88)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7,629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8,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595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6,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555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1,108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85.92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76.26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317103"/>
                  </a:ext>
                </a:extLst>
              </a:tr>
            </a:tbl>
          </a:graphicData>
        </a:graphic>
      </p:graphicFrame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xmlns="" id="{35AC905B-0F47-4EDD-9274-E10058D2A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397090"/>
              </p:ext>
            </p:extLst>
          </p:nvPr>
        </p:nvGraphicFramePr>
        <p:xfrm>
          <a:off x="0" y="3848302"/>
          <a:ext cx="5746750" cy="300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แผนภูมิ 11">
            <a:extLst>
              <a:ext uri="{FF2B5EF4-FFF2-40B4-BE49-F238E27FC236}">
                <a16:creationId xmlns:a16="http://schemas.microsoft.com/office/drawing/2014/main" xmlns="" id="{DD7F70C1-8B18-433D-9968-C06F87674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318497"/>
              </p:ext>
            </p:extLst>
          </p:nvPr>
        </p:nvGraphicFramePr>
        <p:xfrm>
          <a:off x="6096000" y="3848303"/>
          <a:ext cx="5889674" cy="300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C2A4668F-54CC-4473-87E0-CFEC03EBF0DE}"/>
              </a:ext>
            </a:extLst>
          </p:cNvPr>
          <p:cNvSpPr/>
          <p:nvPr/>
        </p:nvSpPr>
        <p:spPr>
          <a:xfrm>
            <a:off x="8165681" y="1018086"/>
            <a:ext cx="3906983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เตียงตามกรอบ</a:t>
            </a:r>
            <a:r>
              <a:rPr lang="en-US" sz="36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7,629</a:t>
            </a:r>
            <a:r>
              <a:rPr lang="en-US" sz="4800" b="1" dirty="0" smtClean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36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เตียงจริง</a:t>
            </a:r>
            <a:r>
              <a:rPr lang="th-TH" sz="32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	</a:t>
            </a:r>
            <a:r>
              <a:rPr lang="en-US" sz="4400" b="1" dirty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8,595</a:t>
            </a:r>
            <a:endParaRPr lang="en-US" sz="4800" b="1" dirty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Active Bed</a:t>
            </a:r>
            <a:r>
              <a:rPr lang="th-TH" sz="36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	</a:t>
            </a:r>
            <a:r>
              <a:rPr lang="en-US" sz="4800" b="1" dirty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6,555</a:t>
            </a:r>
            <a:endParaRPr lang="th-TH" sz="48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75BAA21F-C121-4AAB-833A-FF89E4B47D9F}"/>
              </a:ext>
            </a:extLst>
          </p:cNvPr>
          <p:cNvSpPr/>
          <p:nvPr/>
        </p:nvSpPr>
        <p:spPr>
          <a:xfrm>
            <a:off x="4913980" y="3609511"/>
            <a:ext cx="161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85.92%</a:t>
            </a:r>
            <a:endParaRPr lang="th-TH" sz="40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69CFC9E6-45F3-410B-82AF-5C52A5083A95}"/>
              </a:ext>
            </a:extLst>
          </p:cNvPr>
          <p:cNvSpPr/>
          <p:nvPr/>
        </p:nvSpPr>
        <p:spPr>
          <a:xfrm>
            <a:off x="10560496" y="3522714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76.26%</a:t>
            </a:r>
            <a:endParaRPr lang="th-TH" sz="40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219A86-1D84-4EEA-B193-5227ACA2742A}"/>
              </a:ext>
            </a:extLst>
          </p:cNvPr>
          <p:cNvSpPr txBox="1">
            <a:spLocks/>
          </p:cNvSpPr>
          <p:nvPr/>
        </p:nvSpPr>
        <p:spPr>
          <a:xfrm flipH="1">
            <a:off x="119336" y="105871"/>
            <a:ext cx="11973070" cy="3708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th-TH" b="1" dirty="0" smtClean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pPr algn="l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สถานการณ์เตียงปัจจุบัน</a:t>
            </a:r>
            <a:endParaRPr lang="th-TH" sz="4000" b="1" dirty="0">
              <a:solidFill>
                <a:srgbClr val="FF0000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pPr algn="l"/>
            <a:endParaRPr lang="th-TH" sz="4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70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ลูกศร: โค้ง 9">
            <a:extLst>
              <a:ext uri="{FF2B5EF4-FFF2-40B4-BE49-F238E27FC236}">
                <a16:creationId xmlns="" xmlns:a16="http://schemas.microsoft.com/office/drawing/2014/main" id="{C23A8B9D-CA01-4B39-867B-D01E61300D73}"/>
              </a:ext>
            </a:extLst>
          </p:cNvPr>
          <p:cNvSpPr/>
          <p:nvPr/>
        </p:nvSpPr>
        <p:spPr>
          <a:xfrm flipV="1">
            <a:off x="1309872" y="2457675"/>
            <a:ext cx="3353281" cy="4400324"/>
          </a:xfrm>
          <a:prstGeom prst="bentArrow">
            <a:avLst>
              <a:gd name="adj1" fmla="val 28892"/>
              <a:gd name="adj2" fmla="val 23949"/>
              <a:gd name="adj3" fmla="val 16972"/>
              <a:gd name="adj4" fmla="val 44989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="" xmlns:a16="http://schemas.microsoft.com/office/drawing/2014/main" id="{839F9C2F-6CC1-406F-AE47-0CAA3C7F1AA5}"/>
              </a:ext>
            </a:extLst>
          </p:cNvPr>
          <p:cNvGrpSpPr/>
          <p:nvPr/>
        </p:nvGrpSpPr>
        <p:grpSpPr>
          <a:xfrm>
            <a:off x="-9378" y="2588285"/>
            <a:ext cx="3419170" cy="2536100"/>
            <a:chOff x="612817" y="2435232"/>
            <a:chExt cx="3419170" cy="2656657"/>
          </a:xfrm>
        </p:grpSpPr>
        <p:grpSp>
          <p:nvGrpSpPr>
            <p:cNvPr id="53" name="กลุ่ม 52">
              <a:extLst>
                <a:ext uri="{FF2B5EF4-FFF2-40B4-BE49-F238E27FC236}">
                  <a16:creationId xmlns="" xmlns:a16="http://schemas.microsoft.com/office/drawing/2014/main" id="{AD0BB8A2-3B8C-4E86-9622-EC475EF480DA}"/>
                </a:ext>
              </a:extLst>
            </p:cNvPr>
            <p:cNvGrpSpPr/>
            <p:nvPr/>
          </p:nvGrpSpPr>
          <p:grpSpPr>
            <a:xfrm>
              <a:off x="877018" y="2435232"/>
              <a:ext cx="2980022" cy="2356368"/>
              <a:chOff x="-342187" y="1288989"/>
              <a:chExt cx="2980022" cy="2422572"/>
            </a:xfrm>
          </p:grpSpPr>
          <p:sp>
            <p:nvSpPr>
              <p:cNvPr id="54" name="สี่เหลี่ยมผืนผ้า 53">
                <a:extLst>
                  <a:ext uri="{FF2B5EF4-FFF2-40B4-BE49-F238E27FC236}">
                    <a16:creationId xmlns="" xmlns:a16="http://schemas.microsoft.com/office/drawing/2014/main" id="{D11065D3-0413-4720-890F-C8AA3FAE2FE8}"/>
                  </a:ext>
                </a:extLst>
              </p:cNvPr>
              <p:cNvSpPr/>
              <p:nvPr/>
            </p:nvSpPr>
            <p:spPr>
              <a:xfrm>
                <a:off x="-342187" y="1288989"/>
                <a:ext cx="2980022" cy="2422572"/>
              </a:xfrm>
              <a:prstGeom prst="rect">
                <a:avLst/>
              </a:prstGeom>
              <a:noFill/>
              <a:ln>
                <a:noFill/>
              </a:ln>
            </p:spPr>
          </p:sp>
          <p:sp>
            <p:nvSpPr>
              <p:cNvPr id="55" name="รูปแบบอิสระ: รูปร่าง 54">
                <a:extLst>
                  <a:ext uri="{FF2B5EF4-FFF2-40B4-BE49-F238E27FC236}">
                    <a16:creationId xmlns="" xmlns:a16="http://schemas.microsoft.com/office/drawing/2014/main" id="{0DFE0AAB-C4D0-4445-A685-6547FA4399D5}"/>
                  </a:ext>
                </a:extLst>
              </p:cNvPr>
              <p:cNvSpPr/>
              <p:nvPr/>
            </p:nvSpPr>
            <p:spPr>
              <a:xfrm>
                <a:off x="934965" y="1288989"/>
                <a:ext cx="425717" cy="346081"/>
              </a:xfrm>
              <a:custGeom>
                <a:avLst/>
                <a:gdLst>
                  <a:gd name="connsiteX0" fmla="*/ 0 w 425717"/>
                  <a:gd name="connsiteY0" fmla="*/ 346081 h 346081"/>
                  <a:gd name="connsiteX1" fmla="*/ 212857 w 425717"/>
                  <a:gd name="connsiteY1" fmla="*/ 0 h 346081"/>
                  <a:gd name="connsiteX2" fmla="*/ 212860 w 425717"/>
                  <a:gd name="connsiteY2" fmla="*/ 0 h 346081"/>
                  <a:gd name="connsiteX3" fmla="*/ 425717 w 425717"/>
                  <a:gd name="connsiteY3" fmla="*/ 346081 h 346081"/>
                  <a:gd name="connsiteX4" fmla="*/ 0 w 425717"/>
                  <a:gd name="connsiteY4" fmla="*/ 346081 h 3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717" h="346081">
                    <a:moveTo>
                      <a:pt x="0" y="346081"/>
                    </a:moveTo>
                    <a:lnTo>
                      <a:pt x="212857" y="0"/>
                    </a:lnTo>
                    <a:lnTo>
                      <a:pt x="212860" y="0"/>
                    </a:lnTo>
                    <a:lnTo>
                      <a:pt x="425717" y="346081"/>
                    </a:lnTo>
                    <a:lnTo>
                      <a:pt x="0" y="346081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A</a:t>
                </a:r>
                <a:endParaRPr lang="th-TH" sz="2400" b="1" kern="1200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56" name="รูปแบบอิสระ: รูปร่าง 55">
                <a:extLst>
                  <a:ext uri="{FF2B5EF4-FFF2-40B4-BE49-F238E27FC236}">
                    <a16:creationId xmlns="" xmlns:a16="http://schemas.microsoft.com/office/drawing/2014/main" id="{BDA536E0-DD35-4EAF-81DA-C09C3B64E3F6}"/>
                  </a:ext>
                </a:extLst>
              </p:cNvPr>
              <p:cNvSpPr/>
              <p:nvPr/>
            </p:nvSpPr>
            <p:spPr>
              <a:xfrm>
                <a:off x="722106" y="1635070"/>
                <a:ext cx="851434" cy="346081"/>
              </a:xfrm>
              <a:custGeom>
                <a:avLst/>
                <a:gdLst>
                  <a:gd name="connsiteX0" fmla="*/ 0 w 851434"/>
                  <a:gd name="connsiteY0" fmla="*/ 346081 h 346081"/>
                  <a:gd name="connsiteX1" fmla="*/ 212857 w 851434"/>
                  <a:gd name="connsiteY1" fmla="*/ 0 h 346081"/>
                  <a:gd name="connsiteX2" fmla="*/ 638577 w 851434"/>
                  <a:gd name="connsiteY2" fmla="*/ 0 h 346081"/>
                  <a:gd name="connsiteX3" fmla="*/ 851434 w 851434"/>
                  <a:gd name="connsiteY3" fmla="*/ 346081 h 346081"/>
                  <a:gd name="connsiteX4" fmla="*/ 0 w 851434"/>
                  <a:gd name="connsiteY4" fmla="*/ 346081 h 3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1434" h="346081">
                    <a:moveTo>
                      <a:pt x="0" y="346081"/>
                    </a:moveTo>
                    <a:lnTo>
                      <a:pt x="212857" y="0"/>
                    </a:lnTo>
                    <a:lnTo>
                      <a:pt x="638577" y="0"/>
                    </a:lnTo>
                    <a:lnTo>
                      <a:pt x="851434" y="346081"/>
                    </a:lnTo>
                    <a:lnTo>
                      <a:pt x="0" y="346081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45211"/>
                  <a:satOff val="863"/>
                  <a:lumOff val="3809"/>
                  <a:alphaOff val="0"/>
                </a:schemeClr>
              </a:fillRef>
              <a:effectRef idx="1">
                <a:schemeClr val="accent5">
                  <a:shade val="80000"/>
                  <a:hueOff val="45211"/>
                  <a:satOff val="863"/>
                  <a:lumOff val="38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9481" tIns="30480" rIns="179481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S</a:t>
                </a:r>
                <a:endParaRPr lang="th-TH" sz="2400" b="1" kern="1200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57" name="รูปแบบอิสระ: รูปร่าง 56">
                <a:extLst>
                  <a:ext uri="{FF2B5EF4-FFF2-40B4-BE49-F238E27FC236}">
                    <a16:creationId xmlns="" xmlns:a16="http://schemas.microsoft.com/office/drawing/2014/main" id="{6949A7BA-3BED-47C5-98B2-3F2D1AECB5F2}"/>
                  </a:ext>
                </a:extLst>
              </p:cNvPr>
              <p:cNvSpPr/>
              <p:nvPr/>
            </p:nvSpPr>
            <p:spPr>
              <a:xfrm>
                <a:off x="509247" y="1981152"/>
                <a:ext cx="1277152" cy="346081"/>
              </a:xfrm>
              <a:custGeom>
                <a:avLst/>
                <a:gdLst>
                  <a:gd name="connsiteX0" fmla="*/ 0 w 1277152"/>
                  <a:gd name="connsiteY0" fmla="*/ 346081 h 346081"/>
                  <a:gd name="connsiteX1" fmla="*/ 212857 w 1277152"/>
                  <a:gd name="connsiteY1" fmla="*/ 0 h 346081"/>
                  <a:gd name="connsiteX2" fmla="*/ 1064295 w 1277152"/>
                  <a:gd name="connsiteY2" fmla="*/ 0 h 346081"/>
                  <a:gd name="connsiteX3" fmla="*/ 1277152 w 1277152"/>
                  <a:gd name="connsiteY3" fmla="*/ 346081 h 346081"/>
                  <a:gd name="connsiteX4" fmla="*/ 0 w 1277152"/>
                  <a:gd name="connsiteY4" fmla="*/ 346081 h 3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152" h="346081">
                    <a:moveTo>
                      <a:pt x="0" y="346081"/>
                    </a:moveTo>
                    <a:lnTo>
                      <a:pt x="212857" y="0"/>
                    </a:lnTo>
                    <a:lnTo>
                      <a:pt x="1064295" y="0"/>
                    </a:lnTo>
                    <a:lnTo>
                      <a:pt x="1277152" y="346081"/>
                    </a:lnTo>
                    <a:lnTo>
                      <a:pt x="0" y="346081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90421"/>
                  <a:satOff val="1725"/>
                  <a:lumOff val="7618"/>
                  <a:alphaOff val="0"/>
                </a:schemeClr>
              </a:fillRef>
              <a:effectRef idx="1">
                <a:schemeClr val="accent5">
                  <a:shade val="80000"/>
                  <a:hueOff val="90421"/>
                  <a:satOff val="1725"/>
                  <a:lumOff val="761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3982" tIns="30480" rIns="253982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M1</a:t>
                </a:r>
                <a:endParaRPr lang="th-TH" sz="2400" b="1" kern="1200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58" name="รูปแบบอิสระ: รูปร่าง 57">
                <a:extLst>
                  <a:ext uri="{FF2B5EF4-FFF2-40B4-BE49-F238E27FC236}">
                    <a16:creationId xmlns="" xmlns:a16="http://schemas.microsoft.com/office/drawing/2014/main" id="{C0F0D84E-194E-4CA2-94F7-9854B5F9EAE9}"/>
                  </a:ext>
                </a:extLst>
              </p:cNvPr>
              <p:cNvSpPr/>
              <p:nvPr/>
            </p:nvSpPr>
            <p:spPr>
              <a:xfrm>
                <a:off x="296389" y="2327234"/>
                <a:ext cx="1702869" cy="346081"/>
              </a:xfrm>
              <a:custGeom>
                <a:avLst/>
                <a:gdLst>
                  <a:gd name="connsiteX0" fmla="*/ 0 w 1702869"/>
                  <a:gd name="connsiteY0" fmla="*/ 346081 h 346081"/>
                  <a:gd name="connsiteX1" fmla="*/ 212857 w 1702869"/>
                  <a:gd name="connsiteY1" fmla="*/ 0 h 346081"/>
                  <a:gd name="connsiteX2" fmla="*/ 1490012 w 1702869"/>
                  <a:gd name="connsiteY2" fmla="*/ 0 h 346081"/>
                  <a:gd name="connsiteX3" fmla="*/ 1702869 w 1702869"/>
                  <a:gd name="connsiteY3" fmla="*/ 346081 h 346081"/>
                  <a:gd name="connsiteX4" fmla="*/ 0 w 1702869"/>
                  <a:gd name="connsiteY4" fmla="*/ 346081 h 3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2869" h="346081">
                    <a:moveTo>
                      <a:pt x="0" y="346081"/>
                    </a:moveTo>
                    <a:lnTo>
                      <a:pt x="212857" y="0"/>
                    </a:lnTo>
                    <a:lnTo>
                      <a:pt x="1490012" y="0"/>
                    </a:lnTo>
                    <a:lnTo>
                      <a:pt x="1702869" y="346081"/>
                    </a:lnTo>
                    <a:lnTo>
                      <a:pt x="0" y="346081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135632"/>
                  <a:satOff val="2588"/>
                  <a:lumOff val="11428"/>
                  <a:alphaOff val="0"/>
                </a:schemeClr>
              </a:fillRef>
              <a:effectRef idx="1">
                <a:schemeClr val="accent5">
                  <a:shade val="80000"/>
                  <a:hueOff val="135632"/>
                  <a:satOff val="2588"/>
                  <a:lumOff val="114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8482" tIns="30480" rIns="328482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M2</a:t>
                </a:r>
                <a:endParaRPr lang="th-TH" sz="2400" b="1" kern="1200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59" name="รูปแบบอิสระ: รูปร่าง 58">
                <a:extLst>
                  <a:ext uri="{FF2B5EF4-FFF2-40B4-BE49-F238E27FC236}">
                    <a16:creationId xmlns="" xmlns:a16="http://schemas.microsoft.com/office/drawing/2014/main" id="{A712FAA3-C14F-42B5-B5C5-7E972D08E8C8}"/>
                  </a:ext>
                </a:extLst>
              </p:cNvPr>
              <p:cNvSpPr/>
              <p:nvPr/>
            </p:nvSpPr>
            <p:spPr>
              <a:xfrm>
                <a:off x="83530" y="2673315"/>
                <a:ext cx="2128587" cy="346081"/>
              </a:xfrm>
              <a:custGeom>
                <a:avLst/>
                <a:gdLst>
                  <a:gd name="connsiteX0" fmla="*/ 0 w 2128587"/>
                  <a:gd name="connsiteY0" fmla="*/ 346081 h 346081"/>
                  <a:gd name="connsiteX1" fmla="*/ 212857 w 2128587"/>
                  <a:gd name="connsiteY1" fmla="*/ 0 h 346081"/>
                  <a:gd name="connsiteX2" fmla="*/ 1915730 w 2128587"/>
                  <a:gd name="connsiteY2" fmla="*/ 0 h 346081"/>
                  <a:gd name="connsiteX3" fmla="*/ 2128587 w 2128587"/>
                  <a:gd name="connsiteY3" fmla="*/ 346081 h 346081"/>
                  <a:gd name="connsiteX4" fmla="*/ 0 w 2128587"/>
                  <a:gd name="connsiteY4" fmla="*/ 346081 h 3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8587" h="346081">
                    <a:moveTo>
                      <a:pt x="0" y="346081"/>
                    </a:moveTo>
                    <a:lnTo>
                      <a:pt x="212857" y="0"/>
                    </a:lnTo>
                    <a:lnTo>
                      <a:pt x="1915730" y="0"/>
                    </a:lnTo>
                    <a:lnTo>
                      <a:pt x="2128587" y="346081"/>
                    </a:lnTo>
                    <a:lnTo>
                      <a:pt x="0" y="346081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180842"/>
                  <a:satOff val="3450"/>
                  <a:lumOff val="15237"/>
                  <a:alphaOff val="0"/>
                </a:schemeClr>
              </a:fillRef>
              <a:effectRef idx="1">
                <a:schemeClr val="accent5">
                  <a:shade val="80000"/>
                  <a:hueOff val="180842"/>
                  <a:satOff val="3450"/>
                  <a:lumOff val="1523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02983" tIns="30480" rIns="402983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F1</a:t>
                </a:r>
                <a:endParaRPr lang="th-TH" sz="2400" b="1" kern="1200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60" name="รูปแบบอิสระ: รูปร่าง 59">
                <a:extLst>
                  <a:ext uri="{FF2B5EF4-FFF2-40B4-BE49-F238E27FC236}">
                    <a16:creationId xmlns="" xmlns:a16="http://schemas.microsoft.com/office/drawing/2014/main" id="{AAE1BFF7-A301-41CD-AFDF-7EEEC4FD94EB}"/>
                  </a:ext>
                </a:extLst>
              </p:cNvPr>
              <p:cNvSpPr/>
              <p:nvPr/>
            </p:nvSpPr>
            <p:spPr>
              <a:xfrm>
                <a:off x="-129329" y="3019397"/>
                <a:ext cx="2554304" cy="346081"/>
              </a:xfrm>
              <a:custGeom>
                <a:avLst/>
                <a:gdLst>
                  <a:gd name="connsiteX0" fmla="*/ 0 w 2554304"/>
                  <a:gd name="connsiteY0" fmla="*/ 346081 h 346081"/>
                  <a:gd name="connsiteX1" fmla="*/ 212857 w 2554304"/>
                  <a:gd name="connsiteY1" fmla="*/ 0 h 346081"/>
                  <a:gd name="connsiteX2" fmla="*/ 2341447 w 2554304"/>
                  <a:gd name="connsiteY2" fmla="*/ 0 h 346081"/>
                  <a:gd name="connsiteX3" fmla="*/ 2554304 w 2554304"/>
                  <a:gd name="connsiteY3" fmla="*/ 346081 h 346081"/>
                  <a:gd name="connsiteX4" fmla="*/ 0 w 2554304"/>
                  <a:gd name="connsiteY4" fmla="*/ 346081 h 3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4304" h="346081">
                    <a:moveTo>
                      <a:pt x="0" y="346081"/>
                    </a:moveTo>
                    <a:lnTo>
                      <a:pt x="212857" y="0"/>
                    </a:lnTo>
                    <a:lnTo>
                      <a:pt x="2341447" y="0"/>
                    </a:lnTo>
                    <a:lnTo>
                      <a:pt x="2554304" y="346081"/>
                    </a:lnTo>
                    <a:lnTo>
                      <a:pt x="0" y="346081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226053"/>
                  <a:satOff val="4313"/>
                  <a:lumOff val="19046"/>
                  <a:alphaOff val="0"/>
                </a:schemeClr>
              </a:fillRef>
              <a:effectRef idx="1">
                <a:schemeClr val="accent5">
                  <a:shade val="80000"/>
                  <a:hueOff val="226053"/>
                  <a:satOff val="4313"/>
                  <a:lumOff val="1904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7484" tIns="30480" rIns="477483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F2</a:t>
                </a:r>
                <a:endParaRPr lang="th-TH" sz="2400" b="1" kern="1200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  <p:sp>
            <p:nvSpPr>
              <p:cNvPr id="61" name="รูปแบบอิสระ: รูปร่าง 60">
                <a:extLst>
                  <a:ext uri="{FF2B5EF4-FFF2-40B4-BE49-F238E27FC236}">
                    <a16:creationId xmlns="" xmlns:a16="http://schemas.microsoft.com/office/drawing/2014/main" id="{B809C0BB-CD89-4F6D-8A6F-BACC13540099}"/>
                  </a:ext>
                </a:extLst>
              </p:cNvPr>
              <p:cNvSpPr/>
              <p:nvPr/>
            </p:nvSpPr>
            <p:spPr>
              <a:xfrm>
                <a:off x="-342187" y="3365479"/>
                <a:ext cx="2980022" cy="346081"/>
              </a:xfrm>
              <a:custGeom>
                <a:avLst/>
                <a:gdLst>
                  <a:gd name="connsiteX0" fmla="*/ 0 w 2980022"/>
                  <a:gd name="connsiteY0" fmla="*/ 346081 h 346081"/>
                  <a:gd name="connsiteX1" fmla="*/ 212857 w 2980022"/>
                  <a:gd name="connsiteY1" fmla="*/ 0 h 346081"/>
                  <a:gd name="connsiteX2" fmla="*/ 2767165 w 2980022"/>
                  <a:gd name="connsiteY2" fmla="*/ 0 h 346081"/>
                  <a:gd name="connsiteX3" fmla="*/ 2980022 w 2980022"/>
                  <a:gd name="connsiteY3" fmla="*/ 346081 h 346081"/>
                  <a:gd name="connsiteX4" fmla="*/ 0 w 2980022"/>
                  <a:gd name="connsiteY4" fmla="*/ 346081 h 3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0022" h="346081">
                    <a:moveTo>
                      <a:pt x="0" y="346081"/>
                    </a:moveTo>
                    <a:lnTo>
                      <a:pt x="212857" y="0"/>
                    </a:lnTo>
                    <a:lnTo>
                      <a:pt x="2767165" y="0"/>
                    </a:lnTo>
                    <a:lnTo>
                      <a:pt x="2980022" y="346081"/>
                    </a:lnTo>
                    <a:lnTo>
                      <a:pt x="0" y="346081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shade val="80000"/>
                  <a:hueOff val="271263"/>
                  <a:satOff val="5175"/>
                  <a:lumOff val="22855"/>
                  <a:alphaOff val="0"/>
                </a:schemeClr>
              </a:fillRef>
              <a:effectRef idx="1">
                <a:schemeClr val="accent5">
                  <a:shade val="80000"/>
                  <a:hueOff val="271263"/>
                  <a:satOff val="5175"/>
                  <a:lumOff val="228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51983" tIns="30480" rIns="551985" bIns="3048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F3</a:t>
                </a:r>
                <a:endParaRPr lang="th-TH" sz="2400" b="1" kern="1200" dirty="0">
                  <a:latin typeface="DB Adman X" panose="02000506090000020004" pitchFamily="2" charset="-34"/>
                  <a:cs typeface="DB Adman X" panose="02000506090000020004" pitchFamily="2" charset="-34"/>
                </a:endParaRPr>
              </a:p>
            </p:txBody>
          </p:sp>
        </p:grpSp>
        <p:sp>
          <p:nvSpPr>
            <p:cNvPr id="9" name="สี่เหลี่ยมผืนผ้า 2">
              <a:extLst>
                <a:ext uri="{FF2B5EF4-FFF2-40B4-BE49-F238E27FC236}">
                  <a16:creationId xmlns="" xmlns:a16="http://schemas.microsoft.com/office/drawing/2014/main" id="{F2AE6F04-D008-44F1-BDFC-737DFA0A56FE}"/>
                </a:ext>
              </a:extLst>
            </p:cNvPr>
            <p:cNvSpPr/>
            <p:nvPr/>
          </p:nvSpPr>
          <p:spPr>
            <a:xfrm>
              <a:off x="612817" y="4702474"/>
              <a:ext cx="3419170" cy="389415"/>
            </a:xfrm>
            <a:prstGeom prst="rect">
              <a:avLst/>
            </a:prstGeom>
          </p:spPr>
          <p:txBody>
            <a:bodyPr wrap="square" lIns="121909" tIns="60955" rIns="121909" bIns="60955">
              <a:spAutoFit/>
            </a:bodyPr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ตามโครงสร้าง </a:t>
              </a:r>
              <a:r>
                <a:rPr lang="en-US" sz="24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(</a:t>
              </a:r>
              <a:r>
                <a:rPr lang="th-TH" sz="24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กบรส.</a:t>
              </a:r>
              <a:r>
                <a:rPr lang="en-US" sz="24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 21 </a:t>
              </a:r>
              <a:r>
                <a:rPr lang="th-TH" sz="24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ม.ค.</a:t>
              </a:r>
              <a:r>
                <a:rPr lang="en-US" sz="2400" dirty="0">
                  <a:solidFill>
                    <a:prstClr val="black"/>
                  </a:solidFill>
                  <a:latin typeface="DB Adman X" panose="02000506090000020004" pitchFamily="2" charset="-34"/>
                  <a:ea typeface="Tahoma" pitchFamily="34" charset="0"/>
                  <a:cs typeface="DB Adman X" panose="02000506090000020004" pitchFamily="2" charset="-34"/>
                </a:rPr>
                <a:t>61)</a:t>
              </a:r>
              <a:endParaRPr lang="th-TH" sz="2400" dirty="0">
                <a:solidFill>
                  <a:prstClr val="black"/>
                </a:solidFill>
                <a:latin typeface="DB Adman X" panose="02000506090000020004" pitchFamily="2" charset="-34"/>
                <a:ea typeface="Tahoma" pitchFamily="34" charset="0"/>
                <a:cs typeface="DB Adman X" panose="02000506090000020004" pitchFamily="2" charset="-34"/>
              </a:endParaRPr>
            </a:p>
          </p:txBody>
        </p:sp>
      </p:grpSp>
      <p:grpSp>
        <p:nvGrpSpPr>
          <p:cNvPr id="30" name="กลุ่ม 29">
            <a:extLst>
              <a:ext uri="{FF2B5EF4-FFF2-40B4-BE49-F238E27FC236}">
                <a16:creationId xmlns="" xmlns:a16="http://schemas.microsoft.com/office/drawing/2014/main" id="{1204D380-E2AF-4412-AC2C-0896E45DF762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sp>
          <p:nvSpPr>
            <p:cNvPr id="31" name="Title 1">
              <a:extLst>
                <a:ext uri="{FF2B5EF4-FFF2-40B4-BE49-F238E27FC236}">
                  <a16:creationId xmlns="" xmlns:a16="http://schemas.microsoft.com/office/drawing/2014/main" id="{8891A4FE-926D-4EA6-B3BE-761B6A65AD1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       </a:t>
              </a:r>
              <a:r>
                <a:rPr lang="th-TH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B Adman X" panose="02000506090000020004" pitchFamily="2" charset="-34"/>
                  <a:cs typeface="DB Adman X" panose="02000506090000020004" pitchFamily="2" charset="-34"/>
                </a:rPr>
                <a:t>	</a:t>
              </a:r>
              <a:r>
                <a:rPr lang="th-TH" sz="48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สถานการณ์</a:t>
              </a:r>
              <a:r>
                <a:rPr lang="th-TH" sz="4800" b="1" dirty="0" smtClean="0">
                  <a:solidFill>
                    <a:srgbClr val="0070C0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เตียง </a:t>
              </a:r>
              <a:r>
                <a:rPr lang="th-TH" sz="4800" b="1" dirty="0">
                  <a:solidFill>
                    <a:srgbClr val="0070C0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ปี </a:t>
              </a:r>
              <a:r>
                <a:rPr lang="th-TH" sz="4800" b="1" dirty="0" smtClean="0">
                  <a:solidFill>
                    <a:srgbClr val="0070C0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256</a:t>
              </a:r>
              <a:r>
                <a:rPr lang="en-US" sz="4800" b="1" dirty="0" smtClean="0">
                  <a:solidFill>
                    <a:srgbClr val="0070C0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</a:t>
              </a:r>
              <a:r>
                <a:rPr lang="th-TH" sz="4800" b="1" dirty="0" smtClean="0">
                  <a:solidFill>
                    <a:srgbClr val="0070C0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-2565</a:t>
              </a:r>
              <a:endParaRPr lang="th-TH" sz="4800" b="1" dirty="0">
                <a:solidFill>
                  <a:srgbClr val="0070C0"/>
                </a:solidFill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  <p:pic>
          <p:nvPicPr>
            <p:cNvPr id="32" name="Picture 2">
              <a:extLst>
                <a:ext uri="{FF2B5EF4-FFF2-40B4-BE49-F238E27FC236}">
                  <a16:creationId xmlns="" xmlns:a16="http://schemas.microsoft.com/office/drawing/2014/main" id="{F52EE1A6-B0D6-4DB9-AD4F-9FDBDB68D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5">
              <a:extLst>
                <a:ext uri="{FF2B5EF4-FFF2-40B4-BE49-F238E27FC236}">
                  <a16:creationId xmlns="" xmlns:a16="http://schemas.microsoft.com/office/drawing/2014/main" id="{DCF644EF-73D0-4289-BB9C-B0185176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99127"/>
              <a:ext cx="1049018" cy="976899"/>
            </a:xfrm>
            <a:prstGeom prst="rect">
              <a:avLst/>
            </a:prstGeom>
          </p:spPr>
        </p:pic>
      </p:grpSp>
      <p:sp>
        <p:nvSpPr>
          <p:cNvPr id="34" name="สี่เหลี่ยมผืนผ้า 33">
            <a:extLst>
              <a:ext uri="{FF2B5EF4-FFF2-40B4-BE49-F238E27FC236}">
                <a16:creationId xmlns="" xmlns:a16="http://schemas.microsoft.com/office/drawing/2014/main" id="{723F97BE-40CA-4E40-B2AB-4F515C1CA8EA}"/>
              </a:ext>
            </a:extLst>
          </p:cNvPr>
          <p:cNvSpPr/>
          <p:nvPr/>
        </p:nvSpPr>
        <p:spPr>
          <a:xfrm>
            <a:off x="1103127" y="1139658"/>
            <a:ext cx="47836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7,629</a:t>
            </a:r>
            <a:r>
              <a:rPr lang="en-US" sz="4000" b="1" dirty="0" smtClean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เตียง</a:t>
            </a:r>
            <a:endParaRPr lang="th-TH" sz="14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13.97</a:t>
            </a:r>
            <a:r>
              <a:rPr lang="en-US" sz="3200" b="1" dirty="0" smtClean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:</a:t>
            </a:r>
            <a:r>
              <a:rPr lang="en-US" sz="3200" b="1" dirty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10,000 </a:t>
            </a:r>
            <a:r>
              <a:rPr lang="en-US" sz="18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POP</a:t>
            </a:r>
            <a:endParaRPr lang="th-TH" sz="11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5" name="วงรี 34">
            <a:extLst>
              <a:ext uri="{FF2B5EF4-FFF2-40B4-BE49-F238E27FC236}">
                <a16:creationId xmlns="" xmlns:a16="http://schemas.microsoft.com/office/drawing/2014/main" id="{77F9902F-4F23-4919-9A21-16A3F6816AA0}"/>
              </a:ext>
            </a:extLst>
          </p:cNvPr>
          <p:cNvSpPr/>
          <p:nvPr/>
        </p:nvSpPr>
        <p:spPr>
          <a:xfrm>
            <a:off x="117037" y="1348575"/>
            <a:ext cx="1044000" cy="1044000"/>
          </a:xfrm>
          <a:prstGeom prst="ellipse">
            <a:avLst/>
          </a:prstGeom>
          <a:ln w="57150">
            <a:solidFill>
              <a:srgbClr val="3333FF"/>
            </a:solidFill>
            <a:prstDash val="sysDash"/>
          </a:ln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61</a:t>
            </a:r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="" xmlns:a16="http://schemas.microsoft.com/office/drawing/2014/main" id="{008E1F53-D2A6-4E7A-89D3-6F405070CC7D}"/>
              </a:ext>
            </a:extLst>
          </p:cNvPr>
          <p:cNvSpPr/>
          <p:nvPr/>
        </p:nvSpPr>
        <p:spPr>
          <a:xfrm>
            <a:off x="8631644" y="5311192"/>
            <a:ext cx="3418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8,488</a:t>
            </a:r>
            <a:r>
              <a:rPr lang="en-US" sz="4800" b="1" dirty="0" smtClean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th-TH" sz="36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เตียง</a:t>
            </a:r>
            <a:endParaRPr lang="th-TH" sz="18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15.55</a:t>
            </a:r>
            <a:r>
              <a:rPr lang="en-US" sz="3600" b="1" dirty="0" smtClean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:</a:t>
            </a:r>
            <a:r>
              <a:rPr lang="en-US" sz="3600" b="1" dirty="0">
                <a:solidFill>
                  <a:srgbClr val="00B0F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10,000 </a:t>
            </a:r>
            <a:r>
              <a:rPr lang="en-US" sz="2000" b="1" dirty="0">
                <a:solidFill>
                  <a:srgbClr val="0000CC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POP</a:t>
            </a:r>
            <a:endParaRPr lang="th-TH" sz="1200" b="1" dirty="0">
              <a:solidFill>
                <a:srgbClr val="0000CC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7" name="วงรี 36">
            <a:extLst>
              <a:ext uri="{FF2B5EF4-FFF2-40B4-BE49-F238E27FC236}">
                <a16:creationId xmlns="" xmlns:a16="http://schemas.microsoft.com/office/drawing/2014/main" id="{936D08A8-FE65-405B-AF88-B10B0A60DFA6}"/>
              </a:ext>
            </a:extLst>
          </p:cNvPr>
          <p:cNvSpPr/>
          <p:nvPr/>
        </p:nvSpPr>
        <p:spPr>
          <a:xfrm>
            <a:off x="7614339" y="5643502"/>
            <a:ext cx="1044000" cy="1044000"/>
          </a:xfrm>
          <a:prstGeom prst="ellipse">
            <a:avLst/>
          </a:prstGeom>
          <a:ln w="57150">
            <a:solidFill>
              <a:srgbClr val="3333FF"/>
            </a:solidFill>
            <a:prstDash val="sysDash"/>
          </a:ln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65</a:t>
            </a:r>
          </a:p>
        </p:txBody>
      </p:sp>
      <p:sp>
        <p:nvSpPr>
          <p:cNvPr id="65" name="สี่เหลี่ยมผืนผ้า 64">
            <a:extLst>
              <a:ext uri="{FF2B5EF4-FFF2-40B4-BE49-F238E27FC236}">
                <a16:creationId xmlns="" xmlns:a16="http://schemas.microsoft.com/office/drawing/2014/main" id="{94B34EA8-CEC0-4A3D-95E2-4DC31FC8DDC7}"/>
              </a:ext>
            </a:extLst>
          </p:cNvPr>
          <p:cNvSpPr/>
          <p:nvPr/>
        </p:nvSpPr>
        <p:spPr>
          <a:xfrm>
            <a:off x="1319116" y="5232307"/>
            <a:ext cx="30556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ขยายเตียง ปี </a:t>
            </a:r>
            <a:r>
              <a:rPr lang="th-TH" sz="3600" b="1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6</a:t>
            </a:r>
            <a:r>
              <a:rPr lang="en-US" sz="3600" b="1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2</a:t>
            </a:r>
            <a:r>
              <a:rPr lang="th-TH" sz="3600" b="1" dirty="0" smtClean="0"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-65</a:t>
            </a:r>
            <a:endParaRPr lang="th-TH" sz="3600" b="1" dirty="0">
              <a:latin typeface="DB Adman X" panose="02000506090000020004" pitchFamily="2" charset="-34"/>
              <a:ea typeface="Tahoma" panose="020B0604030504040204" pitchFamily="34" charset="0"/>
              <a:cs typeface="DB Adman X" panose="02000506090000020004" pitchFamily="2" charset="-34"/>
            </a:endParaRPr>
          </a:p>
          <a:p>
            <a:pPr algn="ctr"/>
            <a:r>
              <a:rPr lang="en-US" sz="6000" b="1" dirty="0" smtClean="0">
                <a:solidFill>
                  <a:srgbClr val="ED7D31"/>
                </a:solidFill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859 </a:t>
            </a:r>
            <a:r>
              <a:rPr lang="th-TH" sz="6000" b="1" dirty="0">
                <a:solidFill>
                  <a:srgbClr val="ED7D31"/>
                </a:solidFill>
                <a:latin typeface="DB Adman X" panose="02000506090000020004" pitchFamily="2" charset="-34"/>
                <a:ea typeface="Tahoma" panose="020B0604030504040204" pitchFamily="34" charset="0"/>
                <a:cs typeface="DB Adman X" panose="02000506090000020004" pitchFamily="2" charset="-34"/>
              </a:rPr>
              <a:t>เตียง</a:t>
            </a:r>
          </a:p>
        </p:txBody>
      </p:sp>
      <p:sp>
        <p:nvSpPr>
          <p:cNvPr id="66" name="ลูกศร: ขวาท้ายขีด 65">
            <a:extLst>
              <a:ext uri="{FF2B5EF4-FFF2-40B4-BE49-F238E27FC236}">
                <a16:creationId xmlns="" xmlns:a16="http://schemas.microsoft.com/office/drawing/2014/main" id="{249DF42A-D418-468E-91CE-52B3F383232A}"/>
              </a:ext>
            </a:extLst>
          </p:cNvPr>
          <p:cNvSpPr/>
          <p:nvPr/>
        </p:nvSpPr>
        <p:spPr>
          <a:xfrm>
            <a:off x="4868389" y="5473005"/>
            <a:ext cx="2294411" cy="1384995"/>
          </a:xfrm>
          <a:prstGeom prst="stripedRightArrow">
            <a:avLst>
              <a:gd name="adj1" fmla="val 50000"/>
              <a:gd name="adj2" fmla="val 38255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="" xmlns:a16="http://schemas.microsoft.com/office/drawing/2014/main" id="{29E861CE-78CB-456C-9396-708CD706C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89038"/>
              </p:ext>
            </p:extLst>
          </p:nvPr>
        </p:nvGraphicFramePr>
        <p:xfrm>
          <a:off x="3613406" y="1170966"/>
          <a:ext cx="7307129" cy="4063832"/>
        </p:xfrm>
        <a:graphic>
          <a:graphicData uri="http://schemas.openxmlformats.org/drawingml/2006/table">
            <a:tbl>
              <a:tblPr firstRow="1" bandRow="1"/>
              <a:tblGrid>
                <a:gridCol w="1068258">
                  <a:extLst>
                    <a:ext uri="{9D8B030D-6E8A-4147-A177-3AD203B41FA5}">
                      <a16:colId xmlns="" xmlns:a16="http://schemas.microsoft.com/office/drawing/2014/main" val="1260366697"/>
                    </a:ext>
                  </a:extLst>
                </a:gridCol>
                <a:gridCol w="769916">
                  <a:extLst>
                    <a:ext uri="{9D8B030D-6E8A-4147-A177-3AD203B41FA5}">
                      <a16:colId xmlns="" xmlns:a16="http://schemas.microsoft.com/office/drawing/2014/main" val="271486424"/>
                    </a:ext>
                  </a:extLst>
                </a:gridCol>
                <a:gridCol w="769916">
                  <a:extLst>
                    <a:ext uri="{9D8B030D-6E8A-4147-A177-3AD203B41FA5}">
                      <a16:colId xmlns="" xmlns:a16="http://schemas.microsoft.com/office/drawing/2014/main" val="4196913578"/>
                    </a:ext>
                  </a:extLst>
                </a:gridCol>
                <a:gridCol w="769916">
                  <a:extLst>
                    <a:ext uri="{9D8B030D-6E8A-4147-A177-3AD203B41FA5}">
                      <a16:colId xmlns="" xmlns:a16="http://schemas.microsoft.com/office/drawing/2014/main" val="1601245134"/>
                    </a:ext>
                  </a:extLst>
                </a:gridCol>
                <a:gridCol w="797409">
                  <a:extLst>
                    <a:ext uri="{9D8B030D-6E8A-4147-A177-3AD203B41FA5}">
                      <a16:colId xmlns="" xmlns:a16="http://schemas.microsoft.com/office/drawing/2014/main" val="1667524549"/>
                    </a:ext>
                  </a:extLst>
                </a:gridCol>
                <a:gridCol w="793682">
                  <a:extLst>
                    <a:ext uri="{9D8B030D-6E8A-4147-A177-3AD203B41FA5}">
                      <a16:colId xmlns="" xmlns:a16="http://schemas.microsoft.com/office/drawing/2014/main" val="3533609943"/>
                    </a:ext>
                  </a:extLst>
                </a:gridCol>
                <a:gridCol w="798199">
                  <a:extLst>
                    <a:ext uri="{9D8B030D-6E8A-4147-A177-3AD203B41FA5}">
                      <a16:colId xmlns="" xmlns:a16="http://schemas.microsoft.com/office/drawing/2014/main" val="4278611172"/>
                    </a:ext>
                  </a:extLst>
                </a:gridCol>
                <a:gridCol w="698224">
                  <a:extLst>
                    <a:ext uri="{9D8B030D-6E8A-4147-A177-3AD203B41FA5}">
                      <a16:colId xmlns="" xmlns:a16="http://schemas.microsoft.com/office/drawing/2014/main" val="4248223727"/>
                    </a:ext>
                  </a:extLst>
                </a:gridCol>
                <a:gridCol w="841609">
                  <a:extLst>
                    <a:ext uri="{9D8B030D-6E8A-4147-A177-3AD203B41FA5}">
                      <a16:colId xmlns="" xmlns:a16="http://schemas.microsoft.com/office/drawing/2014/main" val="516509305"/>
                    </a:ext>
                  </a:extLst>
                </a:gridCol>
              </a:tblGrid>
              <a:tr h="38582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ระดับ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เตียง</a:t>
                      </a:r>
                      <a:r>
                        <a:rPr lang="th-TH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กรอบ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 2561</a:t>
                      </a:r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เตียง</a:t>
                      </a:r>
                      <a:r>
                        <a:rPr lang="th-TH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จริง</a:t>
                      </a:r>
                      <a:endParaRPr lang="en-US" sz="2000" b="1" i="0" u="none" strike="noStrike" dirty="0" smtClean="0">
                        <a:solidFill>
                          <a:srgbClr val="FFFFFF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2561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Active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bed</a:t>
                      </a:r>
                    </a:p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2561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ขยายเตียง</a:t>
                      </a:r>
                    </a:p>
                    <a:p>
                      <a:pPr algn="ctr" rtl="0" fontAlgn="ctr"/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รวมเตียง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2565</a:t>
                      </a:r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1235785"/>
                  </a:ext>
                </a:extLst>
              </a:tr>
              <a:tr h="3522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ปี/เตียง</a:t>
                      </a:r>
                    </a:p>
                    <a:p>
                      <a:pPr algn="ctr" rtl="0" fontAlgn="ctr"/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48730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7175504"/>
                  </a:ext>
                </a:extLst>
              </a:tr>
              <a:tr h="317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A 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1821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1730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1,790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4267948"/>
                  </a:ext>
                </a:extLst>
              </a:tr>
              <a:tr h="317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S 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1,599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934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1,6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33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258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104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2,058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711898"/>
                  </a:ext>
                </a:extLst>
              </a:tr>
              <a:tr h="317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M1 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687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102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 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</a:t>
                      </a:r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2695564"/>
                  </a:ext>
                </a:extLst>
              </a:tr>
              <a:tr h="317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M2 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591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60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221120"/>
                  </a:ext>
                </a:extLst>
              </a:tr>
              <a:tr h="317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F1 (12)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1149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848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37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225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5223474"/>
                  </a:ext>
                </a:extLst>
              </a:tr>
              <a:tr h="317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F2 (49)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2,1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36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318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1,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765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117970"/>
                  </a:ext>
                </a:extLst>
              </a:tr>
              <a:tr h="3174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F3 (12)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77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106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240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9568739"/>
                  </a:ext>
                </a:extLst>
              </a:tr>
              <a:tr h="317479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รวม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7,629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8,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595</a:t>
                      </a:r>
                      <a:endParaRPr lang="th-TH" sz="1800" b="1" i="0" u="none" strike="noStrike" dirty="0">
                        <a:solidFill>
                          <a:srgbClr val="FF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6,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555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358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326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21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154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B Adman X" panose="02000506090000020004" pitchFamily="2" charset="-34"/>
                          <a:cs typeface="DB Adman X" panose="02000506090000020004" pitchFamily="2" charset="-34"/>
                        </a:rPr>
                        <a:t>8,488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DB Adman X" panose="02000506090000020004" pitchFamily="2" charset="-34"/>
                        <a:cs typeface="DB Adman X" panose="02000506090000020004" pitchFamily="2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80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3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1987896" y="2134546"/>
            <a:ext cx="5789613" cy="2440637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1190185" y="2061708"/>
              <a:ext cx="434901" cy="404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316736" y="2384252"/>
              <a:ext cx="845609" cy="404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2207746" y="1545349"/>
              <a:ext cx="949283" cy="404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หนองคาย</a:t>
              </a:r>
              <a:endParaRPr lang="th-TH" sz="24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="" xmlns:a16="http://schemas.microsoft.com/office/drawing/2014/main" id="{ABE9F7BC-9E47-4CCD-AE67-ABDAFAEAADAC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sp>
          <p:nvSpPr>
            <p:cNvPr id="43" name="Title 1">
              <a:extLst>
                <a:ext uri="{FF2B5EF4-FFF2-40B4-BE49-F238E27FC236}">
                  <a16:creationId xmlns="" xmlns:a16="http://schemas.microsoft.com/office/drawing/2014/main" id="{FAD251A1-26C6-400F-B3F7-7EF3BDBC61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       </a:t>
              </a:r>
              <a:r>
                <a:rPr lang="th-TH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ข้อมูลเตียง</a:t>
              </a:r>
              <a:r>
                <a:rPr lang="en-US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</a:t>
              </a:r>
              <a:r>
                <a:rPr lang="th-TH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รพ.เอกชน</a:t>
              </a:r>
              <a:r>
                <a:rPr lang="en-US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+</a:t>
              </a:r>
              <a:r>
                <a:rPr lang="th-TH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นอก สป.</a:t>
              </a:r>
              <a:r>
                <a:rPr lang="en-US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</a:t>
              </a:r>
              <a:r>
                <a:rPr lang="th-TH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ปี 256</a:t>
              </a:r>
              <a:r>
                <a:rPr lang="en-US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</a:t>
              </a:r>
              <a:endParaRPr lang="th-TH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endParaRPr>
            </a:p>
          </p:txBody>
        </p:sp>
        <p:pic>
          <p:nvPicPr>
            <p:cNvPr id="44" name="Picture 2">
              <a:extLst>
                <a:ext uri="{FF2B5EF4-FFF2-40B4-BE49-F238E27FC236}">
                  <a16:creationId xmlns="" xmlns:a16="http://schemas.microsoft.com/office/drawing/2014/main" id="{6B81F4BB-957C-45C1-9C7B-215B9350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>
              <a:extLst>
                <a:ext uri="{FF2B5EF4-FFF2-40B4-BE49-F238E27FC236}">
                  <a16:creationId xmlns="" xmlns:a16="http://schemas.microsoft.com/office/drawing/2014/main" id="{3868F4FE-E41E-404C-B763-A2F955E0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99127"/>
              <a:ext cx="1049018" cy="976899"/>
            </a:xfrm>
            <a:prstGeom prst="rect">
              <a:avLst/>
            </a:prstGeom>
          </p:spPr>
        </p:pic>
      </p:grpSp>
      <p:graphicFrame>
        <p:nvGraphicFramePr>
          <p:cNvPr id="17" name="ตาราง 16">
            <a:extLst>
              <a:ext uri="{FF2B5EF4-FFF2-40B4-BE49-F238E27FC236}">
                <a16:creationId xmlns="" xmlns:a16="http://schemas.microsoft.com/office/drawing/2014/main" id="{3EE75DCC-CD51-4257-AB25-54016FE83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761019"/>
              </p:ext>
            </p:extLst>
          </p:nvPr>
        </p:nvGraphicFramePr>
        <p:xfrm>
          <a:off x="296816" y="4527212"/>
          <a:ext cx="2153134" cy="102412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9582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757308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เตียง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รพ.จิตเวชเลย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ค่ายศรีสองรัก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รพ.เอกชน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2190538"/>
                  </a:ext>
                </a:extLst>
              </a:tr>
            </a:tbl>
          </a:graphicData>
        </a:graphic>
      </p:graphicFrame>
      <p:graphicFrame>
        <p:nvGraphicFramePr>
          <p:cNvPr id="47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17056"/>
              </p:ext>
            </p:extLst>
          </p:nvPr>
        </p:nvGraphicFramePr>
        <p:xfrm>
          <a:off x="8622994" y="4601628"/>
          <a:ext cx="2688089" cy="80059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7083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817253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</a:tblGrid>
              <a:tr h="30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เตียง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ค่ายกฤษณ์สีวะรา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ร้กษ์สกล</a:t>
                      </a:r>
                      <a:endParaRPr lang="th-TH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49" name="ตาราง 48">
            <a:extLst>
              <a:ext uri="{FF2B5EF4-FFF2-40B4-BE49-F238E27FC236}">
                <a16:creationId xmlns="" xmlns:a16="http://schemas.microsoft.com/office/drawing/2014/main" id="{B7306A96-0C8A-475E-BD39-E370A083E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75720"/>
              </p:ext>
            </p:extLst>
          </p:nvPr>
        </p:nvGraphicFramePr>
        <p:xfrm>
          <a:off x="8466896" y="1306386"/>
          <a:ext cx="3245728" cy="73609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55135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990593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</a:tblGrid>
              <a:tr h="229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เตียง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จิตเวชนครพนม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ค่ายพระยอดเมืองขวาง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cxnSp>
        <p:nvCxnSpPr>
          <p:cNvPr id="9" name="Elbow Connector 8"/>
          <p:cNvCxnSpPr/>
          <p:nvPr/>
        </p:nvCxnSpPr>
        <p:spPr>
          <a:xfrm rot="10800000" flipV="1">
            <a:off x="7097866" y="1837264"/>
            <a:ext cx="1359285" cy="115442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6801418" y="3104744"/>
            <a:ext cx="1061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4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2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5686551" y="3602196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4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4" name="ตาราง 16">
            <a:extLst>
              <a:ext uri="{FF2B5EF4-FFF2-40B4-BE49-F238E27FC236}">
                <a16:creationId xmlns="" xmlns:a16="http://schemas.microsoft.com/office/drawing/2014/main" id="{3EE75DCC-CD51-4257-AB25-54016FE83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38075"/>
              </p:ext>
            </p:extLst>
          </p:nvPr>
        </p:nvGraphicFramePr>
        <p:xfrm>
          <a:off x="3812682" y="4780332"/>
          <a:ext cx="3164765" cy="200557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051643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1113122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เตียง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รพ.มะเร็ง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133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ธัญญรักษ์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รพ.ค่ายประจักษ์ศิลปาคม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2190538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รพ.กองบิน</a:t>
                      </a:r>
                      <a:r>
                        <a:rPr lang="th-TH" sz="14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รพ.กรุงเทพ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รพ.เอกอุดร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รพ.นอร์ทอีสเทิร์นวัฒนา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ตาราง 16">
            <a:extLst>
              <a:ext uri="{FF2B5EF4-FFF2-40B4-BE49-F238E27FC236}">
                <a16:creationId xmlns="" xmlns:a16="http://schemas.microsoft.com/office/drawing/2014/main" id="{3EE75DCC-CD51-4257-AB25-54016FE83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40173"/>
              </p:ext>
            </p:extLst>
          </p:nvPr>
        </p:nvGraphicFramePr>
        <p:xfrm>
          <a:off x="4453523" y="1076026"/>
          <a:ext cx="2153134" cy="102412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596884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56250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เตียง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รพ.รวมแพทย์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รพ.หนองคาย</a:t>
                      </a:r>
                      <a:r>
                        <a:rPr lang="th-TH" sz="14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วัฒนา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รพ.พิสัยเวช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en-US" sz="14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2190538"/>
                  </a:ext>
                </a:extLst>
              </a:tr>
            </a:tbl>
          </a:graphicData>
        </a:graphic>
      </p:graphicFrame>
      <p:cxnSp>
        <p:nvCxnSpPr>
          <p:cNvPr id="12" name="Elbow Connector 11"/>
          <p:cNvCxnSpPr/>
          <p:nvPr/>
        </p:nvCxnSpPr>
        <p:spPr>
          <a:xfrm rot="10800000">
            <a:off x="6606658" y="4184946"/>
            <a:ext cx="2023232" cy="64816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V="1">
            <a:off x="4918436" y="4119835"/>
            <a:ext cx="632407" cy="52045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1127448" y="3566409"/>
            <a:ext cx="1584176" cy="81365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367" y="1268760"/>
            <a:ext cx="322297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เอกชน  </a:t>
            </a:r>
            <a:r>
              <a:rPr lang="en-US" sz="2400" b="1" dirty="0" smtClean="0">
                <a:solidFill>
                  <a:srgbClr val="FF0000"/>
                </a:solidFill>
              </a:rPr>
              <a:t>+ </a:t>
            </a:r>
            <a:r>
              <a:rPr lang="th-TH" sz="2400" b="1" dirty="0">
                <a:solidFill>
                  <a:srgbClr val="FF0000"/>
                </a:solidFill>
              </a:rPr>
              <a:t>รพ.นอก</a:t>
            </a:r>
            <a:r>
              <a:rPr lang="th-TH" sz="2400" b="1" dirty="0" smtClean="0">
                <a:solidFill>
                  <a:srgbClr val="FF0000"/>
                </a:solidFill>
              </a:rPr>
              <a:t>สังกัด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</a:rPr>
              <a:t>สป.  </a:t>
            </a:r>
            <a:r>
              <a:rPr lang="en-US" sz="2400" b="1" dirty="0" smtClean="0">
                <a:solidFill>
                  <a:srgbClr val="FF0000"/>
                </a:solidFill>
              </a:rPr>
              <a:t>1,3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3  </a:t>
            </a:r>
            <a:r>
              <a:rPr lang="th-TH" sz="2400" b="1" dirty="0" smtClean="0">
                <a:solidFill>
                  <a:srgbClr val="FF0000"/>
                </a:solidFill>
              </a:rPr>
              <a:t>เตียง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4599944" y="2190440"/>
            <a:ext cx="430360" cy="31857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28248" y="2564906"/>
            <a:ext cx="3528392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 smtClean="0">
                <a:solidFill>
                  <a:srgbClr val="FF0000"/>
                </a:solidFill>
              </a:rPr>
              <a:t>สังกัด สป.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th-TH" sz="2800" b="1" dirty="0" smtClean="0">
                <a:solidFill>
                  <a:srgbClr val="FF0000"/>
                </a:solidFill>
              </a:rPr>
              <a:t>เอกชน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r>
              <a:rPr lang="th-TH" sz="2800" b="1" dirty="0" smtClean="0">
                <a:solidFill>
                  <a:srgbClr val="FF0000"/>
                </a:solidFill>
              </a:rPr>
              <a:t>นอก สป.     </a:t>
            </a:r>
            <a:r>
              <a:rPr lang="en-US" sz="2800" b="1" dirty="0" smtClean="0">
                <a:solidFill>
                  <a:srgbClr val="FF0000"/>
                </a:solidFill>
              </a:rPr>
              <a:t>8,992 </a:t>
            </a:r>
            <a:r>
              <a:rPr lang="th-TH" sz="2800" b="1" dirty="0" smtClean="0">
                <a:solidFill>
                  <a:srgbClr val="0070C0"/>
                </a:solidFill>
              </a:rPr>
              <a:t>เตียง</a:t>
            </a:r>
            <a:r>
              <a:rPr lang="th-TH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16.47:10,000 </a:t>
            </a:r>
            <a:r>
              <a:rPr lang="th-TH" sz="2800" b="1" dirty="0" smtClean="0">
                <a:solidFill>
                  <a:srgbClr val="0070C0"/>
                </a:solidFill>
              </a:rPr>
              <a:t>ปชก</a:t>
            </a:r>
            <a:r>
              <a:rPr lang="th-TH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7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xmlns="" id="{0D0DEFDC-7298-4FA6-9829-E7AB237C0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008278"/>
              </p:ext>
            </p:extLst>
          </p:nvPr>
        </p:nvGraphicFramePr>
        <p:xfrm>
          <a:off x="536391" y="385051"/>
          <a:ext cx="5954561" cy="467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แผนภูมิ 9">
            <a:extLst>
              <a:ext uri="{FF2B5EF4-FFF2-40B4-BE49-F238E27FC236}">
                <a16:creationId xmlns:a16="http://schemas.microsoft.com/office/drawing/2014/main" xmlns="" id="{BB6681EC-7EF8-4AD8-81E5-3A90A8A52B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455033"/>
              </p:ext>
            </p:extLst>
          </p:nvPr>
        </p:nvGraphicFramePr>
        <p:xfrm>
          <a:off x="6259063" y="490234"/>
          <a:ext cx="5688169" cy="392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9C2C8529-0D20-4A92-AA07-BD339FE7E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98" y="5412357"/>
            <a:ext cx="980998" cy="980998"/>
          </a:xfrm>
          <a:prstGeom prst="rect">
            <a:avLst/>
          </a:prstGeom>
        </p:spPr>
      </p:pic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98AF819D-D839-4FCF-9013-6812910F744D}"/>
              </a:ext>
            </a:extLst>
          </p:cNvPr>
          <p:cNvSpPr/>
          <p:nvPr/>
        </p:nvSpPr>
        <p:spPr>
          <a:xfrm>
            <a:off x="9487615" y="4704471"/>
            <a:ext cx="2310248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ผู้สูงอายุ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15% </a:t>
            </a: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xmlns="" id="{82301753-C3AF-430D-B0CB-F5A4B2C774F7}"/>
              </a:ext>
            </a:extLst>
          </p:cNvPr>
          <p:cNvGrpSpPr/>
          <p:nvPr/>
        </p:nvGrpSpPr>
        <p:grpSpPr>
          <a:xfrm>
            <a:off x="2213062" y="2098963"/>
            <a:ext cx="564815" cy="1330037"/>
            <a:chOff x="5845737" y="1137137"/>
            <a:chExt cx="1006566" cy="2370280"/>
          </a:xfrm>
          <a:solidFill>
            <a:srgbClr val="5B9BD5"/>
          </a:solidFill>
        </p:grpSpPr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xmlns="" id="{C34795DE-A960-4118-A272-FABD34A6A3B7}"/>
                </a:ext>
              </a:extLst>
            </p:cNvPr>
            <p:cNvSpPr/>
            <p:nvPr/>
          </p:nvSpPr>
          <p:spPr>
            <a:xfrm>
              <a:off x="6076066" y="1137137"/>
              <a:ext cx="545909" cy="5459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สี่เหลี่ยมผืนผ้า: มุมมน 15">
              <a:extLst>
                <a:ext uri="{FF2B5EF4-FFF2-40B4-BE49-F238E27FC236}">
                  <a16:creationId xmlns:a16="http://schemas.microsoft.com/office/drawing/2014/main" xmlns="" id="{2DC78EF8-D084-429D-A5F8-D48F2FD2E352}"/>
                </a:ext>
              </a:extLst>
            </p:cNvPr>
            <p:cNvSpPr/>
            <p:nvPr/>
          </p:nvSpPr>
          <p:spPr>
            <a:xfrm>
              <a:off x="6012594" y="1725340"/>
              <a:ext cx="672852" cy="941484"/>
            </a:xfrm>
            <a:prstGeom prst="roundRect">
              <a:avLst>
                <a:gd name="adj" fmla="val 29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สี่เหลี่ยมผืนผ้า: มุมมน 16">
              <a:extLst>
                <a:ext uri="{FF2B5EF4-FFF2-40B4-BE49-F238E27FC236}">
                  <a16:creationId xmlns:a16="http://schemas.microsoft.com/office/drawing/2014/main" xmlns="" id="{63BDFD43-5020-45FA-8406-7A09BCF4E73A}"/>
                </a:ext>
              </a:extLst>
            </p:cNvPr>
            <p:cNvSpPr/>
            <p:nvPr/>
          </p:nvSpPr>
          <p:spPr>
            <a:xfrm rot="12953603" flipV="1">
              <a:off x="5845737" y="1708882"/>
              <a:ext cx="199045" cy="7878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สี่เหลี่ยมผืนผ้า: มุมมน 17">
              <a:extLst>
                <a:ext uri="{FF2B5EF4-FFF2-40B4-BE49-F238E27FC236}">
                  <a16:creationId xmlns:a16="http://schemas.microsoft.com/office/drawing/2014/main" xmlns="" id="{CB87E07E-43DF-4927-82D1-C9CDA46D4606}"/>
                </a:ext>
              </a:extLst>
            </p:cNvPr>
            <p:cNvSpPr/>
            <p:nvPr/>
          </p:nvSpPr>
          <p:spPr>
            <a:xfrm rot="8646397">
              <a:off x="6653258" y="1708881"/>
              <a:ext cx="199045" cy="7878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สี่เหลี่ยมผืนผ้า: มุมมน 18">
              <a:extLst>
                <a:ext uri="{FF2B5EF4-FFF2-40B4-BE49-F238E27FC236}">
                  <a16:creationId xmlns:a16="http://schemas.microsoft.com/office/drawing/2014/main" xmlns="" id="{14035DC4-65B9-46E1-B6A2-CFFD71A8AB47}"/>
                </a:ext>
              </a:extLst>
            </p:cNvPr>
            <p:cNvSpPr/>
            <p:nvPr/>
          </p:nvSpPr>
          <p:spPr>
            <a:xfrm rot="10800000" flipV="1">
              <a:off x="6000010" y="1972186"/>
              <a:ext cx="254853" cy="153523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สี่เหลี่ยมผืนผ้า: มุมมน 19">
              <a:extLst>
                <a:ext uri="{FF2B5EF4-FFF2-40B4-BE49-F238E27FC236}">
                  <a16:creationId xmlns:a16="http://schemas.microsoft.com/office/drawing/2014/main" xmlns="" id="{82F46A1E-4A00-44AF-924B-650343E512E6}"/>
                </a:ext>
              </a:extLst>
            </p:cNvPr>
            <p:cNvSpPr/>
            <p:nvPr/>
          </p:nvSpPr>
          <p:spPr>
            <a:xfrm rot="10800000" flipV="1">
              <a:off x="6422644" y="2008525"/>
              <a:ext cx="254853" cy="14897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xmlns="" id="{64761249-1283-48BB-A315-2A8F2FB69AAD}"/>
              </a:ext>
            </a:extLst>
          </p:cNvPr>
          <p:cNvGrpSpPr/>
          <p:nvPr/>
        </p:nvGrpSpPr>
        <p:grpSpPr>
          <a:xfrm>
            <a:off x="3198151" y="2117857"/>
            <a:ext cx="578118" cy="1306036"/>
            <a:chOff x="7652835" y="1056351"/>
            <a:chExt cx="1030272" cy="2327504"/>
          </a:xfrm>
          <a:solidFill>
            <a:srgbClr val="9DC3E6"/>
          </a:solidFill>
        </p:grpSpPr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xmlns="" id="{AD5213FD-6BC0-4A41-86E1-288B1CA7EE43}"/>
                </a:ext>
              </a:extLst>
            </p:cNvPr>
            <p:cNvSpPr/>
            <p:nvPr/>
          </p:nvSpPr>
          <p:spPr>
            <a:xfrm>
              <a:off x="7895017" y="1056351"/>
              <a:ext cx="545909" cy="5459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สี่เหลี่ยมคางหมู 22">
              <a:extLst>
                <a:ext uri="{FF2B5EF4-FFF2-40B4-BE49-F238E27FC236}">
                  <a16:creationId xmlns:a16="http://schemas.microsoft.com/office/drawing/2014/main" xmlns="" id="{8A1165E4-0172-4B36-B776-580B6850B8C3}"/>
                </a:ext>
              </a:extLst>
            </p:cNvPr>
            <p:cNvSpPr/>
            <p:nvPr/>
          </p:nvSpPr>
          <p:spPr>
            <a:xfrm>
              <a:off x="7652835" y="1650909"/>
              <a:ext cx="1030272" cy="1136321"/>
            </a:xfrm>
            <a:prstGeom prst="trapezoid">
              <a:avLst>
                <a:gd name="adj" fmla="val 398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สี่เหลี่ยมผืนผ้า: มุมมน 23">
              <a:extLst>
                <a:ext uri="{FF2B5EF4-FFF2-40B4-BE49-F238E27FC236}">
                  <a16:creationId xmlns:a16="http://schemas.microsoft.com/office/drawing/2014/main" xmlns="" id="{4A072E8F-03A8-4B37-ABE2-7505A21995D6}"/>
                </a:ext>
              </a:extLst>
            </p:cNvPr>
            <p:cNvSpPr/>
            <p:nvPr/>
          </p:nvSpPr>
          <p:spPr>
            <a:xfrm rot="12953603" flipV="1">
              <a:off x="7664688" y="1628096"/>
              <a:ext cx="199045" cy="7878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สี่เหลี่ยมผืนผ้า: มุมมน 24">
              <a:extLst>
                <a:ext uri="{FF2B5EF4-FFF2-40B4-BE49-F238E27FC236}">
                  <a16:creationId xmlns:a16="http://schemas.microsoft.com/office/drawing/2014/main" xmlns="" id="{4C51FA3D-5A63-4B1F-8F65-123FBA755FBF}"/>
                </a:ext>
              </a:extLst>
            </p:cNvPr>
            <p:cNvSpPr/>
            <p:nvPr/>
          </p:nvSpPr>
          <p:spPr>
            <a:xfrm rot="8646397">
              <a:off x="8472209" y="1628095"/>
              <a:ext cx="199045" cy="7878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สี่เหลี่ยมผืนผ้า: มุมมน 25">
              <a:extLst>
                <a:ext uri="{FF2B5EF4-FFF2-40B4-BE49-F238E27FC236}">
                  <a16:creationId xmlns:a16="http://schemas.microsoft.com/office/drawing/2014/main" xmlns="" id="{A6FDA0AF-FEBC-47A9-A588-1C9C994C473C}"/>
                </a:ext>
              </a:extLst>
            </p:cNvPr>
            <p:cNvSpPr/>
            <p:nvPr/>
          </p:nvSpPr>
          <p:spPr>
            <a:xfrm rot="10800000" flipV="1">
              <a:off x="7895015" y="2569073"/>
              <a:ext cx="235305" cy="81478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xmlns="" id="{80FB4260-932D-49D6-8A45-A4A71A7B5D84}"/>
                </a:ext>
              </a:extLst>
            </p:cNvPr>
            <p:cNvSpPr/>
            <p:nvPr/>
          </p:nvSpPr>
          <p:spPr>
            <a:xfrm rot="10800000" flipV="1">
              <a:off x="8266989" y="2564117"/>
              <a:ext cx="201987" cy="81478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วงรี 27">
              <a:extLst>
                <a:ext uri="{FF2B5EF4-FFF2-40B4-BE49-F238E27FC236}">
                  <a16:creationId xmlns:a16="http://schemas.microsoft.com/office/drawing/2014/main" xmlns="" id="{342DEC89-FD0D-467F-AAC1-A554B1A1D11A}"/>
                </a:ext>
              </a:extLst>
            </p:cNvPr>
            <p:cNvSpPr/>
            <p:nvPr/>
          </p:nvSpPr>
          <p:spPr>
            <a:xfrm>
              <a:off x="7831546" y="1634123"/>
              <a:ext cx="665232" cy="2729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xmlns="" id="{A7718D53-AEA8-4E45-A0F3-ADD1780BABC7}"/>
              </a:ext>
            </a:extLst>
          </p:cNvPr>
          <p:cNvSpPr txBox="1"/>
          <p:nvPr/>
        </p:nvSpPr>
        <p:spPr>
          <a:xfrm>
            <a:off x="2234274" y="3341311"/>
            <a:ext cx="143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5B9BD5"/>
                </a:solidFill>
                <a:latin typeface="Kanit" panose="00000500000000000000" pitchFamily="50" charset="-34"/>
                <a:cs typeface="Kanit" panose="00000500000000000000" pitchFamily="50" charset="-34"/>
              </a:rPr>
              <a:t>1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rPr>
              <a:t>  : </a:t>
            </a:r>
            <a:r>
              <a:rPr lang="en-US" sz="4400" b="1" dirty="0">
                <a:solidFill>
                  <a:srgbClr val="9DC3E6"/>
                </a:solidFill>
                <a:latin typeface="Kanit" panose="00000500000000000000" pitchFamily="50" charset="-34"/>
                <a:cs typeface="Kanit" panose="00000500000000000000" pitchFamily="50" charset="-34"/>
              </a:rPr>
              <a:t>1</a:t>
            </a:r>
            <a:endParaRPr lang="th-TH" sz="4400" b="1" dirty="0">
              <a:solidFill>
                <a:srgbClr val="9DC3E6"/>
              </a:solidFill>
              <a:latin typeface="Kanit" panose="00000500000000000000" pitchFamily="50" charset="-34"/>
              <a:cs typeface="Kanit" panose="00000500000000000000" pitchFamily="50" charset="-34"/>
            </a:endParaRPr>
          </a:p>
        </p:txBody>
      </p:sp>
      <p:graphicFrame>
        <p:nvGraphicFramePr>
          <p:cNvPr id="31" name="ตาราง 30">
            <a:extLst>
              <a:ext uri="{FF2B5EF4-FFF2-40B4-BE49-F238E27FC236}">
                <a16:creationId xmlns:a16="http://schemas.microsoft.com/office/drawing/2014/main" xmlns="" id="{8327C759-85F4-453E-BC94-1C0262A59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0160"/>
              </p:ext>
            </p:extLst>
          </p:nvPr>
        </p:nvGraphicFramePr>
        <p:xfrm>
          <a:off x="579550" y="4988734"/>
          <a:ext cx="4906850" cy="158039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56067">
                  <a:extLst>
                    <a:ext uri="{9D8B030D-6E8A-4147-A177-3AD203B41FA5}">
                      <a16:colId xmlns:a16="http://schemas.microsoft.com/office/drawing/2014/main" xmlns="" val="1002040937"/>
                    </a:ext>
                  </a:extLst>
                </a:gridCol>
                <a:gridCol w="1275008">
                  <a:extLst>
                    <a:ext uri="{9D8B030D-6E8A-4147-A177-3AD203B41FA5}">
                      <a16:colId xmlns:a16="http://schemas.microsoft.com/office/drawing/2014/main" xmlns="" val="2984808135"/>
                    </a:ext>
                  </a:extLst>
                </a:gridCol>
                <a:gridCol w="1326524">
                  <a:extLst>
                    <a:ext uri="{9D8B030D-6E8A-4147-A177-3AD203B41FA5}">
                      <a16:colId xmlns:a16="http://schemas.microsoft.com/office/drawing/2014/main" xmlns="" val="1158437051"/>
                    </a:ext>
                  </a:extLst>
                </a:gridCol>
                <a:gridCol w="1249251">
                  <a:extLst>
                    <a:ext uri="{9D8B030D-6E8A-4147-A177-3AD203B41FA5}">
                      <a16:colId xmlns:a16="http://schemas.microsoft.com/office/drawing/2014/main" xmlns="" val="4026416670"/>
                    </a:ext>
                  </a:extLst>
                </a:gridCol>
              </a:tblGrid>
              <a:tr h="24308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กลุ่มอายุ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ชาย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หญิง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553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– 4 ปี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146,456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138,408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284,864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7711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spc="-3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– 14 ปี</a:t>
                      </a:r>
                      <a:endParaRPr lang="th-TH" sz="1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352,808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336,564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689,372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648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– 24 ปี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385,375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374,068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759,443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0795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– 59 ปี</a:t>
                      </a:r>
                      <a:endParaRPr lang="th-TH" sz="1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1,501,494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1,485,910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2,987,404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261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ปีขึ้นไป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376,562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441,755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818,317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7355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2,762,695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2,776,705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5,539,400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268870"/>
                  </a:ext>
                </a:extLst>
              </a:tr>
            </a:tbl>
          </a:graphicData>
        </a:graphic>
      </p:graphicFrame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xmlns="" id="{AAFF3822-0908-417E-B559-2548C04DFB4B}"/>
              </a:ext>
            </a:extLst>
          </p:cNvPr>
          <p:cNvSpPr/>
          <p:nvPr/>
        </p:nvSpPr>
        <p:spPr>
          <a:xfrm>
            <a:off x="1378133" y="651522"/>
            <a:ext cx="1806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5.5 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ล้านคน</a:t>
            </a:r>
            <a:endParaRPr lang="en-US" sz="4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xmlns="" id="{7A9B8054-8C88-4B4B-A2BF-8041DE2808DB}"/>
              </a:ext>
            </a:extLst>
          </p:cNvPr>
          <p:cNvSpPr/>
          <p:nvPr/>
        </p:nvSpPr>
        <p:spPr>
          <a:xfrm>
            <a:off x="6338329" y="5797296"/>
            <a:ext cx="2440092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เด็ก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0-4 </a:t>
            </a:r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5% </a:t>
            </a:r>
          </a:p>
        </p:txBody>
      </p: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xmlns="" id="{DF9EA885-BA92-4851-867F-54E793FB5F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2" r="63224"/>
          <a:stretch/>
        </p:blipFill>
        <p:spPr>
          <a:xfrm>
            <a:off x="6618078" y="4839474"/>
            <a:ext cx="1880594" cy="8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36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778E542-D7DE-4062-A8AE-51E1B5280330}"/>
              </a:ext>
            </a:extLst>
          </p:cNvPr>
          <p:cNvSpPr txBox="1">
            <a:spLocks/>
          </p:cNvSpPr>
          <p:nvPr/>
        </p:nvSpPr>
        <p:spPr>
          <a:xfrm flipH="1">
            <a:off x="155374" y="173409"/>
            <a:ext cx="11937034" cy="79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		</a:t>
            </a:r>
            <a:r>
              <a:rPr lang="th-TH" sz="72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รพ.</a:t>
            </a:r>
            <a:r>
              <a:rPr lang="en-US" sz="6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A, S, M1, M2 </a:t>
            </a:r>
            <a:r>
              <a:rPr lang="th-TH" sz="6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เขตสุขภาพที่ </a:t>
            </a:r>
            <a:r>
              <a:rPr lang="en-US" sz="6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8</a:t>
            </a:r>
            <a:endParaRPr lang="th-TH" sz="6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xmlns="" id="{7AEA6EF9-9AF0-489C-A0EB-94944808B878}"/>
              </a:ext>
            </a:extLst>
          </p:cNvPr>
          <p:cNvGrpSpPr/>
          <p:nvPr/>
        </p:nvGrpSpPr>
        <p:grpSpPr>
          <a:xfrm>
            <a:off x="96534" y="1222886"/>
            <a:ext cx="3577691" cy="2161818"/>
            <a:chOff x="592113" y="1550973"/>
            <a:chExt cx="3577691" cy="2161818"/>
          </a:xfrm>
        </p:grpSpPr>
        <p:sp>
          <p:nvSpPr>
            <p:cNvPr id="42" name="กากบาท 41">
              <a:extLst>
                <a:ext uri="{FF2B5EF4-FFF2-40B4-BE49-F238E27FC236}">
                  <a16:creationId xmlns:a16="http://schemas.microsoft.com/office/drawing/2014/main" xmlns="" id="{292DA391-07CD-45C1-B0CC-8086B6850226}"/>
                </a:ext>
              </a:extLst>
            </p:cNvPr>
            <p:cNvSpPr/>
            <p:nvPr/>
          </p:nvSpPr>
          <p:spPr>
            <a:xfrm>
              <a:off x="592113" y="3274258"/>
              <a:ext cx="333636" cy="334685"/>
            </a:xfrm>
            <a:prstGeom prst="plus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M2</a:t>
              </a:r>
              <a:endPara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วงรี 60">
              <a:extLst>
                <a:ext uri="{FF2B5EF4-FFF2-40B4-BE49-F238E27FC236}">
                  <a16:creationId xmlns:a16="http://schemas.microsoft.com/office/drawing/2014/main" xmlns="" id="{7505ABA4-54C3-4CC6-BCB9-C9D833E5851F}"/>
                </a:ext>
              </a:extLst>
            </p:cNvPr>
            <p:cNvSpPr/>
            <p:nvPr/>
          </p:nvSpPr>
          <p:spPr>
            <a:xfrm>
              <a:off x="628136" y="2159192"/>
              <a:ext cx="360000" cy="3600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  <a:endPara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ดาว: 6 แฉก 73">
              <a:extLst>
                <a:ext uri="{FF2B5EF4-FFF2-40B4-BE49-F238E27FC236}">
                  <a16:creationId xmlns:a16="http://schemas.microsoft.com/office/drawing/2014/main" xmlns="" id="{3E41E386-1AA2-4D66-8EFD-8278D6740B54}"/>
                </a:ext>
              </a:extLst>
            </p:cNvPr>
            <p:cNvSpPr/>
            <p:nvPr/>
          </p:nvSpPr>
          <p:spPr>
            <a:xfrm>
              <a:off x="650954" y="1550973"/>
              <a:ext cx="360000" cy="432000"/>
            </a:xfrm>
            <a:prstGeom prst="star6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กากบาท 83">
              <a:extLst>
                <a:ext uri="{FF2B5EF4-FFF2-40B4-BE49-F238E27FC236}">
                  <a16:creationId xmlns:a16="http://schemas.microsoft.com/office/drawing/2014/main" xmlns="" id="{3453389A-892D-46C3-B64D-D048F190D719}"/>
                </a:ext>
              </a:extLst>
            </p:cNvPr>
            <p:cNvSpPr/>
            <p:nvPr/>
          </p:nvSpPr>
          <p:spPr>
            <a:xfrm>
              <a:off x="628136" y="2757443"/>
              <a:ext cx="333636" cy="334685"/>
            </a:xfrm>
            <a:prstGeom prst="plus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M1</a:t>
              </a:r>
              <a:endPara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สี่เหลี่ยมผืนผ้า: มุมมน 8">
              <a:extLst>
                <a:ext uri="{FF2B5EF4-FFF2-40B4-BE49-F238E27FC236}">
                  <a16:creationId xmlns:a16="http://schemas.microsoft.com/office/drawing/2014/main" xmlns="" id="{7E12A3CB-43D5-4EED-9ABA-844F409BE15C}"/>
                </a:ext>
              </a:extLst>
            </p:cNvPr>
            <p:cNvSpPr/>
            <p:nvPr/>
          </p:nvSpPr>
          <p:spPr>
            <a:xfrm>
              <a:off x="1001804" y="1550973"/>
              <a:ext cx="3168000" cy="2161818"/>
            </a:xfrm>
            <a:prstGeom prst="roundRect">
              <a:avLst>
                <a:gd name="adj" fmla="val 9241"/>
              </a:avLst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A=2</a:t>
              </a:r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S=5</a:t>
              </a:r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M1=3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M2=5</a:t>
              </a:r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6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742D1C1C-ADBB-4C4B-A2D4-BDCCD42F0915}"/>
              </a:ext>
            </a:extLst>
          </p:cNvPr>
          <p:cNvSpPr/>
          <p:nvPr/>
        </p:nvSpPr>
        <p:spPr>
          <a:xfrm>
            <a:off x="1853305" y="1157053"/>
            <a:ext cx="2961622" cy="903446"/>
          </a:xfrm>
          <a:prstGeom prst="roundRect">
            <a:avLst>
              <a:gd name="adj" fmla="val 9241"/>
            </a:avLst>
          </a:prstGeom>
          <a:noFill/>
          <a:ln>
            <a:solidFill>
              <a:srgbClr val="0000CC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2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รพ.อุดรธานี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1,022 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รพ.สกลนคร 	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768 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 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93AFDBF4-6725-46E8-8B0D-1A082D17B720}"/>
              </a:ext>
            </a:extLst>
          </p:cNvPr>
          <p:cNvSpPr/>
          <p:nvPr/>
        </p:nvSpPr>
        <p:spPr>
          <a:xfrm>
            <a:off x="8062566" y="1134314"/>
            <a:ext cx="3912240" cy="1677829"/>
          </a:xfrm>
          <a:prstGeom prst="roundRect">
            <a:avLst>
              <a:gd name="adj" fmla="val 9241"/>
            </a:avLst>
          </a:prstGeom>
          <a:noFill/>
          <a:ln>
            <a:solidFill>
              <a:srgbClr val="0000CC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5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รพท.เลย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402 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รพท.นครพนม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345 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รพท.หนองบัวลำภู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	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303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รพท.หนองคาย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	349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รพท.บึงกาฬ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	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</p:txBody>
      </p:sp>
      <p:sp>
        <p:nvSpPr>
          <p:cNvPr id="108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3FFA6ADE-0726-4F59-8CE9-6BE27471072C}"/>
              </a:ext>
            </a:extLst>
          </p:cNvPr>
          <p:cNvSpPr/>
          <p:nvPr/>
        </p:nvSpPr>
        <p:spPr>
          <a:xfrm>
            <a:off x="1969222" y="5523017"/>
            <a:ext cx="4212310" cy="1161574"/>
          </a:xfrm>
          <a:prstGeom prst="roundRect">
            <a:avLst>
              <a:gd name="adj" fmla="val 9241"/>
            </a:avLst>
          </a:prstGeom>
          <a:noFill/>
          <a:ln>
            <a:solidFill>
              <a:srgbClr val="0000CC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 3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รพช.กุมภวาปี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M1	180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รพร.สว่างแดนดิน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	320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รพช.วานรนิวาส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	120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</p:txBody>
      </p:sp>
      <p:sp>
        <p:nvSpPr>
          <p:cNvPr id="109" name="สี่เหลี่ยมผืนผ้า: มุมมน 8">
            <a:extLst>
              <a:ext uri="{FF2B5EF4-FFF2-40B4-BE49-F238E27FC236}">
                <a16:creationId xmlns:a16="http://schemas.microsoft.com/office/drawing/2014/main" xmlns="" id="{5822E2A6-03AC-4C73-AF26-1BE8B6359F98}"/>
              </a:ext>
            </a:extLst>
          </p:cNvPr>
          <p:cNvSpPr/>
          <p:nvPr/>
        </p:nvSpPr>
        <p:spPr>
          <a:xfrm>
            <a:off x="8850364" y="3803955"/>
            <a:ext cx="3242044" cy="1677829"/>
          </a:xfrm>
          <a:prstGeom prst="roundRect">
            <a:avLst>
              <a:gd name="adj" fmla="val 9241"/>
            </a:avLst>
          </a:prstGeom>
          <a:noFill/>
          <a:ln>
            <a:solidFill>
              <a:srgbClr val="0000CC"/>
            </a:solidFill>
            <a:prstDash val="dash"/>
          </a:ln>
        </p:spPr>
        <p:txBody>
          <a:bodyPr wrap="square">
            <a:spAutoFit/>
          </a:bodyPr>
          <a:lstStyle/>
          <a:p>
            <a:pPr defTabSz="688975"/>
            <a:r>
              <a:rPr lang="en-US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 5 </a:t>
            </a:r>
            <a:r>
              <a:rPr lang="th-TH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รพร.ท่าบ่อ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M2	200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รพช.บ้าน</a:t>
            </a:r>
            <a:r>
              <a:rPr lang="th-TH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ผือ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M2	90  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รพช.หนองหาน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	110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รพร.ธาตุพนม	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M2	120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  <a:p>
            <a:pPr marL="179388" indent="-179388" defTabSz="688975">
              <a:buFont typeface="Arial" panose="020B0604020202020204" pitchFamily="34" charset="0"/>
              <a:buChar char="•"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รพร.ด่านซ้าย	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	60  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เตียง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xmlns="" id="{9DB855AB-4670-4AB5-96A0-8C1579484E5D}"/>
              </a:ext>
            </a:extLst>
          </p:cNvPr>
          <p:cNvGrpSpPr/>
          <p:nvPr/>
        </p:nvGrpSpPr>
        <p:grpSpPr>
          <a:xfrm>
            <a:off x="770756" y="1768574"/>
            <a:ext cx="7978977" cy="3629891"/>
            <a:chOff x="1592162" y="1951632"/>
            <a:chExt cx="7978977" cy="362989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xmlns="" id="{31067DC6-40C2-4277-8C8B-BCD7EEBF2A50}"/>
                </a:ext>
              </a:extLst>
            </p:cNvPr>
            <p:cNvGrpSpPr/>
            <p:nvPr/>
          </p:nvGrpSpPr>
          <p:grpSpPr>
            <a:xfrm>
              <a:off x="1592162" y="1951632"/>
              <a:ext cx="7978977" cy="3629891"/>
              <a:chOff x="1592162" y="1951632"/>
              <a:chExt cx="7978977" cy="3629891"/>
            </a:xfrm>
          </p:grpSpPr>
          <p:grpSp>
            <p:nvGrpSpPr>
              <p:cNvPr id="27" name="กลุ่ม 26">
                <a:extLst>
                  <a:ext uri="{FF2B5EF4-FFF2-40B4-BE49-F238E27FC236}">
                    <a16:creationId xmlns:a16="http://schemas.microsoft.com/office/drawing/2014/main" xmlns="" id="{98112056-3C04-4F11-A60F-A1CF7525CC35}"/>
                  </a:ext>
                </a:extLst>
              </p:cNvPr>
              <p:cNvGrpSpPr/>
              <p:nvPr/>
            </p:nvGrpSpPr>
            <p:grpSpPr>
              <a:xfrm>
                <a:off x="1592162" y="1951632"/>
                <a:ext cx="7978977" cy="3629891"/>
                <a:chOff x="2106512" y="1614054"/>
                <a:chExt cx="7978977" cy="3629891"/>
              </a:xfrm>
            </p:grpSpPr>
            <p:pic>
              <p:nvPicPr>
                <p:cNvPr id="5" name="รูปภาพ 4">
                  <a:extLst>
                    <a:ext uri="{FF2B5EF4-FFF2-40B4-BE49-F238E27FC236}">
                      <a16:creationId xmlns:a16="http://schemas.microsoft.com/office/drawing/2014/main" xmlns="" id="{12B47DF8-3749-4DFC-9C90-1FAB09DA0A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585" b="18586"/>
                <a:stretch/>
              </p:blipFill>
              <p:spPr>
                <a:xfrm>
                  <a:off x="2106512" y="1614054"/>
                  <a:ext cx="7978977" cy="362989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39" name="กากบาท 38">
                  <a:extLst>
                    <a:ext uri="{FF2B5EF4-FFF2-40B4-BE49-F238E27FC236}">
                      <a16:creationId xmlns:a16="http://schemas.microsoft.com/office/drawing/2014/main" xmlns="" id="{4232CDAD-4DC1-4048-8E45-63545211C3F4}"/>
                    </a:ext>
                  </a:extLst>
                </p:cNvPr>
                <p:cNvSpPr/>
                <p:nvPr/>
              </p:nvSpPr>
              <p:spPr>
                <a:xfrm>
                  <a:off x="5002311" y="3153030"/>
                  <a:ext cx="252000" cy="252000"/>
                </a:xfrm>
                <a:prstGeom prst="plus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กากบาท 39">
                  <a:extLst>
                    <a:ext uri="{FF2B5EF4-FFF2-40B4-BE49-F238E27FC236}">
                      <a16:creationId xmlns:a16="http://schemas.microsoft.com/office/drawing/2014/main" xmlns="" id="{9723A0D8-7CFF-451A-AC95-B3FC3505E23F}"/>
                    </a:ext>
                  </a:extLst>
                </p:cNvPr>
                <p:cNvSpPr/>
                <p:nvPr/>
              </p:nvSpPr>
              <p:spPr>
                <a:xfrm>
                  <a:off x="6334070" y="3724151"/>
                  <a:ext cx="252000" cy="252000"/>
                </a:xfrm>
                <a:prstGeom prst="plus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กากบาท 40">
                  <a:extLst>
                    <a:ext uri="{FF2B5EF4-FFF2-40B4-BE49-F238E27FC236}">
                      <a16:creationId xmlns:a16="http://schemas.microsoft.com/office/drawing/2014/main" xmlns="" id="{C1236021-FFCF-4724-91F3-5412320C7034}"/>
                    </a:ext>
                  </a:extLst>
                </p:cNvPr>
                <p:cNvSpPr/>
                <p:nvPr/>
              </p:nvSpPr>
              <p:spPr>
                <a:xfrm>
                  <a:off x="6174021" y="4239458"/>
                  <a:ext cx="252000" cy="252000"/>
                </a:xfrm>
                <a:prstGeom prst="plus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ดาว: 6 แฉก 54">
                  <a:extLst>
                    <a:ext uri="{FF2B5EF4-FFF2-40B4-BE49-F238E27FC236}">
                      <a16:creationId xmlns:a16="http://schemas.microsoft.com/office/drawing/2014/main" xmlns="" id="{BD3AFD9D-0033-4532-802E-D56C3B021764}"/>
                    </a:ext>
                  </a:extLst>
                </p:cNvPr>
                <p:cNvSpPr/>
                <p:nvPr/>
              </p:nvSpPr>
              <p:spPr>
                <a:xfrm>
                  <a:off x="5746844" y="3744192"/>
                  <a:ext cx="360000" cy="432000"/>
                </a:xfrm>
                <a:prstGeom prst="star6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ดาว: 6 แฉก 55">
                  <a:extLst>
                    <a:ext uri="{FF2B5EF4-FFF2-40B4-BE49-F238E27FC236}">
                      <a16:creationId xmlns:a16="http://schemas.microsoft.com/office/drawing/2014/main" xmlns="" id="{23F31BD1-C2F6-44C7-B428-AE41B06F65F0}"/>
                    </a:ext>
                  </a:extLst>
                </p:cNvPr>
                <p:cNvSpPr/>
                <p:nvPr/>
              </p:nvSpPr>
              <p:spPr>
                <a:xfrm>
                  <a:off x="8269616" y="3897397"/>
                  <a:ext cx="399804" cy="489109"/>
                </a:xfrm>
                <a:prstGeom prst="star6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วงรี 74">
                  <a:extLst>
                    <a:ext uri="{FF2B5EF4-FFF2-40B4-BE49-F238E27FC236}">
                      <a16:creationId xmlns:a16="http://schemas.microsoft.com/office/drawing/2014/main" xmlns="" id="{CC15838A-44BC-4284-88E6-5640B318A199}"/>
                    </a:ext>
                  </a:extLst>
                </p:cNvPr>
                <p:cNvSpPr/>
                <p:nvPr/>
              </p:nvSpPr>
              <p:spPr>
                <a:xfrm>
                  <a:off x="3804906" y="3351990"/>
                  <a:ext cx="345831" cy="346234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วงรี 75">
                  <a:extLst>
                    <a:ext uri="{FF2B5EF4-FFF2-40B4-BE49-F238E27FC236}">
                      <a16:creationId xmlns:a16="http://schemas.microsoft.com/office/drawing/2014/main" xmlns="" id="{9D6A8A02-B24B-46EC-8A4D-0A37E1025F64}"/>
                    </a:ext>
                  </a:extLst>
                </p:cNvPr>
                <p:cNvSpPr/>
                <p:nvPr/>
              </p:nvSpPr>
              <p:spPr>
                <a:xfrm>
                  <a:off x="9571790" y="3700852"/>
                  <a:ext cx="294406" cy="346234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วงรี 76">
                  <a:extLst>
                    <a:ext uri="{FF2B5EF4-FFF2-40B4-BE49-F238E27FC236}">
                      <a16:creationId xmlns:a16="http://schemas.microsoft.com/office/drawing/2014/main" xmlns="" id="{B5AEBBA2-A1E4-49EF-8B46-A660CC7160E5}"/>
                    </a:ext>
                  </a:extLst>
                </p:cNvPr>
                <p:cNvSpPr/>
                <p:nvPr/>
              </p:nvSpPr>
              <p:spPr>
                <a:xfrm>
                  <a:off x="5032347" y="4205801"/>
                  <a:ext cx="288000" cy="288000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วงรี 77">
                  <a:extLst>
                    <a:ext uri="{FF2B5EF4-FFF2-40B4-BE49-F238E27FC236}">
                      <a16:creationId xmlns:a16="http://schemas.microsoft.com/office/drawing/2014/main" xmlns="" id="{0BFD6009-9A0B-44EB-B94C-9BF40E6268EE}"/>
                    </a:ext>
                  </a:extLst>
                </p:cNvPr>
                <p:cNvSpPr/>
                <p:nvPr/>
              </p:nvSpPr>
              <p:spPr>
                <a:xfrm>
                  <a:off x="5735643" y="2885415"/>
                  <a:ext cx="288000" cy="288000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วงรี 78">
                  <a:extLst>
                    <a:ext uri="{FF2B5EF4-FFF2-40B4-BE49-F238E27FC236}">
                      <a16:creationId xmlns:a16="http://schemas.microsoft.com/office/drawing/2014/main" xmlns="" id="{98A46DFC-C377-4BF8-9ACE-01B3753A7E73}"/>
                    </a:ext>
                  </a:extLst>
                </p:cNvPr>
                <p:cNvSpPr/>
                <p:nvPr/>
              </p:nvSpPr>
              <p:spPr>
                <a:xfrm>
                  <a:off x="7370480" y="1838973"/>
                  <a:ext cx="288000" cy="288000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กากบาท 84">
                  <a:extLst>
                    <a:ext uri="{FF2B5EF4-FFF2-40B4-BE49-F238E27FC236}">
                      <a16:creationId xmlns:a16="http://schemas.microsoft.com/office/drawing/2014/main" xmlns="" id="{027E8775-7D33-417B-B060-EDBF020474AC}"/>
                    </a:ext>
                  </a:extLst>
                </p:cNvPr>
                <p:cNvSpPr/>
                <p:nvPr/>
              </p:nvSpPr>
              <p:spPr>
                <a:xfrm>
                  <a:off x="7633204" y="3174562"/>
                  <a:ext cx="252000" cy="252000"/>
                </a:xfrm>
                <a:prstGeom prst="plus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กากบาท 85">
                  <a:extLst>
                    <a:ext uri="{FF2B5EF4-FFF2-40B4-BE49-F238E27FC236}">
                      <a16:creationId xmlns:a16="http://schemas.microsoft.com/office/drawing/2014/main" xmlns="" id="{0A740779-F10E-4C0F-86A3-2F623489F635}"/>
                    </a:ext>
                  </a:extLst>
                </p:cNvPr>
                <p:cNvSpPr/>
                <p:nvPr/>
              </p:nvSpPr>
              <p:spPr>
                <a:xfrm>
                  <a:off x="6989937" y="3431459"/>
                  <a:ext cx="252000" cy="252000"/>
                </a:xfrm>
                <a:prstGeom prst="plus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กากบาท 86">
                  <a:extLst>
                    <a:ext uri="{FF2B5EF4-FFF2-40B4-BE49-F238E27FC236}">
                      <a16:creationId xmlns:a16="http://schemas.microsoft.com/office/drawing/2014/main" xmlns="" id="{17151BCA-8904-4B18-9E6B-4CEAEDAA1B17}"/>
                    </a:ext>
                  </a:extLst>
                </p:cNvPr>
                <p:cNvSpPr/>
                <p:nvPr/>
              </p:nvSpPr>
              <p:spPr>
                <a:xfrm>
                  <a:off x="2820809" y="4035848"/>
                  <a:ext cx="252000" cy="252000"/>
                </a:xfrm>
                <a:prstGeom prst="plus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กากบาท 87">
                  <a:extLst>
                    <a:ext uri="{FF2B5EF4-FFF2-40B4-BE49-F238E27FC236}">
                      <a16:creationId xmlns:a16="http://schemas.microsoft.com/office/drawing/2014/main" xmlns="" id="{54A66442-C555-480F-AD62-39679B8AE782}"/>
                    </a:ext>
                  </a:extLst>
                </p:cNvPr>
                <p:cNvSpPr/>
                <p:nvPr/>
              </p:nvSpPr>
              <p:spPr>
                <a:xfrm>
                  <a:off x="5438294" y="2799060"/>
                  <a:ext cx="252000" cy="252000"/>
                </a:xfrm>
                <a:prstGeom prst="plus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0" name="สี่เหลี่ยมผืนผ้า 109">
                <a:extLst>
                  <a:ext uri="{FF2B5EF4-FFF2-40B4-BE49-F238E27FC236}">
                    <a16:creationId xmlns:a16="http://schemas.microsoft.com/office/drawing/2014/main" xmlns="" id="{462A9C58-2E0F-44DB-9911-6F6B558D75CB}"/>
                  </a:ext>
                </a:extLst>
              </p:cNvPr>
              <p:cNvSpPr/>
              <p:nvPr/>
            </p:nvSpPr>
            <p:spPr>
              <a:xfrm>
                <a:off x="3138424" y="4193822"/>
                <a:ext cx="524503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เลย</a:t>
                </a:r>
              </a:p>
            </p:txBody>
          </p:sp>
          <p:sp>
            <p:nvSpPr>
              <p:cNvPr id="112" name="สี่เหลี่ยมผืนผ้า 111">
                <a:extLst>
                  <a:ext uri="{FF2B5EF4-FFF2-40B4-BE49-F238E27FC236}">
                    <a16:creationId xmlns:a16="http://schemas.microsoft.com/office/drawing/2014/main" xmlns="" id="{9B8EC450-0972-4BE7-B43D-6CFD5E105CDD}"/>
                  </a:ext>
                </a:extLst>
              </p:cNvPr>
              <p:cNvSpPr/>
              <p:nvPr/>
            </p:nvSpPr>
            <p:spPr>
              <a:xfrm>
                <a:off x="4133634" y="4193821"/>
                <a:ext cx="752129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หนองบัวลำภู</a:t>
                </a:r>
              </a:p>
            </p:txBody>
          </p:sp>
          <p:sp>
            <p:nvSpPr>
              <p:cNvPr id="113" name="สี่เหลี่ยมผืนผ้า 112">
                <a:extLst>
                  <a:ext uri="{FF2B5EF4-FFF2-40B4-BE49-F238E27FC236}">
                    <a16:creationId xmlns:a16="http://schemas.microsoft.com/office/drawing/2014/main" xmlns="" id="{F17F1F0C-2882-48C5-8BA0-EE90266F554B}"/>
                  </a:ext>
                </a:extLst>
              </p:cNvPr>
              <p:cNvSpPr/>
              <p:nvPr/>
            </p:nvSpPr>
            <p:spPr>
              <a:xfrm>
                <a:off x="7121361" y="4075246"/>
                <a:ext cx="570989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สกลนคร</a:t>
                </a:r>
              </a:p>
            </p:txBody>
          </p:sp>
          <p:sp>
            <p:nvSpPr>
              <p:cNvPr id="114" name="สี่เหลี่ยมผืนผ้า 113">
                <a:extLst>
                  <a:ext uri="{FF2B5EF4-FFF2-40B4-BE49-F238E27FC236}">
                    <a16:creationId xmlns:a16="http://schemas.microsoft.com/office/drawing/2014/main" xmlns="" id="{D27F2424-F4A7-4783-A477-87F59EAA8F2A}"/>
                  </a:ext>
                </a:extLst>
              </p:cNvPr>
              <p:cNvSpPr/>
              <p:nvPr/>
            </p:nvSpPr>
            <p:spPr>
              <a:xfrm>
                <a:off x="7918113" y="3586749"/>
                <a:ext cx="585417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นครพนม</a:t>
                </a:r>
              </a:p>
            </p:txBody>
          </p:sp>
          <p:sp>
            <p:nvSpPr>
              <p:cNvPr id="115" name="สี่เหลี่ยมผืนผ้า 114">
                <a:extLst>
                  <a:ext uri="{FF2B5EF4-FFF2-40B4-BE49-F238E27FC236}">
                    <a16:creationId xmlns:a16="http://schemas.microsoft.com/office/drawing/2014/main" xmlns="" id="{269210A5-4B70-46D3-9BEE-73F9D0E65600}"/>
                  </a:ext>
                </a:extLst>
              </p:cNvPr>
              <p:cNvSpPr/>
              <p:nvPr/>
            </p:nvSpPr>
            <p:spPr>
              <a:xfrm>
                <a:off x="7191118" y="2119562"/>
                <a:ext cx="505267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latin typeface="DB Adman X" panose="02000506090000020004" pitchFamily="2" charset="-34"/>
                    <a:cs typeface="DB Adman X" panose="02000506090000020004" pitchFamily="2" charset="-34"/>
                  </a:rPr>
                  <a:t>บึงกาฬ</a:t>
                </a:r>
              </a:p>
            </p:txBody>
          </p:sp>
          <p:sp>
            <p:nvSpPr>
              <p:cNvPr id="116" name="สี่เหลี่ยมผืนผ้า 115">
                <a:extLst>
                  <a:ext uri="{FF2B5EF4-FFF2-40B4-BE49-F238E27FC236}">
                    <a16:creationId xmlns:a16="http://schemas.microsoft.com/office/drawing/2014/main" xmlns="" id="{A5CFCA81-C93E-4570-B176-860FB22C24D4}"/>
                  </a:ext>
                </a:extLst>
              </p:cNvPr>
              <p:cNvSpPr/>
              <p:nvPr/>
            </p:nvSpPr>
            <p:spPr>
              <a:xfrm>
                <a:off x="5524574" y="2642784"/>
                <a:ext cx="625492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หนองคาย</a:t>
                </a:r>
              </a:p>
            </p:txBody>
          </p:sp>
          <p:sp>
            <p:nvSpPr>
              <p:cNvPr id="67" name="สี่เหลี่ยมผืนผ้า 66">
                <a:extLst>
                  <a:ext uri="{FF2B5EF4-FFF2-40B4-BE49-F238E27FC236}">
                    <a16:creationId xmlns:a16="http://schemas.microsoft.com/office/drawing/2014/main" xmlns="" id="{BEE2B1F2-F574-46E0-A8A4-7E4EA9A62D8B}"/>
                  </a:ext>
                </a:extLst>
              </p:cNvPr>
              <p:cNvSpPr/>
              <p:nvPr/>
            </p:nvSpPr>
            <p:spPr>
              <a:xfrm>
                <a:off x="5121357" y="3864902"/>
                <a:ext cx="567783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อุดรธานี</a:t>
                </a:r>
              </a:p>
            </p:txBody>
          </p:sp>
        </p:grpSp>
        <p:sp>
          <p:nvSpPr>
            <p:cNvPr id="44" name="สี่เหลี่ยมผืนผ้า 43">
              <a:extLst>
                <a:ext uri="{FF2B5EF4-FFF2-40B4-BE49-F238E27FC236}">
                  <a16:creationId xmlns:a16="http://schemas.microsoft.com/office/drawing/2014/main" xmlns="" id="{36A822AD-D3FE-4E01-96AD-748B3D3BF40D}"/>
                </a:ext>
              </a:extLst>
            </p:cNvPr>
            <p:cNvSpPr/>
            <p:nvPr/>
          </p:nvSpPr>
          <p:spPr>
            <a:xfrm>
              <a:off x="3923712" y="3001212"/>
              <a:ext cx="4074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นายูง</a:t>
              </a:r>
            </a:p>
          </p:txBody>
        </p:sp>
        <p:sp>
          <p:nvSpPr>
            <p:cNvPr id="2" name="สี่เหลี่ยมผืนผ้า 1">
              <a:extLst>
                <a:ext uri="{FF2B5EF4-FFF2-40B4-BE49-F238E27FC236}">
                  <a16:creationId xmlns:a16="http://schemas.microsoft.com/office/drawing/2014/main" xmlns="" id="{026265FA-7E96-4735-904A-1BEC514D5AF9}"/>
                </a:ext>
              </a:extLst>
            </p:cNvPr>
            <p:cNvSpPr/>
            <p:nvPr/>
          </p:nvSpPr>
          <p:spPr>
            <a:xfrm>
              <a:off x="4585103" y="3727102"/>
              <a:ext cx="519694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</a:t>
              </a:r>
              <a:r>
                <a:rPr lang="th-TH" sz="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ผือ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สี่เหลี่ยมผืนผ้า 44">
              <a:extLst>
                <a:ext uri="{FF2B5EF4-FFF2-40B4-BE49-F238E27FC236}">
                  <a16:creationId xmlns:a16="http://schemas.microsoft.com/office/drawing/2014/main" xmlns="" id="{EBB09F40-4406-413C-B247-A4CCBADEC6B0}"/>
                </a:ext>
              </a:extLst>
            </p:cNvPr>
            <p:cNvSpPr/>
            <p:nvPr/>
          </p:nvSpPr>
          <p:spPr>
            <a:xfrm>
              <a:off x="4005819" y="3410409"/>
              <a:ext cx="4716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น้ำโสม</a:t>
              </a:r>
            </a:p>
          </p:txBody>
        </p:sp>
        <p:sp>
          <p:nvSpPr>
            <p:cNvPr id="46" name="สี่เหลี่ยมผืนผ้า 45">
              <a:extLst>
                <a:ext uri="{FF2B5EF4-FFF2-40B4-BE49-F238E27FC236}">
                  <a16:creationId xmlns:a16="http://schemas.microsoft.com/office/drawing/2014/main" xmlns="" id="{F79F4B1A-DE2F-4AA9-AB1E-390B8A36AC56}"/>
                </a:ext>
              </a:extLst>
            </p:cNvPr>
            <p:cNvSpPr/>
            <p:nvPr/>
          </p:nvSpPr>
          <p:spPr>
            <a:xfrm>
              <a:off x="4642573" y="4009203"/>
              <a:ext cx="4299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กุดจับ</a:t>
              </a:r>
            </a:p>
          </p:txBody>
        </p:sp>
        <p:sp>
          <p:nvSpPr>
            <p:cNvPr id="47" name="สี่เหลี่ยมผืนผ้า 46">
              <a:extLst>
                <a:ext uri="{FF2B5EF4-FFF2-40B4-BE49-F238E27FC236}">
                  <a16:creationId xmlns:a16="http://schemas.microsoft.com/office/drawing/2014/main" xmlns="" id="{027A928B-B7B3-4B52-9A6B-C76C32193A3C}"/>
                </a:ext>
              </a:extLst>
            </p:cNvPr>
            <p:cNvSpPr/>
            <p:nvPr/>
          </p:nvSpPr>
          <p:spPr>
            <a:xfrm>
              <a:off x="5412875" y="3561547"/>
              <a:ext cx="3754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เพ็ญ</a:t>
              </a:r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xmlns="" id="{C9485BFB-05B1-497A-B555-9DDBFE34B6DD}"/>
                </a:ext>
              </a:extLst>
            </p:cNvPr>
            <p:cNvSpPr/>
            <p:nvPr/>
          </p:nvSpPr>
          <p:spPr>
            <a:xfrm>
              <a:off x="5655777" y="3267717"/>
              <a:ext cx="57579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สร้างคอม</a:t>
              </a:r>
            </a:p>
          </p:txBody>
        </p:sp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xmlns="" id="{03498DE8-0BA3-4EAD-9618-67B3D10C104E}"/>
                </a:ext>
              </a:extLst>
            </p:cNvPr>
            <p:cNvSpPr/>
            <p:nvPr/>
          </p:nvSpPr>
          <p:spPr>
            <a:xfrm>
              <a:off x="5980613" y="3427117"/>
              <a:ext cx="4748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บ้านดุง</a:t>
              </a:r>
            </a:p>
          </p:txBody>
        </p:sp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xmlns="" id="{BFAE830F-1853-4230-8AE2-A107BC61F3A5}"/>
                </a:ext>
              </a:extLst>
            </p:cNvPr>
            <p:cNvSpPr/>
            <p:nvPr/>
          </p:nvSpPr>
          <p:spPr>
            <a:xfrm>
              <a:off x="5239390" y="3868413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51" name="สี่เหลี่ยมผืนผ้า 50">
              <a:extLst>
                <a:ext uri="{FF2B5EF4-FFF2-40B4-BE49-F238E27FC236}">
                  <a16:creationId xmlns:a16="http://schemas.microsoft.com/office/drawing/2014/main" xmlns="" id="{2E243492-96A2-4EB8-A53D-8A10CECB49CB}"/>
                </a:ext>
              </a:extLst>
            </p:cNvPr>
            <p:cNvSpPr/>
            <p:nvPr/>
          </p:nvSpPr>
          <p:spPr>
            <a:xfrm>
              <a:off x="4786682" y="4505833"/>
              <a:ext cx="6591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หนองวัวซอ</a:t>
              </a:r>
            </a:p>
          </p:txBody>
        </p:sp>
        <p:sp>
          <p:nvSpPr>
            <p:cNvPr id="52" name="สี่เหลี่ยมผืนผ้า 51">
              <a:extLst>
                <a:ext uri="{FF2B5EF4-FFF2-40B4-BE49-F238E27FC236}">
                  <a16:creationId xmlns:a16="http://schemas.microsoft.com/office/drawing/2014/main" xmlns="" id="{3B9C81D1-F057-4FC3-9ACE-C6FBC289DE15}"/>
                </a:ext>
              </a:extLst>
            </p:cNvPr>
            <p:cNvSpPr/>
            <p:nvPr/>
          </p:nvSpPr>
          <p:spPr>
            <a:xfrm>
              <a:off x="5053732" y="4628943"/>
              <a:ext cx="60305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หนองแสง</a:t>
              </a:r>
            </a:p>
          </p:txBody>
        </p:sp>
        <p:sp>
          <p:nvSpPr>
            <p:cNvPr id="53" name="สี่เหลี่ยมผืนผ้า 52">
              <a:extLst>
                <a:ext uri="{FF2B5EF4-FFF2-40B4-BE49-F238E27FC236}">
                  <a16:creationId xmlns:a16="http://schemas.microsoft.com/office/drawing/2014/main" xmlns="" id="{51B36B1E-3998-4C27-9F4B-C57967A1B600}"/>
                </a:ext>
              </a:extLst>
            </p:cNvPr>
            <p:cNvSpPr/>
            <p:nvPr/>
          </p:nvSpPr>
          <p:spPr>
            <a:xfrm>
              <a:off x="5390862" y="5048037"/>
              <a:ext cx="64312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โนนสะอาด</a:t>
              </a:r>
            </a:p>
          </p:txBody>
        </p:sp>
        <p:sp>
          <p:nvSpPr>
            <p:cNvPr id="54" name="สี่เหลี่ยมผืนผ้า 53">
              <a:extLst>
                <a:ext uri="{FF2B5EF4-FFF2-40B4-BE49-F238E27FC236}">
                  <a16:creationId xmlns:a16="http://schemas.microsoft.com/office/drawing/2014/main" xmlns="" id="{22A95AB8-A88B-4D83-9CB8-D6D58ED2B9C5}"/>
                </a:ext>
              </a:extLst>
            </p:cNvPr>
            <p:cNvSpPr/>
            <p:nvPr/>
          </p:nvSpPr>
          <p:spPr>
            <a:xfrm>
              <a:off x="5498424" y="4797098"/>
              <a:ext cx="575799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กุมภวาปี</a:t>
              </a:r>
            </a:p>
          </p:txBody>
        </p:sp>
        <p:sp>
          <p:nvSpPr>
            <p:cNvPr id="57" name="สี่เหลี่ยมผืนผ้า 56">
              <a:extLst>
                <a:ext uri="{FF2B5EF4-FFF2-40B4-BE49-F238E27FC236}">
                  <a16:creationId xmlns:a16="http://schemas.microsoft.com/office/drawing/2014/main" xmlns="" id="{3D1DDCE7-3B17-4D5A-A44F-C5C7C9639534}"/>
                </a:ext>
              </a:extLst>
            </p:cNvPr>
            <p:cNvSpPr/>
            <p:nvPr/>
          </p:nvSpPr>
          <p:spPr>
            <a:xfrm>
              <a:off x="6039361" y="4822444"/>
              <a:ext cx="45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ศรีธาตุ</a:t>
              </a:r>
            </a:p>
          </p:txBody>
        </p:sp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xmlns="" id="{7A5414EA-E7CA-4E3E-BAC8-534DE894D72E}"/>
                </a:ext>
              </a:extLst>
            </p:cNvPr>
            <p:cNvSpPr/>
            <p:nvPr/>
          </p:nvSpPr>
          <p:spPr>
            <a:xfrm>
              <a:off x="6480174" y="4616127"/>
              <a:ext cx="6495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วังสามหมอ</a:t>
              </a:r>
            </a:p>
          </p:txBody>
        </p:sp>
        <p:sp>
          <p:nvSpPr>
            <p:cNvPr id="59" name="สี่เหลี่ยมผืนผ้า 58">
              <a:extLst>
                <a:ext uri="{FF2B5EF4-FFF2-40B4-BE49-F238E27FC236}">
                  <a16:creationId xmlns:a16="http://schemas.microsoft.com/office/drawing/2014/main" xmlns="" id="{62040D86-A993-4E01-A2D2-409147B8846C}"/>
                </a:ext>
              </a:extLst>
            </p:cNvPr>
            <p:cNvSpPr/>
            <p:nvPr/>
          </p:nvSpPr>
          <p:spPr>
            <a:xfrm>
              <a:off x="6129521" y="4457956"/>
              <a:ext cx="5229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ไชยวาน</a:t>
              </a:r>
            </a:p>
          </p:txBody>
        </p:sp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xmlns="" id="{DC6A0ADE-003D-4281-A54D-46ACAADAEC2C}"/>
                </a:ext>
              </a:extLst>
            </p:cNvPr>
            <p:cNvSpPr/>
            <p:nvPr/>
          </p:nvSpPr>
          <p:spPr>
            <a:xfrm>
              <a:off x="5979000" y="4562566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กู่แก้ว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:a16="http://schemas.microsoft.com/office/drawing/2014/main" xmlns="" id="{DDC0499C-FB24-4056-856B-DA51E25A7C88}"/>
                </a:ext>
              </a:extLst>
            </p:cNvPr>
            <p:cNvSpPr/>
            <p:nvPr/>
          </p:nvSpPr>
          <p:spPr>
            <a:xfrm>
              <a:off x="5696809" y="4279846"/>
              <a:ext cx="643125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หนองหาน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:a16="http://schemas.microsoft.com/office/drawing/2014/main" xmlns="" id="{63865ABA-AB67-43A0-B4F6-068DB33BE56C}"/>
                </a:ext>
              </a:extLst>
            </p:cNvPr>
            <p:cNvSpPr/>
            <p:nvPr/>
          </p:nvSpPr>
          <p:spPr>
            <a:xfrm>
              <a:off x="5609220" y="3761457"/>
              <a:ext cx="6238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พิบูลย์รักษ์</a:t>
              </a:r>
            </a:p>
          </p:txBody>
        </p:sp>
        <p:sp>
          <p:nvSpPr>
            <p:cNvPr id="66" name="สี่เหลี่ยมผืนผ้า 65">
              <a:extLst>
                <a:ext uri="{FF2B5EF4-FFF2-40B4-BE49-F238E27FC236}">
                  <a16:creationId xmlns:a16="http://schemas.microsoft.com/office/drawing/2014/main" xmlns="" id="{BF769F91-E5E9-4E83-AE51-2A6B896BCAA5}"/>
                </a:ext>
              </a:extLst>
            </p:cNvPr>
            <p:cNvSpPr/>
            <p:nvPr/>
          </p:nvSpPr>
          <p:spPr>
            <a:xfrm>
              <a:off x="6020500" y="3891133"/>
              <a:ext cx="4363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ทุ่งฝน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xmlns="" id="{FFD2DD9D-01AC-42C3-9209-5F5C559C3567}"/>
                </a:ext>
              </a:extLst>
            </p:cNvPr>
            <p:cNvSpPr/>
            <p:nvPr/>
          </p:nvSpPr>
          <p:spPr>
            <a:xfrm>
              <a:off x="6630796" y="3019085"/>
              <a:ext cx="5229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บ้านม่วง</a:t>
              </a:r>
            </a:p>
          </p:txBody>
        </p:sp>
        <p:sp>
          <p:nvSpPr>
            <p:cNvPr id="69" name="สี่เหลี่ยมผืนผ้า 68">
              <a:extLst>
                <a:ext uri="{FF2B5EF4-FFF2-40B4-BE49-F238E27FC236}">
                  <a16:creationId xmlns:a16="http://schemas.microsoft.com/office/drawing/2014/main" xmlns="" id="{FFCC9919-49B5-4E2B-BC25-7D86CAF6A786}"/>
                </a:ext>
              </a:extLst>
            </p:cNvPr>
            <p:cNvSpPr/>
            <p:nvPr/>
          </p:nvSpPr>
          <p:spPr>
            <a:xfrm>
              <a:off x="6561807" y="3423367"/>
              <a:ext cx="5934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เจริญศิลป์</a:t>
              </a:r>
            </a:p>
          </p:txBody>
        </p:sp>
        <p:sp>
          <p:nvSpPr>
            <p:cNvPr id="70" name="สี่เหลี่ยมผืนผ้า 69">
              <a:extLst>
                <a:ext uri="{FF2B5EF4-FFF2-40B4-BE49-F238E27FC236}">
                  <a16:creationId xmlns:a16="http://schemas.microsoft.com/office/drawing/2014/main" xmlns="" id="{FC23D865-F998-46B7-874B-C276910D1249}"/>
                </a:ext>
              </a:extLst>
            </p:cNvPr>
            <p:cNvSpPr/>
            <p:nvPr/>
          </p:nvSpPr>
          <p:spPr>
            <a:xfrm>
              <a:off x="6370055" y="3987837"/>
              <a:ext cx="758541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สว่างแดนดิน</a:t>
              </a:r>
            </a:p>
          </p:txBody>
        </p:sp>
        <p:sp>
          <p:nvSpPr>
            <p:cNvPr id="71" name="สี่เหลี่ยมผืนผ้า 70">
              <a:extLst>
                <a:ext uri="{FF2B5EF4-FFF2-40B4-BE49-F238E27FC236}">
                  <a16:creationId xmlns:a16="http://schemas.microsoft.com/office/drawing/2014/main" xmlns="" id="{23CD6BA5-5853-46B1-942A-59A349AD5BD5}"/>
                </a:ext>
              </a:extLst>
            </p:cNvPr>
            <p:cNvSpPr/>
            <p:nvPr/>
          </p:nvSpPr>
          <p:spPr>
            <a:xfrm>
              <a:off x="6400980" y="4247715"/>
              <a:ext cx="52129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ส่องดาว</a:t>
              </a:r>
            </a:p>
          </p:txBody>
        </p:sp>
        <p:sp>
          <p:nvSpPr>
            <p:cNvPr id="72" name="สี่เหลี่ยมผืนผ้า 71">
              <a:extLst>
                <a:ext uri="{FF2B5EF4-FFF2-40B4-BE49-F238E27FC236}">
                  <a16:creationId xmlns:a16="http://schemas.microsoft.com/office/drawing/2014/main" xmlns="" id="{C8E11919-3EBE-4F5A-9CFB-088634F19B19}"/>
                </a:ext>
              </a:extLst>
            </p:cNvPr>
            <p:cNvSpPr/>
            <p:nvPr/>
          </p:nvSpPr>
          <p:spPr>
            <a:xfrm>
              <a:off x="6712657" y="4361592"/>
              <a:ext cx="5164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วาริชภูมิ</a:t>
              </a:r>
            </a:p>
          </p:txBody>
        </p:sp>
        <p:sp>
          <p:nvSpPr>
            <p:cNvPr id="73" name="สี่เหลี่ยมผืนผ้า 72">
              <a:extLst>
                <a:ext uri="{FF2B5EF4-FFF2-40B4-BE49-F238E27FC236}">
                  <a16:creationId xmlns:a16="http://schemas.microsoft.com/office/drawing/2014/main" xmlns="" id="{057B5691-AB29-4898-91DC-F468E4717E53}"/>
                </a:ext>
              </a:extLst>
            </p:cNvPr>
            <p:cNvSpPr/>
            <p:nvPr/>
          </p:nvSpPr>
          <p:spPr>
            <a:xfrm>
              <a:off x="6951506" y="4490080"/>
              <a:ext cx="60625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นิคมน้ำ</a:t>
              </a:r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อูน</a:t>
              </a:r>
              <a:endPara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สี่เหลี่ยมผืนผ้า 79">
              <a:extLst>
                <a:ext uri="{FF2B5EF4-FFF2-40B4-BE49-F238E27FC236}">
                  <a16:creationId xmlns:a16="http://schemas.microsoft.com/office/drawing/2014/main" xmlns="" id="{29CB0C1D-82C1-465D-884A-C2ED92C0161E}"/>
                </a:ext>
              </a:extLst>
            </p:cNvPr>
            <p:cNvSpPr/>
            <p:nvPr/>
          </p:nvSpPr>
          <p:spPr>
            <a:xfrm>
              <a:off x="7186152" y="4347122"/>
              <a:ext cx="66717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พรรณา</a:t>
              </a:r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นิคม</a:t>
              </a:r>
            </a:p>
          </p:txBody>
        </p:sp>
        <p:sp>
          <p:nvSpPr>
            <p:cNvPr id="81" name="สี่เหลี่ยมผืนผ้า 80">
              <a:extLst>
                <a:ext uri="{FF2B5EF4-FFF2-40B4-BE49-F238E27FC236}">
                  <a16:creationId xmlns:a16="http://schemas.microsoft.com/office/drawing/2014/main" xmlns="" id="{669A25C3-19D5-42F6-B76C-D0262D6B6F29}"/>
                </a:ext>
              </a:extLst>
            </p:cNvPr>
            <p:cNvSpPr/>
            <p:nvPr/>
          </p:nvSpPr>
          <p:spPr>
            <a:xfrm>
              <a:off x="7420190" y="4986339"/>
              <a:ext cx="4331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ภูพาน</a:t>
              </a:r>
            </a:p>
          </p:txBody>
        </p:sp>
        <p:sp>
          <p:nvSpPr>
            <p:cNvPr id="82" name="สี่เหลี่ยมผืนผ้า 81">
              <a:extLst>
                <a:ext uri="{FF2B5EF4-FFF2-40B4-BE49-F238E27FC236}">
                  <a16:creationId xmlns:a16="http://schemas.microsoft.com/office/drawing/2014/main" xmlns="" id="{85BA8209-5B3E-4703-ABCD-E5AD3A1A481C}"/>
                </a:ext>
              </a:extLst>
            </p:cNvPr>
            <p:cNvSpPr/>
            <p:nvPr/>
          </p:nvSpPr>
          <p:spPr>
            <a:xfrm>
              <a:off x="7191118" y="4681058"/>
              <a:ext cx="4828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กุดบาก</a:t>
              </a:r>
            </a:p>
          </p:txBody>
        </p:sp>
        <p:sp>
          <p:nvSpPr>
            <p:cNvPr id="83" name="สี่เหลี่ยมผืนผ้า 82">
              <a:extLst>
                <a:ext uri="{FF2B5EF4-FFF2-40B4-BE49-F238E27FC236}">
                  <a16:creationId xmlns:a16="http://schemas.microsoft.com/office/drawing/2014/main" xmlns="" id="{EA1ACC2C-2894-492E-A323-8C6585C1C08E}"/>
                </a:ext>
              </a:extLst>
            </p:cNvPr>
            <p:cNvSpPr/>
            <p:nvPr/>
          </p:nvSpPr>
          <p:spPr>
            <a:xfrm>
              <a:off x="7926549" y="4957372"/>
              <a:ext cx="50206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เต่างอย</a:t>
              </a:r>
            </a:p>
          </p:txBody>
        </p:sp>
        <p:sp>
          <p:nvSpPr>
            <p:cNvPr id="91" name="สี่เหลี่ยมผืนผ้า 90">
              <a:extLst>
                <a:ext uri="{FF2B5EF4-FFF2-40B4-BE49-F238E27FC236}">
                  <a16:creationId xmlns:a16="http://schemas.microsoft.com/office/drawing/2014/main" xmlns="" id="{6D28155F-E479-4501-84A4-37DE94574813}"/>
                </a:ext>
              </a:extLst>
            </p:cNvPr>
            <p:cNvSpPr/>
            <p:nvPr/>
          </p:nvSpPr>
          <p:spPr>
            <a:xfrm>
              <a:off x="7921492" y="4781093"/>
              <a:ext cx="73129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โคก</a:t>
              </a:r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ศีสุ</a:t>
              </a:r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พรรณ</a:t>
              </a:r>
            </a:p>
          </p:txBody>
        </p:sp>
        <p:sp>
          <p:nvSpPr>
            <p:cNvPr id="92" name="สี่เหลี่ยมผืนผ้า 91">
              <a:extLst>
                <a:ext uri="{FF2B5EF4-FFF2-40B4-BE49-F238E27FC236}">
                  <a16:creationId xmlns:a16="http://schemas.microsoft.com/office/drawing/2014/main" xmlns="" id="{CB9D6025-7A17-461B-8141-735D7EDBB352}"/>
                </a:ext>
              </a:extLst>
            </p:cNvPr>
            <p:cNvSpPr/>
            <p:nvPr/>
          </p:nvSpPr>
          <p:spPr>
            <a:xfrm>
              <a:off x="7800284" y="4659197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93" name="สี่เหลี่ยมผืนผ้า 92">
              <a:extLst>
                <a:ext uri="{FF2B5EF4-FFF2-40B4-BE49-F238E27FC236}">
                  <a16:creationId xmlns:a16="http://schemas.microsoft.com/office/drawing/2014/main" xmlns="" id="{78CE392C-9ED4-4679-9D8B-7F953CD760A5}"/>
                </a:ext>
              </a:extLst>
            </p:cNvPr>
            <p:cNvSpPr/>
            <p:nvPr/>
          </p:nvSpPr>
          <p:spPr>
            <a:xfrm>
              <a:off x="8088866" y="4378158"/>
              <a:ext cx="65434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โพนนาแก้ว</a:t>
              </a:r>
            </a:p>
          </p:txBody>
        </p:sp>
        <p:sp>
          <p:nvSpPr>
            <p:cNvPr id="94" name="สี่เหลี่ยมผืนผ้า 93">
              <a:extLst>
                <a:ext uri="{FF2B5EF4-FFF2-40B4-BE49-F238E27FC236}">
                  <a16:creationId xmlns:a16="http://schemas.microsoft.com/office/drawing/2014/main" xmlns="" id="{CEDAAD26-C142-44FC-94A0-0D0A1669C352}"/>
                </a:ext>
              </a:extLst>
            </p:cNvPr>
            <p:cNvSpPr/>
            <p:nvPr/>
          </p:nvSpPr>
          <p:spPr>
            <a:xfrm>
              <a:off x="7975508" y="4097119"/>
              <a:ext cx="54053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กุสุมาลย์</a:t>
              </a:r>
            </a:p>
          </p:txBody>
        </p:sp>
        <p:sp>
          <p:nvSpPr>
            <p:cNvPr id="95" name="สี่เหลี่ยมผืนผ้า 94">
              <a:extLst>
                <a:ext uri="{FF2B5EF4-FFF2-40B4-BE49-F238E27FC236}">
                  <a16:creationId xmlns:a16="http://schemas.microsoft.com/office/drawing/2014/main" xmlns="" id="{BDD96344-0129-4B59-A37D-C163D875D5B6}"/>
                </a:ext>
              </a:extLst>
            </p:cNvPr>
            <p:cNvSpPr/>
            <p:nvPr/>
          </p:nvSpPr>
          <p:spPr>
            <a:xfrm>
              <a:off x="7316164" y="3448886"/>
              <a:ext cx="7505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อากาศอำนวย</a:t>
              </a:r>
            </a:p>
          </p:txBody>
        </p:sp>
        <p:sp>
          <p:nvSpPr>
            <p:cNvPr id="96" name="สี่เหลี่ยมผืนผ้า 95">
              <a:extLst>
                <a:ext uri="{FF2B5EF4-FFF2-40B4-BE49-F238E27FC236}">
                  <a16:creationId xmlns:a16="http://schemas.microsoft.com/office/drawing/2014/main" xmlns="" id="{D7E8E925-8F26-4942-BBDC-5B2E92D6090A}"/>
                </a:ext>
              </a:extLst>
            </p:cNvPr>
            <p:cNvSpPr/>
            <p:nvPr/>
          </p:nvSpPr>
          <p:spPr>
            <a:xfrm>
              <a:off x="7063718" y="3738566"/>
              <a:ext cx="660758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วานรนิวาส</a:t>
              </a:r>
            </a:p>
          </p:txBody>
        </p:sp>
        <p:sp>
          <p:nvSpPr>
            <p:cNvPr id="97" name="สี่เหลี่ยมผืนผ้า 96">
              <a:extLst>
                <a:ext uri="{FF2B5EF4-FFF2-40B4-BE49-F238E27FC236}">
                  <a16:creationId xmlns:a16="http://schemas.microsoft.com/office/drawing/2014/main" xmlns="" id="{CCA79B78-0437-4262-A6D4-406F3B399982}"/>
                </a:ext>
              </a:extLst>
            </p:cNvPr>
            <p:cNvSpPr/>
            <p:nvPr/>
          </p:nvSpPr>
          <p:spPr>
            <a:xfrm>
              <a:off x="7064341" y="3182861"/>
              <a:ext cx="58221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คำตากล้า</a:t>
              </a:r>
            </a:p>
          </p:txBody>
        </p:sp>
        <p:sp>
          <p:nvSpPr>
            <p:cNvPr id="98" name="สี่เหลี่ยมผืนผ้า 97">
              <a:extLst>
                <a:ext uri="{FF2B5EF4-FFF2-40B4-BE49-F238E27FC236}">
                  <a16:creationId xmlns:a16="http://schemas.microsoft.com/office/drawing/2014/main" xmlns="" id="{F6F10E2D-8C4E-44B9-81DC-6BA6617DE718}"/>
                </a:ext>
              </a:extLst>
            </p:cNvPr>
            <p:cNvSpPr/>
            <p:nvPr/>
          </p:nvSpPr>
          <p:spPr>
            <a:xfrm>
              <a:off x="7723542" y="3143757"/>
              <a:ext cx="4315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นาทม</a:t>
              </a:r>
            </a:p>
          </p:txBody>
        </p:sp>
        <p:sp>
          <p:nvSpPr>
            <p:cNvPr id="99" name="สี่เหลี่ยมผืนผ้า 98">
              <a:extLst>
                <a:ext uri="{FF2B5EF4-FFF2-40B4-BE49-F238E27FC236}">
                  <a16:creationId xmlns:a16="http://schemas.microsoft.com/office/drawing/2014/main" xmlns="" id="{755437F9-AF6E-4C65-9F08-9F8C7F0D1AE3}"/>
                </a:ext>
              </a:extLst>
            </p:cNvPr>
            <p:cNvSpPr/>
            <p:nvPr/>
          </p:nvSpPr>
          <p:spPr>
            <a:xfrm>
              <a:off x="7845315" y="3006619"/>
              <a:ext cx="54534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บ้านแพง</a:t>
              </a:r>
            </a:p>
          </p:txBody>
        </p:sp>
        <p:sp>
          <p:nvSpPr>
            <p:cNvPr id="100" name="สี่เหลี่ยมผืนผ้า 99">
              <a:extLst>
                <a:ext uri="{FF2B5EF4-FFF2-40B4-BE49-F238E27FC236}">
                  <a16:creationId xmlns:a16="http://schemas.microsoft.com/office/drawing/2014/main" xmlns="" id="{A10C7FF5-3DE8-4A7A-9AC4-4F96C32EECA8}"/>
                </a:ext>
              </a:extLst>
            </p:cNvPr>
            <p:cNvSpPr/>
            <p:nvPr/>
          </p:nvSpPr>
          <p:spPr>
            <a:xfrm>
              <a:off x="7746051" y="3859802"/>
              <a:ext cx="46519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นาหว้า</a:t>
              </a:r>
            </a:p>
          </p:txBody>
        </p:sp>
        <p:sp>
          <p:nvSpPr>
            <p:cNvPr id="101" name="สี่เหลี่ยมผืนผ้า 100">
              <a:extLst>
                <a:ext uri="{FF2B5EF4-FFF2-40B4-BE49-F238E27FC236}">
                  <a16:creationId xmlns:a16="http://schemas.microsoft.com/office/drawing/2014/main" xmlns="" id="{EEDE1C54-0058-449D-8494-C104390FCF41}"/>
                </a:ext>
              </a:extLst>
            </p:cNvPr>
            <p:cNvSpPr/>
            <p:nvPr/>
          </p:nvSpPr>
          <p:spPr>
            <a:xfrm>
              <a:off x="7929880" y="3462866"/>
              <a:ext cx="62068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ศรีสงคราม</a:t>
              </a:r>
            </a:p>
          </p:txBody>
        </p:sp>
        <p:sp>
          <p:nvSpPr>
            <p:cNvPr id="102" name="สี่เหลี่ยมผืนผ้า 101">
              <a:extLst>
                <a:ext uri="{FF2B5EF4-FFF2-40B4-BE49-F238E27FC236}">
                  <a16:creationId xmlns:a16="http://schemas.microsoft.com/office/drawing/2014/main" xmlns="" id="{79DE56D2-F98B-497B-B9A7-C43C5A807AFF}"/>
                </a:ext>
              </a:extLst>
            </p:cNvPr>
            <p:cNvSpPr/>
            <p:nvPr/>
          </p:nvSpPr>
          <p:spPr>
            <a:xfrm>
              <a:off x="8477564" y="3587685"/>
              <a:ext cx="53893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ท่าอุเทน</a:t>
              </a:r>
            </a:p>
          </p:txBody>
        </p:sp>
        <p:sp>
          <p:nvSpPr>
            <p:cNvPr id="103" name="สี่เหลี่ยมผืนผ้า 102">
              <a:extLst>
                <a:ext uri="{FF2B5EF4-FFF2-40B4-BE49-F238E27FC236}">
                  <a16:creationId xmlns:a16="http://schemas.microsoft.com/office/drawing/2014/main" xmlns="" id="{A5218BD5-71C3-4A25-AAF2-CFA0BC25E168}"/>
                </a:ext>
              </a:extLst>
            </p:cNvPr>
            <p:cNvSpPr/>
            <p:nvPr/>
          </p:nvSpPr>
          <p:spPr>
            <a:xfrm>
              <a:off x="8142991" y="3868413"/>
              <a:ext cx="6319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โพนสวรรค์</a:t>
              </a:r>
            </a:p>
          </p:txBody>
        </p:sp>
        <p:sp>
          <p:nvSpPr>
            <p:cNvPr id="104" name="สี่เหลี่ยมผืนผ้า 103">
              <a:extLst>
                <a:ext uri="{FF2B5EF4-FFF2-40B4-BE49-F238E27FC236}">
                  <a16:creationId xmlns:a16="http://schemas.microsoft.com/office/drawing/2014/main" xmlns="" id="{C538EEF2-5EDE-4299-8A3F-837D88A3455F}"/>
                </a:ext>
              </a:extLst>
            </p:cNvPr>
            <p:cNvSpPr/>
            <p:nvPr/>
          </p:nvSpPr>
          <p:spPr>
            <a:xfrm>
              <a:off x="8592550" y="4388151"/>
              <a:ext cx="5357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ปลาปาก</a:t>
              </a:r>
            </a:p>
          </p:txBody>
        </p:sp>
        <p:sp>
          <p:nvSpPr>
            <p:cNvPr id="105" name="สี่เหลี่ยมผืนผ้า 104">
              <a:extLst>
                <a:ext uri="{FF2B5EF4-FFF2-40B4-BE49-F238E27FC236}">
                  <a16:creationId xmlns:a16="http://schemas.microsoft.com/office/drawing/2014/main" xmlns="" id="{3FED6871-212D-4453-802C-BFF21D3351A3}"/>
                </a:ext>
              </a:extLst>
            </p:cNvPr>
            <p:cNvSpPr/>
            <p:nvPr/>
          </p:nvSpPr>
          <p:spPr>
            <a:xfrm>
              <a:off x="8635243" y="4125257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117" name="สี่เหลี่ยมผืนผ้า 116">
              <a:extLst>
                <a:ext uri="{FF2B5EF4-FFF2-40B4-BE49-F238E27FC236}">
                  <a16:creationId xmlns:a16="http://schemas.microsoft.com/office/drawing/2014/main" xmlns="" id="{CB82460E-80D8-4FFC-8901-B9CF26B48292}"/>
                </a:ext>
              </a:extLst>
            </p:cNvPr>
            <p:cNvSpPr/>
            <p:nvPr/>
          </p:nvSpPr>
          <p:spPr>
            <a:xfrm>
              <a:off x="8470094" y="4666636"/>
              <a:ext cx="44595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วังยาง</a:t>
              </a:r>
            </a:p>
          </p:txBody>
        </p:sp>
        <p:sp>
          <p:nvSpPr>
            <p:cNvPr id="118" name="สี่เหลี่ยมผืนผ้า 117">
              <a:extLst>
                <a:ext uri="{FF2B5EF4-FFF2-40B4-BE49-F238E27FC236}">
                  <a16:creationId xmlns:a16="http://schemas.microsoft.com/office/drawing/2014/main" xmlns="" id="{03105BD2-F259-45A4-BE5D-8091D4BBD6C8}"/>
                </a:ext>
              </a:extLst>
            </p:cNvPr>
            <p:cNvSpPr/>
            <p:nvPr/>
          </p:nvSpPr>
          <p:spPr>
            <a:xfrm>
              <a:off x="8511600" y="4951257"/>
              <a:ext cx="4187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นาแก</a:t>
              </a:r>
            </a:p>
          </p:txBody>
        </p:sp>
        <p:sp>
          <p:nvSpPr>
            <p:cNvPr id="119" name="สี่เหลี่ยมผืนผ้า 118">
              <a:extLst>
                <a:ext uri="{FF2B5EF4-FFF2-40B4-BE49-F238E27FC236}">
                  <a16:creationId xmlns:a16="http://schemas.microsoft.com/office/drawing/2014/main" xmlns="" id="{B67DBBFC-DBCF-49FD-B928-861B4980493E}"/>
                </a:ext>
              </a:extLst>
            </p:cNvPr>
            <p:cNvSpPr/>
            <p:nvPr/>
          </p:nvSpPr>
          <p:spPr>
            <a:xfrm>
              <a:off x="8862251" y="5143640"/>
              <a:ext cx="590226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ธาตุพนม</a:t>
              </a:r>
            </a:p>
          </p:txBody>
        </p:sp>
        <p:sp>
          <p:nvSpPr>
            <p:cNvPr id="120" name="สี่เหลี่ยมผืนผ้า 119">
              <a:extLst>
                <a:ext uri="{FF2B5EF4-FFF2-40B4-BE49-F238E27FC236}">
                  <a16:creationId xmlns:a16="http://schemas.microsoft.com/office/drawing/2014/main" xmlns="" id="{6458D474-4D76-46BC-B57C-35960323A98C}"/>
                </a:ext>
              </a:extLst>
            </p:cNvPr>
            <p:cNvSpPr/>
            <p:nvPr/>
          </p:nvSpPr>
          <p:spPr>
            <a:xfrm>
              <a:off x="8833755" y="4719482"/>
              <a:ext cx="51809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เรณูนคร</a:t>
              </a:r>
            </a:p>
          </p:txBody>
        </p:sp>
        <p:sp>
          <p:nvSpPr>
            <p:cNvPr id="121" name="กากบาท 120">
              <a:extLst>
                <a:ext uri="{FF2B5EF4-FFF2-40B4-BE49-F238E27FC236}">
                  <a16:creationId xmlns:a16="http://schemas.microsoft.com/office/drawing/2014/main" xmlns="" id="{0430C01C-400F-4ECD-9580-72F4D82054F5}"/>
                </a:ext>
              </a:extLst>
            </p:cNvPr>
            <p:cNvSpPr/>
            <p:nvPr/>
          </p:nvSpPr>
          <p:spPr>
            <a:xfrm>
              <a:off x="9049992" y="4905086"/>
              <a:ext cx="252000" cy="252000"/>
            </a:xfrm>
            <a:prstGeom prst="plus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M2</a:t>
              </a:r>
              <a:endPara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สี่เหลี่ยมผืนผ้า 121">
              <a:extLst>
                <a:ext uri="{FF2B5EF4-FFF2-40B4-BE49-F238E27FC236}">
                  <a16:creationId xmlns:a16="http://schemas.microsoft.com/office/drawing/2014/main" xmlns="" id="{F44E76AB-CCA2-4A43-ADC4-16CF6B37D1AD}"/>
                </a:ext>
              </a:extLst>
            </p:cNvPr>
            <p:cNvSpPr/>
            <p:nvPr/>
          </p:nvSpPr>
          <p:spPr>
            <a:xfrm>
              <a:off x="2207281" y="4613779"/>
              <a:ext cx="580608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ด่านซ้าย</a:t>
              </a:r>
            </a:p>
          </p:txBody>
        </p:sp>
        <p:sp>
          <p:nvSpPr>
            <p:cNvPr id="123" name="สี่เหลี่ยมผืนผ้า 122">
              <a:extLst>
                <a:ext uri="{FF2B5EF4-FFF2-40B4-BE49-F238E27FC236}">
                  <a16:creationId xmlns:a16="http://schemas.microsoft.com/office/drawing/2014/main" xmlns="" id="{79142998-B9CE-445A-BACE-C8DCB8690112}"/>
                </a:ext>
              </a:extLst>
            </p:cNvPr>
            <p:cNvSpPr/>
            <p:nvPr/>
          </p:nvSpPr>
          <p:spPr>
            <a:xfrm>
              <a:off x="1859859" y="4057160"/>
              <a:ext cx="47641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นาแห้ว</a:t>
              </a:r>
            </a:p>
          </p:txBody>
        </p:sp>
        <p:sp>
          <p:nvSpPr>
            <p:cNvPr id="124" name="สี่เหลี่ยมผืนผ้า 123">
              <a:extLst>
                <a:ext uri="{FF2B5EF4-FFF2-40B4-BE49-F238E27FC236}">
                  <a16:creationId xmlns:a16="http://schemas.microsoft.com/office/drawing/2014/main" xmlns="" id="{8F6633CB-9DF2-4D85-BE15-3C68A428472A}"/>
                </a:ext>
              </a:extLst>
            </p:cNvPr>
            <p:cNvSpPr/>
            <p:nvPr/>
          </p:nvSpPr>
          <p:spPr>
            <a:xfrm>
              <a:off x="2568860" y="4141745"/>
              <a:ext cx="3866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ภูเรือ</a:t>
              </a:r>
            </a:p>
          </p:txBody>
        </p:sp>
        <p:sp>
          <p:nvSpPr>
            <p:cNvPr id="125" name="สี่เหลี่ยมผืนผ้า 124">
              <a:extLst>
                <a:ext uri="{FF2B5EF4-FFF2-40B4-BE49-F238E27FC236}">
                  <a16:creationId xmlns:a16="http://schemas.microsoft.com/office/drawing/2014/main" xmlns="" id="{74AC251A-3327-44A5-A068-8D81FAD33608}"/>
                </a:ext>
              </a:extLst>
            </p:cNvPr>
            <p:cNvSpPr/>
            <p:nvPr/>
          </p:nvSpPr>
          <p:spPr>
            <a:xfrm>
              <a:off x="2660769" y="3746301"/>
              <a:ext cx="3706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ท่าลี่</a:t>
              </a:r>
            </a:p>
          </p:txBody>
        </p:sp>
        <p:sp>
          <p:nvSpPr>
            <p:cNvPr id="126" name="สี่เหลี่ยมผืนผ้า 125">
              <a:extLst>
                <a:ext uri="{FF2B5EF4-FFF2-40B4-BE49-F238E27FC236}">
                  <a16:creationId xmlns:a16="http://schemas.microsoft.com/office/drawing/2014/main" xmlns="" id="{00F83F6B-8469-45C7-83A2-1A6A5A7796B9}"/>
                </a:ext>
              </a:extLst>
            </p:cNvPr>
            <p:cNvSpPr/>
            <p:nvPr/>
          </p:nvSpPr>
          <p:spPr>
            <a:xfrm>
              <a:off x="3111399" y="3366993"/>
              <a:ext cx="5677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เชียงคาน</a:t>
              </a:r>
            </a:p>
          </p:txBody>
        </p:sp>
        <p:sp>
          <p:nvSpPr>
            <p:cNvPr id="127" name="สี่เหลี่ยมผืนผ้า 126">
              <a:extLst>
                <a:ext uri="{FF2B5EF4-FFF2-40B4-BE49-F238E27FC236}">
                  <a16:creationId xmlns:a16="http://schemas.microsoft.com/office/drawing/2014/main" xmlns="" id="{B361B3C0-25C7-43EC-85C8-026C7FEDD39E}"/>
                </a:ext>
              </a:extLst>
            </p:cNvPr>
            <p:cNvSpPr/>
            <p:nvPr/>
          </p:nvSpPr>
          <p:spPr>
            <a:xfrm>
              <a:off x="3675741" y="3802115"/>
              <a:ext cx="51007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เอราวัณ</a:t>
              </a:r>
            </a:p>
          </p:txBody>
        </p:sp>
        <p:sp>
          <p:nvSpPr>
            <p:cNvPr id="128" name="สี่เหลี่ยมผืนผ้า 127">
              <a:extLst>
                <a:ext uri="{FF2B5EF4-FFF2-40B4-BE49-F238E27FC236}">
                  <a16:creationId xmlns:a16="http://schemas.microsoft.com/office/drawing/2014/main" xmlns="" id="{B8A96DA5-CBD2-4A3B-A1AF-0961AE8D9417}"/>
                </a:ext>
              </a:extLst>
            </p:cNvPr>
            <p:cNvSpPr/>
            <p:nvPr/>
          </p:nvSpPr>
          <p:spPr>
            <a:xfrm>
              <a:off x="3203243" y="4045535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129" name="สี่เหลี่ยมผืนผ้า 128">
              <a:extLst>
                <a:ext uri="{FF2B5EF4-FFF2-40B4-BE49-F238E27FC236}">
                  <a16:creationId xmlns:a16="http://schemas.microsoft.com/office/drawing/2014/main" xmlns="" id="{8D7CFCB2-5AC9-40A2-8051-DA105ECE012B}"/>
                </a:ext>
              </a:extLst>
            </p:cNvPr>
            <p:cNvSpPr/>
            <p:nvPr/>
          </p:nvSpPr>
          <p:spPr>
            <a:xfrm>
              <a:off x="3211554" y="4457956"/>
              <a:ext cx="51809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วังสะพุง</a:t>
              </a:r>
            </a:p>
          </p:txBody>
        </p:sp>
        <p:sp>
          <p:nvSpPr>
            <p:cNvPr id="130" name="สี่เหลี่ยมผืนผ้า 129">
              <a:extLst>
                <a:ext uri="{FF2B5EF4-FFF2-40B4-BE49-F238E27FC236}">
                  <a16:creationId xmlns:a16="http://schemas.microsoft.com/office/drawing/2014/main" xmlns="" id="{C596F179-ED5C-4DF2-AFFF-71C3FA1000AE}"/>
                </a:ext>
              </a:extLst>
            </p:cNvPr>
            <p:cNvSpPr/>
            <p:nvPr/>
          </p:nvSpPr>
          <p:spPr>
            <a:xfrm>
              <a:off x="3379746" y="5082597"/>
              <a:ext cx="5132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ภูกระดึง</a:t>
              </a:r>
            </a:p>
          </p:txBody>
        </p:sp>
        <p:sp>
          <p:nvSpPr>
            <p:cNvPr id="131" name="สี่เหลี่ยมผืนผ้า 130">
              <a:extLst>
                <a:ext uri="{FF2B5EF4-FFF2-40B4-BE49-F238E27FC236}">
                  <a16:creationId xmlns:a16="http://schemas.microsoft.com/office/drawing/2014/main" xmlns="" id="{55B86420-6C75-4761-90FE-13CAEF97ED4E}"/>
                </a:ext>
              </a:extLst>
            </p:cNvPr>
            <p:cNvSpPr/>
            <p:nvPr/>
          </p:nvSpPr>
          <p:spPr>
            <a:xfrm>
              <a:off x="3706038" y="4814462"/>
              <a:ext cx="4603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ผาขาว</a:t>
              </a:r>
            </a:p>
          </p:txBody>
        </p:sp>
        <p:sp>
          <p:nvSpPr>
            <p:cNvPr id="132" name="สี่เหลี่ยมผืนผ้า 131">
              <a:extLst>
                <a:ext uri="{FF2B5EF4-FFF2-40B4-BE49-F238E27FC236}">
                  <a16:creationId xmlns:a16="http://schemas.microsoft.com/office/drawing/2014/main" xmlns="" id="{03DAE2CD-C7E3-4E3B-9517-C1E0C3EDF2D7}"/>
                </a:ext>
              </a:extLst>
            </p:cNvPr>
            <p:cNvSpPr/>
            <p:nvPr/>
          </p:nvSpPr>
          <p:spPr>
            <a:xfrm>
              <a:off x="2946809" y="4670288"/>
              <a:ext cx="48122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ภูหลวง</a:t>
              </a:r>
            </a:p>
          </p:txBody>
        </p:sp>
        <p:sp>
          <p:nvSpPr>
            <p:cNvPr id="133" name="สี่เหลี่ยมผืนผ้า 132">
              <a:extLst>
                <a:ext uri="{FF2B5EF4-FFF2-40B4-BE49-F238E27FC236}">
                  <a16:creationId xmlns:a16="http://schemas.microsoft.com/office/drawing/2014/main" xmlns="" id="{F90CAEA4-A91C-49AE-A2D6-289BE765CADF}"/>
                </a:ext>
              </a:extLst>
            </p:cNvPr>
            <p:cNvSpPr/>
            <p:nvPr/>
          </p:nvSpPr>
          <p:spPr>
            <a:xfrm>
              <a:off x="3545950" y="3207862"/>
              <a:ext cx="4844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ปากชม</a:t>
              </a:r>
            </a:p>
          </p:txBody>
        </p:sp>
        <p:sp>
          <p:nvSpPr>
            <p:cNvPr id="134" name="สี่เหลี่ยมผืนผ้า 133">
              <a:extLst>
                <a:ext uri="{FF2B5EF4-FFF2-40B4-BE49-F238E27FC236}">
                  <a16:creationId xmlns:a16="http://schemas.microsoft.com/office/drawing/2014/main" xmlns="" id="{0A9CF430-4D15-43CD-911D-97619A609156}"/>
                </a:ext>
              </a:extLst>
            </p:cNvPr>
            <p:cNvSpPr/>
            <p:nvPr/>
          </p:nvSpPr>
          <p:spPr>
            <a:xfrm>
              <a:off x="3532155" y="4295795"/>
              <a:ext cx="4603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นาด้วง</a:t>
              </a:r>
            </a:p>
          </p:txBody>
        </p:sp>
        <p:sp>
          <p:nvSpPr>
            <p:cNvPr id="135" name="สี่เหลี่ยมผืนผ้า 134">
              <a:extLst>
                <a:ext uri="{FF2B5EF4-FFF2-40B4-BE49-F238E27FC236}">
                  <a16:creationId xmlns:a16="http://schemas.microsoft.com/office/drawing/2014/main" xmlns="" id="{B46AFED5-B64E-4615-8D06-F8BD06F1D9D7}"/>
                </a:ext>
              </a:extLst>
            </p:cNvPr>
            <p:cNvSpPr/>
            <p:nvPr/>
          </p:nvSpPr>
          <p:spPr>
            <a:xfrm>
              <a:off x="3994547" y="3703375"/>
              <a:ext cx="65274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สุวรรณคูหา</a:t>
              </a:r>
            </a:p>
          </p:txBody>
        </p:sp>
        <p:sp>
          <p:nvSpPr>
            <p:cNvPr id="136" name="สี่เหลี่ยมผืนผ้า 135">
              <a:extLst>
                <a:ext uri="{FF2B5EF4-FFF2-40B4-BE49-F238E27FC236}">
                  <a16:creationId xmlns:a16="http://schemas.microsoft.com/office/drawing/2014/main" xmlns="" id="{46F60BC3-8BE6-47F3-9451-672E89B2F5D8}"/>
                </a:ext>
              </a:extLst>
            </p:cNvPr>
            <p:cNvSpPr/>
            <p:nvPr/>
          </p:nvSpPr>
          <p:spPr>
            <a:xfrm>
              <a:off x="3827717" y="4097263"/>
              <a:ext cx="39786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นาวัง</a:t>
              </a:r>
            </a:p>
          </p:txBody>
        </p:sp>
        <p:sp>
          <p:nvSpPr>
            <p:cNvPr id="137" name="สี่เหลี่ยมผืนผ้า 136">
              <a:extLst>
                <a:ext uri="{FF2B5EF4-FFF2-40B4-BE49-F238E27FC236}">
                  <a16:creationId xmlns:a16="http://schemas.microsoft.com/office/drawing/2014/main" xmlns="" id="{CE418468-89F3-4027-92AE-4A5F129960AA}"/>
                </a:ext>
              </a:extLst>
            </p:cNvPr>
            <p:cNvSpPr/>
            <p:nvPr/>
          </p:nvSpPr>
          <p:spPr>
            <a:xfrm>
              <a:off x="4048258" y="4136276"/>
              <a:ext cx="52129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นากลาง</a:t>
              </a:r>
            </a:p>
          </p:txBody>
        </p:sp>
        <p:sp>
          <p:nvSpPr>
            <p:cNvPr id="138" name="สี่เหลี่ยมผืนผ้า 137">
              <a:extLst>
                <a:ext uri="{FF2B5EF4-FFF2-40B4-BE49-F238E27FC236}">
                  <a16:creationId xmlns:a16="http://schemas.microsoft.com/office/drawing/2014/main" xmlns="" id="{FDBCD0E2-9FA5-4DA8-A90D-EFC27F18C562}"/>
                </a:ext>
              </a:extLst>
            </p:cNvPr>
            <p:cNvSpPr/>
            <p:nvPr/>
          </p:nvSpPr>
          <p:spPr>
            <a:xfrm>
              <a:off x="4459805" y="4778010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139" name="สี่เหลี่ยมผืนผ้า 138">
              <a:extLst>
                <a:ext uri="{FF2B5EF4-FFF2-40B4-BE49-F238E27FC236}">
                  <a16:creationId xmlns:a16="http://schemas.microsoft.com/office/drawing/2014/main" xmlns="" id="{DAC7B937-20F9-46C1-A5B4-64D8DA424CB0}"/>
                </a:ext>
              </a:extLst>
            </p:cNvPr>
            <p:cNvSpPr/>
            <p:nvPr/>
          </p:nvSpPr>
          <p:spPr>
            <a:xfrm>
              <a:off x="4026650" y="5009984"/>
              <a:ext cx="54373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ศรีบุเรือง</a:t>
              </a:r>
            </a:p>
          </p:txBody>
        </p:sp>
        <p:sp>
          <p:nvSpPr>
            <p:cNvPr id="140" name="สี่เหลี่ยมผืนผ้า 139">
              <a:extLst>
                <a:ext uri="{FF2B5EF4-FFF2-40B4-BE49-F238E27FC236}">
                  <a16:creationId xmlns:a16="http://schemas.microsoft.com/office/drawing/2014/main" xmlns="" id="{0D8CCE72-8E94-42F1-ABA8-0EF79CF8CDC5}"/>
                </a:ext>
              </a:extLst>
            </p:cNvPr>
            <p:cNvSpPr/>
            <p:nvPr/>
          </p:nvSpPr>
          <p:spPr>
            <a:xfrm>
              <a:off x="4631297" y="5063467"/>
              <a:ext cx="4748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โนนสัง</a:t>
              </a:r>
            </a:p>
          </p:txBody>
        </p:sp>
        <p:sp>
          <p:nvSpPr>
            <p:cNvPr id="141" name="สี่เหลี่ยมผืนผ้า 140">
              <a:extLst>
                <a:ext uri="{FF2B5EF4-FFF2-40B4-BE49-F238E27FC236}">
                  <a16:creationId xmlns:a16="http://schemas.microsoft.com/office/drawing/2014/main" xmlns="" id="{451CD2E5-8B98-4F68-8E80-0E37B4279A5C}"/>
                </a:ext>
              </a:extLst>
            </p:cNvPr>
            <p:cNvSpPr/>
            <p:nvPr/>
          </p:nvSpPr>
          <p:spPr>
            <a:xfrm>
              <a:off x="4046083" y="2735249"/>
              <a:ext cx="4219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สังคม</a:t>
              </a:r>
            </a:p>
          </p:txBody>
        </p:sp>
        <p:sp>
          <p:nvSpPr>
            <p:cNvPr id="142" name="สี่เหลี่ยมผืนผ้า 141">
              <a:extLst>
                <a:ext uri="{FF2B5EF4-FFF2-40B4-BE49-F238E27FC236}">
                  <a16:creationId xmlns:a16="http://schemas.microsoft.com/office/drawing/2014/main" xmlns="" id="{47AFF713-5FD9-469A-9601-00056864F5FA}"/>
                </a:ext>
              </a:extLst>
            </p:cNvPr>
            <p:cNvSpPr/>
            <p:nvPr/>
          </p:nvSpPr>
          <p:spPr>
            <a:xfrm>
              <a:off x="4572391" y="2832770"/>
              <a:ext cx="6735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ศรีเชียงใหม่</a:t>
              </a:r>
            </a:p>
          </p:txBody>
        </p:sp>
        <p:sp>
          <p:nvSpPr>
            <p:cNvPr id="143" name="สี่เหลี่ยมผืนผ้า 142">
              <a:extLst>
                <a:ext uri="{FF2B5EF4-FFF2-40B4-BE49-F238E27FC236}">
                  <a16:creationId xmlns:a16="http://schemas.microsoft.com/office/drawing/2014/main" xmlns="" id="{A7CAA5B4-C48B-43AE-A2C5-D0AFF56CDD11}"/>
                </a:ext>
              </a:extLst>
            </p:cNvPr>
            <p:cNvSpPr/>
            <p:nvPr/>
          </p:nvSpPr>
          <p:spPr>
            <a:xfrm>
              <a:off x="4490593" y="3016843"/>
              <a:ext cx="53732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โพธิ์ตาก</a:t>
              </a:r>
            </a:p>
          </p:txBody>
        </p:sp>
        <p:sp>
          <p:nvSpPr>
            <p:cNvPr id="144" name="สี่เหลี่ยมผืนผ้า 143">
              <a:extLst>
                <a:ext uri="{FF2B5EF4-FFF2-40B4-BE49-F238E27FC236}">
                  <a16:creationId xmlns:a16="http://schemas.microsoft.com/office/drawing/2014/main" xmlns="" id="{9BE77E74-DBBC-4517-A28C-AA8883D35A27}"/>
                </a:ext>
              </a:extLst>
            </p:cNvPr>
            <p:cNvSpPr/>
            <p:nvPr/>
          </p:nvSpPr>
          <p:spPr>
            <a:xfrm>
              <a:off x="5029407" y="3534663"/>
              <a:ext cx="48763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สระใคร</a:t>
              </a:r>
            </a:p>
          </p:txBody>
        </p:sp>
        <p:sp>
          <p:nvSpPr>
            <p:cNvPr id="145" name="สี่เหลี่ยมผืนผ้า 144">
              <a:extLst>
                <a:ext uri="{FF2B5EF4-FFF2-40B4-BE49-F238E27FC236}">
                  <a16:creationId xmlns:a16="http://schemas.microsoft.com/office/drawing/2014/main" xmlns="" id="{E976E2BF-3535-48DD-9120-F028B2FA0BAF}"/>
                </a:ext>
              </a:extLst>
            </p:cNvPr>
            <p:cNvSpPr/>
            <p:nvPr/>
          </p:nvSpPr>
          <p:spPr>
            <a:xfrm>
              <a:off x="5080344" y="3028916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146" name="สี่เหลี่ยมผืนผ้า 145">
              <a:extLst>
                <a:ext uri="{FF2B5EF4-FFF2-40B4-BE49-F238E27FC236}">
                  <a16:creationId xmlns:a16="http://schemas.microsoft.com/office/drawing/2014/main" xmlns="" id="{287E59B0-A4F1-4DCF-B287-4C1D14DEF603}"/>
                </a:ext>
              </a:extLst>
            </p:cNvPr>
            <p:cNvSpPr/>
            <p:nvPr/>
          </p:nvSpPr>
          <p:spPr>
            <a:xfrm>
              <a:off x="5621085" y="3013080"/>
              <a:ext cx="56457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โพนพิสัย</a:t>
              </a:r>
            </a:p>
          </p:txBody>
        </p:sp>
        <p:sp>
          <p:nvSpPr>
            <p:cNvPr id="147" name="สี่เหลี่ยมผืนผ้า 146">
              <a:extLst>
                <a:ext uri="{FF2B5EF4-FFF2-40B4-BE49-F238E27FC236}">
                  <a16:creationId xmlns:a16="http://schemas.microsoft.com/office/drawing/2014/main" xmlns="" id="{A6438A84-A149-4FD1-9166-C968524DDB08}"/>
                </a:ext>
              </a:extLst>
            </p:cNvPr>
            <p:cNvSpPr/>
            <p:nvPr/>
          </p:nvSpPr>
          <p:spPr>
            <a:xfrm>
              <a:off x="6026395" y="2470664"/>
              <a:ext cx="5164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รัตนวาปี</a:t>
              </a:r>
            </a:p>
          </p:txBody>
        </p:sp>
        <p:sp>
          <p:nvSpPr>
            <p:cNvPr id="148" name="สี่เหลี่ยมผืนผ้า 147">
              <a:extLst>
                <a:ext uri="{FF2B5EF4-FFF2-40B4-BE49-F238E27FC236}">
                  <a16:creationId xmlns:a16="http://schemas.microsoft.com/office/drawing/2014/main" xmlns="" id="{6553BE42-A82C-46A1-88E8-0A91F1D2B2B9}"/>
                </a:ext>
              </a:extLst>
            </p:cNvPr>
            <p:cNvSpPr/>
            <p:nvPr/>
          </p:nvSpPr>
          <p:spPr>
            <a:xfrm>
              <a:off x="6312130" y="2334822"/>
              <a:ext cx="53412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ปากคาด</a:t>
              </a:r>
            </a:p>
          </p:txBody>
        </p:sp>
        <p:sp>
          <p:nvSpPr>
            <p:cNvPr id="149" name="สี่เหลี่ยมผืนผ้า 148">
              <a:extLst>
                <a:ext uri="{FF2B5EF4-FFF2-40B4-BE49-F238E27FC236}">
                  <a16:creationId xmlns:a16="http://schemas.microsoft.com/office/drawing/2014/main" xmlns="" id="{E619EE3F-3D8F-425D-8669-6EF89A3EAE55}"/>
                </a:ext>
              </a:extLst>
            </p:cNvPr>
            <p:cNvSpPr/>
            <p:nvPr/>
          </p:nvSpPr>
          <p:spPr>
            <a:xfrm>
              <a:off x="6220545" y="2806935"/>
              <a:ext cx="42832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เฝ้าไร่</a:t>
              </a:r>
            </a:p>
          </p:txBody>
        </p:sp>
        <p:sp>
          <p:nvSpPr>
            <p:cNvPr id="150" name="สี่เหลี่ยมผืนผ้า 149">
              <a:extLst>
                <a:ext uri="{FF2B5EF4-FFF2-40B4-BE49-F238E27FC236}">
                  <a16:creationId xmlns:a16="http://schemas.microsoft.com/office/drawing/2014/main" xmlns="" id="{49112BE5-0258-4C29-81C0-B97E6662E1CD}"/>
                </a:ext>
              </a:extLst>
            </p:cNvPr>
            <p:cNvSpPr/>
            <p:nvPr/>
          </p:nvSpPr>
          <p:spPr>
            <a:xfrm>
              <a:off x="6356902" y="2661477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โซ่พิสัย</a:t>
              </a:r>
            </a:p>
          </p:txBody>
        </p:sp>
        <p:sp>
          <p:nvSpPr>
            <p:cNvPr id="151" name="สี่เหลี่ยมผืนผ้า 150">
              <a:extLst>
                <a:ext uri="{FF2B5EF4-FFF2-40B4-BE49-F238E27FC236}">
                  <a16:creationId xmlns:a16="http://schemas.microsoft.com/office/drawing/2014/main" xmlns="" id="{12FDF6E9-8D6D-44D6-93F3-97CBBCB1C6BA}"/>
                </a:ext>
              </a:extLst>
            </p:cNvPr>
            <p:cNvSpPr/>
            <p:nvPr/>
          </p:nvSpPr>
          <p:spPr>
            <a:xfrm>
              <a:off x="6438130" y="2090560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152" name="สี่เหลี่ยมผืนผ้า 151">
              <a:extLst>
                <a:ext uri="{FF2B5EF4-FFF2-40B4-BE49-F238E27FC236}">
                  <a16:creationId xmlns:a16="http://schemas.microsoft.com/office/drawing/2014/main" xmlns="" id="{D73F6352-7233-404B-BE9C-4B5B8553C638}"/>
                </a:ext>
              </a:extLst>
            </p:cNvPr>
            <p:cNvSpPr/>
            <p:nvPr/>
          </p:nvSpPr>
          <p:spPr>
            <a:xfrm>
              <a:off x="7191118" y="2550266"/>
              <a:ext cx="5196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พรเจริญ</a:t>
              </a:r>
            </a:p>
          </p:txBody>
        </p:sp>
        <p:sp>
          <p:nvSpPr>
            <p:cNvPr id="153" name="สี่เหลี่ยมผืนผ้า 152">
              <a:extLst>
                <a:ext uri="{FF2B5EF4-FFF2-40B4-BE49-F238E27FC236}">
                  <a16:creationId xmlns:a16="http://schemas.microsoft.com/office/drawing/2014/main" xmlns="" id="{E93A7A0A-7DD8-4108-9A2F-110542D1EECD}"/>
                </a:ext>
              </a:extLst>
            </p:cNvPr>
            <p:cNvSpPr/>
            <p:nvPr/>
          </p:nvSpPr>
          <p:spPr>
            <a:xfrm>
              <a:off x="7282591" y="2866533"/>
              <a:ext cx="3994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เซ</a:t>
              </a:r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</a:t>
              </a:r>
            </a:p>
          </p:txBody>
        </p:sp>
        <p:sp>
          <p:nvSpPr>
            <p:cNvPr id="154" name="สี่เหลี่ยมผืนผ้า 153">
              <a:extLst>
                <a:ext uri="{FF2B5EF4-FFF2-40B4-BE49-F238E27FC236}">
                  <a16:creationId xmlns:a16="http://schemas.microsoft.com/office/drawing/2014/main" xmlns="" id="{C38916E0-05BB-478D-999B-315563EE9C70}"/>
                </a:ext>
              </a:extLst>
            </p:cNvPr>
            <p:cNvSpPr/>
            <p:nvPr/>
          </p:nvSpPr>
          <p:spPr>
            <a:xfrm>
              <a:off x="7588620" y="2806124"/>
              <a:ext cx="64793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บึงโขงหลง</a:t>
              </a:r>
            </a:p>
          </p:txBody>
        </p:sp>
        <p:sp>
          <p:nvSpPr>
            <p:cNvPr id="155" name="สี่เหลี่ยมผืนผ้า 154">
              <a:extLst>
                <a:ext uri="{FF2B5EF4-FFF2-40B4-BE49-F238E27FC236}">
                  <a16:creationId xmlns:a16="http://schemas.microsoft.com/office/drawing/2014/main" xmlns="" id="{925FF7D0-D557-4780-8D1A-F710ECDAD238}"/>
                </a:ext>
              </a:extLst>
            </p:cNvPr>
            <p:cNvSpPr/>
            <p:nvPr/>
          </p:nvSpPr>
          <p:spPr>
            <a:xfrm>
              <a:off x="7139064" y="2509283"/>
              <a:ext cx="4555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ศรีวิไล</a:t>
              </a:r>
            </a:p>
          </p:txBody>
        </p:sp>
        <p:sp>
          <p:nvSpPr>
            <p:cNvPr id="156" name="สี่เหลี่ยมผืนผ้า 155">
              <a:extLst>
                <a:ext uri="{FF2B5EF4-FFF2-40B4-BE49-F238E27FC236}">
                  <a16:creationId xmlns:a16="http://schemas.microsoft.com/office/drawing/2014/main" xmlns="" id="{F43F11D8-B7CC-496C-8AB9-64E6B5FC6E7D}"/>
                </a:ext>
              </a:extLst>
            </p:cNvPr>
            <p:cNvSpPr/>
            <p:nvPr/>
          </p:nvSpPr>
          <p:spPr>
            <a:xfrm>
              <a:off x="7390470" y="2303134"/>
              <a:ext cx="4748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บุ่งคล้า</a:t>
              </a:r>
            </a:p>
          </p:txBody>
        </p:sp>
        <p:sp>
          <p:nvSpPr>
            <p:cNvPr id="157" name="สี่เหลี่ยมผืนผ้า 156">
              <a:extLst>
                <a:ext uri="{FF2B5EF4-FFF2-40B4-BE49-F238E27FC236}">
                  <a16:creationId xmlns:a16="http://schemas.microsoft.com/office/drawing/2014/main" xmlns="" id="{9F0D3EE8-58CF-44AE-82D7-7AE1DDD971E0}"/>
                </a:ext>
              </a:extLst>
            </p:cNvPr>
            <p:cNvSpPr/>
            <p:nvPr/>
          </p:nvSpPr>
          <p:spPr>
            <a:xfrm>
              <a:off x="7032804" y="4031191"/>
              <a:ext cx="4844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พังโคน</a:t>
              </a:r>
            </a:p>
          </p:txBody>
        </p:sp>
      </p:grpSp>
      <p:sp>
        <p:nvSpPr>
          <p:cNvPr id="158" name="สี่เหลี่ยมผืนผ้า 1">
            <a:extLst>
              <a:ext uri="{FF2B5EF4-FFF2-40B4-BE49-F238E27FC236}">
                <a16:creationId xmlns:a16="http://schemas.microsoft.com/office/drawing/2014/main" xmlns="" id="{026265FA-7E96-4735-904A-1BEC514D5AF9}"/>
              </a:ext>
            </a:extLst>
          </p:cNvPr>
          <p:cNvSpPr/>
          <p:nvPr/>
        </p:nvSpPr>
        <p:spPr>
          <a:xfrm>
            <a:off x="3874096" y="3189183"/>
            <a:ext cx="450764" cy="21544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ท่าบ่อ</a:t>
            </a:r>
            <a:endParaRPr lang="th-TH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542A7632-0F22-45D6-9815-4895987A4AF5}"/>
              </a:ext>
            </a:extLst>
          </p:cNvPr>
          <p:cNvGrpSpPr/>
          <p:nvPr/>
        </p:nvGrpSpPr>
        <p:grpSpPr>
          <a:xfrm>
            <a:off x="-180537" y="1064153"/>
            <a:ext cx="12287993" cy="5590199"/>
            <a:chOff x="1592162" y="1951632"/>
            <a:chExt cx="7978977" cy="3629891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xmlns="" id="{8AB1C309-68C2-4E15-A717-B521C16D59F3}"/>
                </a:ext>
              </a:extLst>
            </p:cNvPr>
            <p:cNvGrpSpPr/>
            <p:nvPr/>
          </p:nvGrpSpPr>
          <p:grpSpPr>
            <a:xfrm>
              <a:off x="1592162" y="1951632"/>
              <a:ext cx="7978977" cy="3629891"/>
              <a:chOff x="1592162" y="1951632"/>
              <a:chExt cx="7978977" cy="3629891"/>
            </a:xfrm>
          </p:grpSpPr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xmlns="" id="{45E2D99C-0FAB-4039-BD55-A9710E171719}"/>
                  </a:ext>
                </a:extLst>
              </p:cNvPr>
              <p:cNvGrpSpPr/>
              <p:nvPr/>
            </p:nvGrpSpPr>
            <p:grpSpPr>
              <a:xfrm>
                <a:off x="1592162" y="1951632"/>
                <a:ext cx="7978977" cy="3629891"/>
                <a:chOff x="2106512" y="1614054"/>
                <a:chExt cx="7978977" cy="3629891"/>
              </a:xfrm>
            </p:grpSpPr>
            <p:pic>
              <p:nvPicPr>
                <p:cNvPr id="99" name="รูปภาพ 98">
                  <a:extLst>
                    <a:ext uri="{FF2B5EF4-FFF2-40B4-BE49-F238E27FC236}">
                      <a16:creationId xmlns:a16="http://schemas.microsoft.com/office/drawing/2014/main" xmlns="" id="{AFD1C3BE-1BBC-4C94-8C3A-0D283A5BB7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585" b="18586"/>
                <a:stretch/>
              </p:blipFill>
              <p:spPr>
                <a:xfrm>
                  <a:off x="2106512" y="1614054"/>
                  <a:ext cx="7978977" cy="362989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00" name="กากบาท 99">
                  <a:extLst>
                    <a:ext uri="{FF2B5EF4-FFF2-40B4-BE49-F238E27FC236}">
                      <a16:creationId xmlns:a16="http://schemas.microsoft.com/office/drawing/2014/main" xmlns="" id="{CDAFCF12-095B-46ED-9AD0-865946E0D5B8}"/>
                    </a:ext>
                  </a:extLst>
                </p:cNvPr>
                <p:cNvSpPr/>
                <p:nvPr/>
              </p:nvSpPr>
              <p:spPr>
                <a:xfrm>
                  <a:off x="5132204" y="3277313"/>
                  <a:ext cx="163631" cy="163631"/>
                </a:xfrm>
                <a:prstGeom prst="plus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กากบาท 100">
                  <a:extLst>
                    <a:ext uri="{FF2B5EF4-FFF2-40B4-BE49-F238E27FC236}">
                      <a16:creationId xmlns:a16="http://schemas.microsoft.com/office/drawing/2014/main" xmlns="" id="{687B679D-15D3-434A-A61E-81A98BB4A5E5}"/>
                    </a:ext>
                  </a:extLst>
                </p:cNvPr>
                <p:cNvSpPr/>
                <p:nvPr/>
              </p:nvSpPr>
              <p:spPr>
                <a:xfrm>
                  <a:off x="6429562" y="3705863"/>
                  <a:ext cx="163631" cy="163631"/>
                </a:xfrm>
                <a:prstGeom prst="plus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กากบาท 101">
                  <a:extLst>
                    <a:ext uri="{FF2B5EF4-FFF2-40B4-BE49-F238E27FC236}">
                      <a16:creationId xmlns:a16="http://schemas.microsoft.com/office/drawing/2014/main" xmlns="" id="{967CD7CC-5D1A-45C5-A6D3-96746075E44D}"/>
                    </a:ext>
                  </a:extLst>
                </p:cNvPr>
                <p:cNvSpPr/>
                <p:nvPr/>
              </p:nvSpPr>
              <p:spPr>
                <a:xfrm>
                  <a:off x="6126551" y="4535849"/>
                  <a:ext cx="187007" cy="187007"/>
                </a:xfrm>
                <a:prstGeom prst="plus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ดาว: 6 แฉก 102">
                  <a:extLst>
                    <a:ext uri="{FF2B5EF4-FFF2-40B4-BE49-F238E27FC236}">
                      <a16:creationId xmlns:a16="http://schemas.microsoft.com/office/drawing/2014/main" xmlns="" id="{010DF147-68C8-4B52-B521-75CDA8537AD1}"/>
                    </a:ext>
                  </a:extLst>
                </p:cNvPr>
                <p:cNvSpPr/>
                <p:nvPr/>
              </p:nvSpPr>
              <p:spPr>
                <a:xfrm>
                  <a:off x="5746844" y="3744192"/>
                  <a:ext cx="233759" cy="233759"/>
                </a:xfrm>
                <a:prstGeom prst="star6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ดาว: 6 แฉก 103">
                  <a:extLst>
                    <a:ext uri="{FF2B5EF4-FFF2-40B4-BE49-F238E27FC236}">
                      <a16:creationId xmlns:a16="http://schemas.microsoft.com/office/drawing/2014/main" xmlns="" id="{3E304529-06C5-48BA-9F33-2F672A8DC2DF}"/>
                    </a:ext>
                  </a:extLst>
                </p:cNvPr>
                <p:cNvSpPr/>
                <p:nvPr/>
              </p:nvSpPr>
              <p:spPr>
                <a:xfrm>
                  <a:off x="8353479" y="3884034"/>
                  <a:ext cx="156882" cy="317594"/>
                </a:xfrm>
                <a:prstGeom prst="star6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วงรี 104">
                  <a:extLst>
                    <a:ext uri="{FF2B5EF4-FFF2-40B4-BE49-F238E27FC236}">
                      <a16:creationId xmlns:a16="http://schemas.microsoft.com/office/drawing/2014/main" xmlns="" id="{75DB6B63-D773-4C35-8469-8E5A42DCF675}"/>
                    </a:ext>
                  </a:extLst>
                </p:cNvPr>
                <p:cNvSpPr/>
                <p:nvPr/>
              </p:nvSpPr>
              <p:spPr>
                <a:xfrm>
                  <a:off x="3716198" y="3345106"/>
                  <a:ext cx="233759" cy="233759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วงรี 105">
                  <a:extLst>
                    <a:ext uri="{FF2B5EF4-FFF2-40B4-BE49-F238E27FC236}">
                      <a16:creationId xmlns:a16="http://schemas.microsoft.com/office/drawing/2014/main" xmlns="" id="{BD014B73-C0CD-4246-B69C-106364D7A2C1}"/>
                    </a:ext>
                  </a:extLst>
                </p:cNvPr>
                <p:cNvSpPr/>
                <p:nvPr/>
              </p:nvSpPr>
              <p:spPr>
                <a:xfrm>
                  <a:off x="9591922" y="3632290"/>
                  <a:ext cx="233759" cy="233759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2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วงรี 106">
                  <a:extLst>
                    <a:ext uri="{FF2B5EF4-FFF2-40B4-BE49-F238E27FC236}">
                      <a16:creationId xmlns:a16="http://schemas.microsoft.com/office/drawing/2014/main" xmlns="" id="{EC104E6A-1981-4575-B66E-57230B8C2986}"/>
                    </a:ext>
                  </a:extLst>
                </p:cNvPr>
                <p:cNvSpPr/>
                <p:nvPr/>
              </p:nvSpPr>
              <p:spPr>
                <a:xfrm>
                  <a:off x="4963219" y="4175110"/>
                  <a:ext cx="233759" cy="233759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วงรี 107">
                  <a:extLst>
                    <a:ext uri="{FF2B5EF4-FFF2-40B4-BE49-F238E27FC236}">
                      <a16:creationId xmlns:a16="http://schemas.microsoft.com/office/drawing/2014/main" xmlns="" id="{74BCF35C-01AE-47CE-B104-E3B629FB8FF3}"/>
                    </a:ext>
                  </a:extLst>
                </p:cNvPr>
                <p:cNvSpPr/>
                <p:nvPr/>
              </p:nvSpPr>
              <p:spPr>
                <a:xfrm>
                  <a:off x="5735643" y="2885415"/>
                  <a:ext cx="233759" cy="233759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วงรี 108">
                  <a:extLst>
                    <a:ext uri="{FF2B5EF4-FFF2-40B4-BE49-F238E27FC236}">
                      <a16:creationId xmlns:a16="http://schemas.microsoft.com/office/drawing/2014/main" xmlns="" id="{C1144F96-E2E4-4054-B674-11CF9ADF3304}"/>
                    </a:ext>
                  </a:extLst>
                </p:cNvPr>
                <p:cNvSpPr/>
                <p:nvPr/>
              </p:nvSpPr>
              <p:spPr>
                <a:xfrm>
                  <a:off x="7320980" y="1826760"/>
                  <a:ext cx="233759" cy="233759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กากบาท 109">
                  <a:extLst>
                    <a:ext uri="{FF2B5EF4-FFF2-40B4-BE49-F238E27FC236}">
                      <a16:creationId xmlns:a16="http://schemas.microsoft.com/office/drawing/2014/main" xmlns="" id="{F25513E4-A863-4C3C-9D43-D162B94AE8DA}"/>
                    </a:ext>
                  </a:extLst>
                </p:cNvPr>
                <p:cNvSpPr/>
                <p:nvPr/>
              </p:nvSpPr>
              <p:spPr>
                <a:xfrm>
                  <a:off x="7676168" y="3131332"/>
                  <a:ext cx="187007" cy="187007"/>
                </a:xfrm>
                <a:prstGeom prst="plus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กากบาท 110">
                  <a:extLst>
                    <a:ext uri="{FF2B5EF4-FFF2-40B4-BE49-F238E27FC236}">
                      <a16:creationId xmlns:a16="http://schemas.microsoft.com/office/drawing/2014/main" xmlns="" id="{E9DB245D-FD00-43BF-8646-42557CE369F4}"/>
                    </a:ext>
                  </a:extLst>
                </p:cNvPr>
                <p:cNvSpPr/>
                <p:nvPr/>
              </p:nvSpPr>
              <p:spPr>
                <a:xfrm>
                  <a:off x="7101267" y="3431459"/>
                  <a:ext cx="187007" cy="187007"/>
                </a:xfrm>
                <a:prstGeom prst="plus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2" name="กากบาท 111">
                  <a:extLst>
                    <a:ext uri="{FF2B5EF4-FFF2-40B4-BE49-F238E27FC236}">
                      <a16:creationId xmlns:a16="http://schemas.microsoft.com/office/drawing/2014/main" xmlns="" id="{A5F3673A-BD1C-4BA2-87FB-FCB24D26FB8B}"/>
                    </a:ext>
                  </a:extLst>
                </p:cNvPr>
                <p:cNvSpPr/>
                <p:nvPr/>
              </p:nvSpPr>
              <p:spPr>
                <a:xfrm>
                  <a:off x="2820809" y="4035848"/>
                  <a:ext cx="163631" cy="163631"/>
                </a:xfrm>
                <a:prstGeom prst="plus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3" name="กากบาท 112">
                  <a:extLst>
                    <a:ext uri="{FF2B5EF4-FFF2-40B4-BE49-F238E27FC236}">
                      <a16:creationId xmlns:a16="http://schemas.microsoft.com/office/drawing/2014/main" xmlns="" id="{B1770578-1A6C-41C2-8157-3894C81F3072}"/>
                    </a:ext>
                  </a:extLst>
                </p:cNvPr>
                <p:cNvSpPr/>
                <p:nvPr/>
              </p:nvSpPr>
              <p:spPr>
                <a:xfrm>
                  <a:off x="5319324" y="2875502"/>
                  <a:ext cx="163631" cy="163631"/>
                </a:xfrm>
                <a:prstGeom prst="plus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6" name="กากบาท 155">
                  <a:extLst>
                    <a:ext uri="{FF2B5EF4-FFF2-40B4-BE49-F238E27FC236}">
                      <a16:creationId xmlns:a16="http://schemas.microsoft.com/office/drawing/2014/main" xmlns="" id="{5473FA93-E587-467C-AA1A-425782B07D4D}"/>
                    </a:ext>
                  </a:extLst>
                </p:cNvPr>
                <p:cNvSpPr/>
                <p:nvPr/>
              </p:nvSpPr>
              <p:spPr>
                <a:xfrm>
                  <a:off x="6726500" y="3004564"/>
                  <a:ext cx="187007" cy="187007"/>
                </a:xfrm>
                <a:prstGeom prst="plus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0" name="กากบาท 189">
                  <a:extLst>
                    <a:ext uri="{FF2B5EF4-FFF2-40B4-BE49-F238E27FC236}">
                      <a16:creationId xmlns:a16="http://schemas.microsoft.com/office/drawing/2014/main" xmlns="" id="{595348DA-3F82-4FF0-9F82-4457AFC51AFE}"/>
                    </a:ext>
                  </a:extLst>
                </p:cNvPr>
                <p:cNvSpPr/>
                <p:nvPr/>
              </p:nvSpPr>
              <p:spPr>
                <a:xfrm>
                  <a:off x="3579682" y="4092353"/>
                  <a:ext cx="163631" cy="163631"/>
                </a:xfrm>
                <a:prstGeom prst="plus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0" name="กากบาท 249">
                  <a:extLst>
                    <a:ext uri="{FF2B5EF4-FFF2-40B4-BE49-F238E27FC236}">
                      <a16:creationId xmlns:a16="http://schemas.microsoft.com/office/drawing/2014/main" xmlns="" id="{7BED358C-09A4-4F5D-B41C-070417509BC9}"/>
                    </a:ext>
                  </a:extLst>
                </p:cNvPr>
                <p:cNvSpPr/>
                <p:nvPr/>
              </p:nvSpPr>
              <p:spPr>
                <a:xfrm>
                  <a:off x="7973428" y="2472264"/>
                  <a:ext cx="163631" cy="163631"/>
                </a:xfrm>
                <a:prstGeom prst="plus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2" name="สี่เหลี่ยมผืนผ้า 91">
                <a:extLst>
                  <a:ext uri="{FF2B5EF4-FFF2-40B4-BE49-F238E27FC236}">
                    <a16:creationId xmlns:a16="http://schemas.microsoft.com/office/drawing/2014/main" xmlns="" id="{DE86F4C0-DF24-47D7-8D2F-FEC95CBEB7C5}"/>
                  </a:ext>
                </a:extLst>
              </p:cNvPr>
              <p:cNvSpPr/>
              <p:nvPr/>
            </p:nvSpPr>
            <p:spPr>
              <a:xfrm>
                <a:off x="3138424" y="4193822"/>
                <a:ext cx="524503" cy="1998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4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เลย</a:t>
                </a:r>
              </a:p>
            </p:txBody>
          </p:sp>
          <p:sp>
            <p:nvSpPr>
              <p:cNvPr id="93" name="สี่เหลี่ยมผืนผ้า 92">
                <a:extLst>
                  <a:ext uri="{FF2B5EF4-FFF2-40B4-BE49-F238E27FC236}">
                    <a16:creationId xmlns:a16="http://schemas.microsoft.com/office/drawing/2014/main" xmlns="" id="{2A70C3BE-D8B7-4437-A158-955115B40930}"/>
                  </a:ext>
                </a:extLst>
              </p:cNvPr>
              <p:cNvSpPr/>
              <p:nvPr/>
            </p:nvSpPr>
            <p:spPr>
              <a:xfrm>
                <a:off x="4091003" y="4273782"/>
                <a:ext cx="590387" cy="1998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4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หนองบัวลำภู</a:t>
                </a:r>
              </a:p>
            </p:txBody>
          </p:sp>
          <p:sp>
            <p:nvSpPr>
              <p:cNvPr id="94" name="สี่เหลี่ยมผืนผ้า 93">
                <a:extLst>
                  <a:ext uri="{FF2B5EF4-FFF2-40B4-BE49-F238E27FC236}">
                    <a16:creationId xmlns:a16="http://schemas.microsoft.com/office/drawing/2014/main" xmlns="" id="{3695130F-502C-4908-963F-26CB6313F623}"/>
                  </a:ext>
                </a:extLst>
              </p:cNvPr>
              <p:cNvSpPr/>
              <p:nvPr/>
            </p:nvSpPr>
            <p:spPr>
              <a:xfrm>
                <a:off x="6747912" y="4094668"/>
                <a:ext cx="440500" cy="1998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4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สกลนคร</a:t>
                </a:r>
              </a:p>
            </p:txBody>
          </p:sp>
          <p:sp>
            <p:nvSpPr>
              <p:cNvPr id="95" name="สี่เหลี่ยมผืนผ้า 94">
                <a:extLst>
                  <a:ext uri="{FF2B5EF4-FFF2-40B4-BE49-F238E27FC236}">
                    <a16:creationId xmlns:a16="http://schemas.microsoft.com/office/drawing/2014/main" xmlns="" id="{6463801C-0C86-4668-B17C-3737BA8D04E4}"/>
                  </a:ext>
                </a:extLst>
              </p:cNvPr>
              <p:cNvSpPr/>
              <p:nvPr/>
            </p:nvSpPr>
            <p:spPr>
              <a:xfrm>
                <a:off x="7983806" y="3586749"/>
                <a:ext cx="454032" cy="1998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4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นครพนม</a:t>
                </a:r>
              </a:p>
            </p:txBody>
          </p:sp>
          <p:sp>
            <p:nvSpPr>
              <p:cNvPr id="96" name="สี่เหลี่ยมผืนผ้า 95">
                <a:extLst>
                  <a:ext uri="{FF2B5EF4-FFF2-40B4-BE49-F238E27FC236}">
                    <a16:creationId xmlns:a16="http://schemas.microsoft.com/office/drawing/2014/main" xmlns="" id="{64C621B2-D481-4BC1-B702-C747F992FCFF}"/>
                  </a:ext>
                </a:extLst>
              </p:cNvPr>
              <p:cNvSpPr/>
              <p:nvPr/>
            </p:nvSpPr>
            <p:spPr>
              <a:xfrm>
                <a:off x="6693476" y="2381306"/>
                <a:ext cx="384293" cy="1998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4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บึงกาฬ</a:t>
                </a:r>
              </a:p>
            </p:txBody>
          </p:sp>
          <p:sp>
            <p:nvSpPr>
              <p:cNvPr id="97" name="สี่เหลี่ยมผืนผ้า 96">
                <a:extLst>
                  <a:ext uri="{FF2B5EF4-FFF2-40B4-BE49-F238E27FC236}">
                    <a16:creationId xmlns:a16="http://schemas.microsoft.com/office/drawing/2014/main" xmlns="" id="{404623D8-ED4D-4F6F-93E1-61A3728A0BF0}"/>
                  </a:ext>
                </a:extLst>
              </p:cNvPr>
              <p:cNvSpPr/>
              <p:nvPr/>
            </p:nvSpPr>
            <p:spPr>
              <a:xfrm>
                <a:off x="5594693" y="2642784"/>
                <a:ext cx="485258" cy="1998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4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หนองคาย</a:t>
                </a:r>
              </a:p>
            </p:txBody>
          </p:sp>
          <p:sp>
            <p:nvSpPr>
              <p:cNvPr id="98" name="สี่เหลี่ยมผืนผ้า 97">
                <a:extLst>
                  <a:ext uri="{FF2B5EF4-FFF2-40B4-BE49-F238E27FC236}">
                    <a16:creationId xmlns:a16="http://schemas.microsoft.com/office/drawing/2014/main" xmlns="" id="{DAD44A72-9DA8-4AA3-A6A6-91A6A30CD977}"/>
                  </a:ext>
                </a:extLst>
              </p:cNvPr>
              <p:cNvSpPr/>
              <p:nvPr/>
            </p:nvSpPr>
            <p:spPr>
              <a:xfrm>
                <a:off x="5186561" y="3864902"/>
                <a:ext cx="437377" cy="19984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400" b="1" dirty="0">
                    <a:latin typeface="DB Adman X" panose="02000506090000020004" pitchFamily="2" charset="-34"/>
                    <a:cs typeface="DB Adman X" panose="02000506090000020004" pitchFamily="2" charset="-34"/>
                  </a:rPr>
                  <a:t>อุดรธานี</a:t>
                </a:r>
              </a:p>
            </p:txBody>
          </p:sp>
        </p:grp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xmlns="" id="{9F8637E0-2D34-4B0E-9581-BF8E232FA458}"/>
                </a:ext>
              </a:extLst>
            </p:cNvPr>
            <p:cNvSpPr/>
            <p:nvPr/>
          </p:nvSpPr>
          <p:spPr>
            <a:xfrm>
              <a:off x="4003957" y="3049736"/>
              <a:ext cx="4074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นายูง</a:t>
              </a: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xmlns="" id="{DDAC2E8C-E30C-481B-99F5-CE42269FBC0D}"/>
                </a:ext>
              </a:extLst>
            </p:cNvPr>
            <p:cNvSpPr/>
            <p:nvPr/>
          </p:nvSpPr>
          <p:spPr>
            <a:xfrm>
              <a:off x="4079610" y="3416360"/>
              <a:ext cx="4716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น้ำโสม</a:t>
              </a:r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xmlns="" id="{8307CA83-B6BD-4AE3-83B8-91767988265B}"/>
                </a:ext>
              </a:extLst>
            </p:cNvPr>
            <p:cNvSpPr/>
            <p:nvPr/>
          </p:nvSpPr>
          <p:spPr>
            <a:xfrm>
              <a:off x="4778777" y="3990563"/>
              <a:ext cx="4299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กุดจับ</a:t>
              </a:r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xmlns="" id="{34A4FE8F-3C47-4635-A59A-53BD6E5896D4}"/>
                </a:ext>
              </a:extLst>
            </p:cNvPr>
            <p:cNvSpPr/>
            <p:nvPr/>
          </p:nvSpPr>
          <p:spPr>
            <a:xfrm>
              <a:off x="5538060" y="3604705"/>
              <a:ext cx="3754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เพ็ญ</a:t>
              </a: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xmlns="" id="{9C7AF6E4-4444-4D47-9C6A-F67ACF42E365}"/>
                </a:ext>
              </a:extLst>
            </p:cNvPr>
            <p:cNvSpPr/>
            <p:nvPr/>
          </p:nvSpPr>
          <p:spPr>
            <a:xfrm>
              <a:off x="5705187" y="3342509"/>
              <a:ext cx="57579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สร้างคอม</a:t>
              </a:r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:a16="http://schemas.microsoft.com/office/drawing/2014/main" xmlns="" id="{00F6470A-F29D-42DC-B2AF-90EDF82DC55F}"/>
                </a:ext>
              </a:extLst>
            </p:cNvPr>
            <p:cNvSpPr/>
            <p:nvPr/>
          </p:nvSpPr>
          <p:spPr>
            <a:xfrm>
              <a:off x="5239390" y="3868413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xmlns="" id="{D9702629-477C-4F2E-A743-4753DB554E7A}"/>
                </a:ext>
              </a:extLst>
            </p:cNvPr>
            <p:cNvSpPr/>
            <p:nvPr/>
          </p:nvSpPr>
          <p:spPr>
            <a:xfrm>
              <a:off x="4855253" y="4703503"/>
              <a:ext cx="6591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หนองวัวซอ</a:t>
              </a:r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xmlns="" id="{8928AAA0-3275-412F-9AD2-BB4681719B33}"/>
                </a:ext>
              </a:extLst>
            </p:cNvPr>
            <p:cNvSpPr/>
            <p:nvPr/>
          </p:nvSpPr>
          <p:spPr>
            <a:xfrm>
              <a:off x="5202402" y="4622273"/>
              <a:ext cx="60305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หนองแสง</a:t>
              </a: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xmlns="" id="{B47E0D9A-A473-4BC9-9959-BAE498DF222A}"/>
                </a:ext>
              </a:extLst>
            </p:cNvPr>
            <p:cNvSpPr/>
            <p:nvPr/>
          </p:nvSpPr>
          <p:spPr>
            <a:xfrm>
              <a:off x="5390862" y="5048037"/>
              <a:ext cx="64312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โนนสะอาด</a:t>
              </a:r>
            </a:p>
          </p:txBody>
        </p:sp>
        <p:sp>
          <p:nvSpPr>
            <p:cNvPr id="17" name="สี่เหลี่ยมผืนผ้า: มุมมน 16">
              <a:extLst>
                <a:ext uri="{FF2B5EF4-FFF2-40B4-BE49-F238E27FC236}">
                  <a16:creationId xmlns:a16="http://schemas.microsoft.com/office/drawing/2014/main" xmlns="" id="{FDAAD351-C6C2-48C2-AC49-A90419C640CD}"/>
                </a:ext>
              </a:extLst>
            </p:cNvPr>
            <p:cNvSpPr/>
            <p:nvPr/>
          </p:nvSpPr>
          <p:spPr>
            <a:xfrm>
              <a:off x="5484438" y="4771053"/>
              <a:ext cx="459419" cy="110554"/>
            </a:xfrm>
            <a:prstGeom prst="roundRect">
              <a:avLst/>
            </a:prstGeom>
            <a:solidFill>
              <a:srgbClr val="FFC00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รพ.กุมภวาปี</a:t>
              </a: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xmlns="" id="{82C86DF2-4C7F-4536-B429-1E0E6D46ED4F}"/>
                </a:ext>
              </a:extLst>
            </p:cNvPr>
            <p:cNvSpPr/>
            <p:nvPr/>
          </p:nvSpPr>
          <p:spPr>
            <a:xfrm>
              <a:off x="6114654" y="4867153"/>
              <a:ext cx="45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ศรีธาตุ</a:t>
              </a:r>
            </a:p>
          </p:txBody>
        </p:sp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xmlns="" id="{1E43C95F-6A05-4D9D-93B6-3BD2B9F1489A}"/>
                </a:ext>
              </a:extLst>
            </p:cNvPr>
            <p:cNvSpPr/>
            <p:nvPr/>
          </p:nvSpPr>
          <p:spPr>
            <a:xfrm>
              <a:off x="6551677" y="4677523"/>
              <a:ext cx="6495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วังสามหมอ</a:t>
              </a: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xmlns="" id="{C2C6EDF2-86E4-4123-9976-FEF9A48BA163}"/>
                </a:ext>
              </a:extLst>
            </p:cNvPr>
            <p:cNvSpPr/>
            <p:nvPr/>
          </p:nvSpPr>
          <p:spPr>
            <a:xfrm>
              <a:off x="6130277" y="4408498"/>
              <a:ext cx="5229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ไชยวาน</a:t>
              </a:r>
            </a:p>
          </p:txBody>
        </p:sp>
        <p:sp>
          <p:nvSpPr>
            <p:cNvPr id="21" name="สี่เหลี่ยมผืนผ้า 20">
              <a:extLst>
                <a:ext uri="{FF2B5EF4-FFF2-40B4-BE49-F238E27FC236}">
                  <a16:creationId xmlns:a16="http://schemas.microsoft.com/office/drawing/2014/main" xmlns="" id="{34A3E9FE-10B4-4FAC-9682-576E02EC410D}"/>
                </a:ext>
              </a:extLst>
            </p:cNvPr>
            <p:cNvSpPr/>
            <p:nvPr/>
          </p:nvSpPr>
          <p:spPr>
            <a:xfrm>
              <a:off x="5979000" y="4562566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กู่แก้ว</a:t>
              </a:r>
            </a:p>
          </p:txBody>
        </p:sp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xmlns="" id="{178899B2-3114-4406-B2DB-3AA96D04AFE7}"/>
                </a:ext>
              </a:extLst>
            </p:cNvPr>
            <p:cNvSpPr/>
            <p:nvPr/>
          </p:nvSpPr>
          <p:spPr>
            <a:xfrm>
              <a:off x="5770751" y="3872053"/>
              <a:ext cx="6238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พิบูลย์รักษ์</a:t>
              </a:r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xmlns="" id="{C77FF77C-A406-4779-A447-EDC5B0625C44}"/>
                </a:ext>
              </a:extLst>
            </p:cNvPr>
            <p:cNvSpPr/>
            <p:nvPr/>
          </p:nvSpPr>
          <p:spPr>
            <a:xfrm>
              <a:off x="6044998" y="3853106"/>
              <a:ext cx="4363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ทุ่งฝน</a:t>
              </a:r>
            </a:p>
          </p:txBody>
        </p:sp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xmlns="" id="{E1224FB4-C47A-417D-A22D-C22159F80FBE}"/>
                </a:ext>
              </a:extLst>
            </p:cNvPr>
            <p:cNvSpPr/>
            <p:nvPr/>
          </p:nvSpPr>
          <p:spPr>
            <a:xfrm>
              <a:off x="6725570" y="3043938"/>
              <a:ext cx="5229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บ้านม่วง</a:t>
              </a:r>
            </a:p>
          </p:txBody>
        </p:sp>
        <p:sp>
          <p:nvSpPr>
            <p:cNvPr id="26" name="สี่เหลี่ยมผืนผ้า 25">
              <a:extLst>
                <a:ext uri="{FF2B5EF4-FFF2-40B4-BE49-F238E27FC236}">
                  <a16:creationId xmlns:a16="http://schemas.microsoft.com/office/drawing/2014/main" xmlns="" id="{49C5BDF8-1E55-49B2-A8ED-84A84AE562FD}"/>
                </a:ext>
              </a:extLst>
            </p:cNvPr>
            <p:cNvSpPr/>
            <p:nvPr/>
          </p:nvSpPr>
          <p:spPr>
            <a:xfrm>
              <a:off x="6592410" y="3485038"/>
              <a:ext cx="5934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เจริญศิลป์</a:t>
              </a:r>
            </a:p>
          </p:txBody>
        </p: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7ABF6874-C682-40C3-BDEE-3A29848EE9EE}"/>
                </a:ext>
              </a:extLst>
            </p:cNvPr>
            <p:cNvSpPr/>
            <p:nvPr/>
          </p:nvSpPr>
          <p:spPr>
            <a:xfrm>
              <a:off x="6518552" y="4365701"/>
              <a:ext cx="52129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ส่องดาว</a:t>
              </a:r>
            </a:p>
          </p:txBody>
        </p:sp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xmlns="" id="{69D29210-81EA-47F3-B871-8910FDC3EB68}"/>
                </a:ext>
              </a:extLst>
            </p:cNvPr>
            <p:cNvSpPr/>
            <p:nvPr/>
          </p:nvSpPr>
          <p:spPr>
            <a:xfrm>
              <a:off x="6810361" y="4417079"/>
              <a:ext cx="5164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วาริชภูมิ</a:t>
              </a:r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xmlns="" id="{6E0C6FAD-5BDB-45F3-96CA-1A2525CFE992}"/>
                </a:ext>
              </a:extLst>
            </p:cNvPr>
            <p:cNvSpPr/>
            <p:nvPr/>
          </p:nvSpPr>
          <p:spPr>
            <a:xfrm>
              <a:off x="7016337" y="4507580"/>
              <a:ext cx="393661" cy="139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นิคมน้ำ</a:t>
              </a:r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อูน</a:t>
              </a:r>
              <a:endPara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xmlns="" id="{06D52B72-DF8C-413C-9977-1C25ED7FAD22}"/>
                </a:ext>
              </a:extLst>
            </p:cNvPr>
            <p:cNvSpPr/>
            <p:nvPr/>
          </p:nvSpPr>
          <p:spPr>
            <a:xfrm>
              <a:off x="7272670" y="4400287"/>
              <a:ext cx="66717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พรรณา</a:t>
              </a:r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นิคม</a:t>
              </a:r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xmlns="" id="{A4604738-AB6D-4D83-B298-B439F07626C8}"/>
                </a:ext>
              </a:extLst>
            </p:cNvPr>
            <p:cNvSpPr/>
            <p:nvPr/>
          </p:nvSpPr>
          <p:spPr>
            <a:xfrm>
              <a:off x="7420190" y="4986339"/>
              <a:ext cx="4331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ภูพาน</a:t>
              </a:r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xmlns="" id="{3849B783-45E8-4D2F-AAA5-E4F96EF29450}"/>
                </a:ext>
              </a:extLst>
            </p:cNvPr>
            <p:cNvSpPr/>
            <p:nvPr/>
          </p:nvSpPr>
          <p:spPr>
            <a:xfrm>
              <a:off x="7191118" y="4681058"/>
              <a:ext cx="4828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กุดบาก</a:t>
              </a:r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xmlns="" id="{71B8C468-076B-4D9A-AE99-F9DE0E60D31D}"/>
                </a:ext>
              </a:extLst>
            </p:cNvPr>
            <p:cNvSpPr/>
            <p:nvPr/>
          </p:nvSpPr>
          <p:spPr>
            <a:xfrm>
              <a:off x="7966474" y="5000258"/>
              <a:ext cx="50206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เต่างอย</a:t>
              </a:r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xmlns="" id="{9532702C-1938-45BF-BB39-913B75F87E13}"/>
                </a:ext>
              </a:extLst>
            </p:cNvPr>
            <p:cNvSpPr/>
            <p:nvPr/>
          </p:nvSpPr>
          <p:spPr>
            <a:xfrm>
              <a:off x="8139784" y="4833815"/>
              <a:ext cx="73129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โคก</a:t>
              </a:r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ศีสุ</a:t>
              </a:r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พรรณ</a:t>
              </a:r>
            </a:p>
          </p:txBody>
        </p:sp>
        <p:sp>
          <p:nvSpPr>
            <p:cNvPr id="36" name="สี่เหลี่ยมผืนผ้า 35">
              <a:extLst>
                <a:ext uri="{FF2B5EF4-FFF2-40B4-BE49-F238E27FC236}">
                  <a16:creationId xmlns:a16="http://schemas.microsoft.com/office/drawing/2014/main" xmlns="" id="{5DF35A33-48AD-43DD-B733-376ED05A732A}"/>
                </a:ext>
              </a:extLst>
            </p:cNvPr>
            <p:cNvSpPr/>
            <p:nvPr/>
          </p:nvSpPr>
          <p:spPr>
            <a:xfrm>
              <a:off x="7800284" y="4659197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37" name="สี่เหลี่ยมผืนผ้า 36">
              <a:extLst>
                <a:ext uri="{FF2B5EF4-FFF2-40B4-BE49-F238E27FC236}">
                  <a16:creationId xmlns:a16="http://schemas.microsoft.com/office/drawing/2014/main" xmlns="" id="{0F31B86C-3FF6-4BAA-A4B2-698FEABF4D16}"/>
                </a:ext>
              </a:extLst>
            </p:cNvPr>
            <p:cNvSpPr/>
            <p:nvPr/>
          </p:nvSpPr>
          <p:spPr>
            <a:xfrm>
              <a:off x="8179409" y="4423339"/>
              <a:ext cx="65434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โพนนาแก้ว</a:t>
              </a:r>
            </a:p>
          </p:txBody>
        </p:sp>
        <p:sp>
          <p:nvSpPr>
            <p:cNvPr id="38" name="สี่เหลี่ยมผืนผ้า 37">
              <a:extLst>
                <a:ext uri="{FF2B5EF4-FFF2-40B4-BE49-F238E27FC236}">
                  <a16:creationId xmlns:a16="http://schemas.microsoft.com/office/drawing/2014/main" xmlns="" id="{60C23284-D0DE-4FCB-8B22-F22CF64BD9FD}"/>
                </a:ext>
              </a:extLst>
            </p:cNvPr>
            <p:cNvSpPr/>
            <p:nvPr/>
          </p:nvSpPr>
          <p:spPr>
            <a:xfrm>
              <a:off x="8167235" y="4133699"/>
              <a:ext cx="54053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กุสุมาลย์</a:t>
              </a:r>
            </a:p>
          </p:txBody>
        </p:sp>
        <p:sp>
          <p:nvSpPr>
            <p:cNvPr id="39" name="สี่เหลี่ยมผืนผ้า 38">
              <a:extLst>
                <a:ext uri="{FF2B5EF4-FFF2-40B4-BE49-F238E27FC236}">
                  <a16:creationId xmlns:a16="http://schemas.microsoft.com/office/drawing/2014/main" xmlns="" id="{9F87FCB3-1F9D-4864-B104-3D2A20B7839B}"/>
                </a:ext>
              </a:extLst>
            </p:cNvPr>
            <p:cNvSpPr/>
            <p:nvPr/>
          </p:nvSpPr>
          <p:spPr>
            <a:xfrm>
              <a:off x="7463948" y="3479184"/>
              <a:ext cx="7505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อากาศอำนวย</a:t>
              </a:r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xmlns="" id="{407EFADF-197C-4AE2-8655-9472E0D1DD75}"/>
                </a:ext>
              </a:extLst>
            </p:cNvPr>
            <p:cNvSpPr/>
            <p:nvPr/>
          </p:nvSpPr>
          <p:spPr>
            <a:xfrm>
              <a:off x="7188016" y="3251270"/>
              <a:ext cx="58221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คำตากล้า</a:t>
              </a:r>
            </a:p>
          </p:txBody>
        </p:sp>
        <p:sp>
          <p:nvSpPr>
            <p:cNvPr id="42" name="สี่เหลี่ยมผืนผ้า 41">
              <a:extLst>
                <a:ext uri="{FF2B5EF4-FFF2-40B4-BE49-F238E27FC236}">
                  <a16:creationId xmlns:a16="http://schemas.microsoft.com/office/drawing/2014/main" xmlns="" id="{CA68BB7F-8874-47B6-A577-A95647D23B4C}"/>
                </a:ext>
              </a:extLst>
            </p:cNvPr>
            <p:cNvSpPr/>
            <p:nvPr/>
          </p:nvSpPr>
          <p:spPr>
            <a:xfrm>
              <a:off x="7776741" y="3180518"/>
              <a:ext cx="4315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นาทม</a:t>
              </a:r>
            </a:p>
          </p:txBody>
        </p:sp>
        <p:sp>
          <p:nvSpPr>
            <p:cNvPr id="43" name="สี่เหลี่ยมผืนผ้า 42">
              <a:extLst>
                <a:ext uri="{FF2B5EF4-FFF2-40B4-BE49-F238E27FC236}">
                  <a16:creationId xmlns:a16="http://schemas.microsoft.com/office/drawing/2014/main" xmlns="" id="{CC4873EA-5974-4FA9-8589-7F7AAF4C42B8}"/>
                </a:ext>
              </a:extLst>
            </p:cNvPr>
            <p:cNvSpPr/>
            <p:nvPr/>
          </p:nvSpPr>
          <p:spPr>
            <a:xfrm>
              <a:off x="8100618" y="3216929"/>
              <a:ext cx="54534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บ้านแพง</a:t>
              </a:r>
            </a:p>
          </p:txBody>
        </p:sp>
        <p:sp>
          <p:nvSpPr>
            <p:cNvPr id="44" name="สี่เหลี่ยมผืนผ้า 43">
              <a:extLst>
                <a:ext uri="{FF2B5EF4-FFF2-40B4-BE49-F238E27FC236}">
                  <a16:creationId xmlns:a16="http://schemas.microsoft.com/office/drawing/2014/main" xmlns="" id="{68C2003B-5F0A-42A4-8FCB-33359AAE4F21}"/>
                </a:ext>
              </a:extLst>
            </p:cNvPr>
            <p:cNvSpPr/>
            <p:nvPr/>
          </p:nvSpPr>
          <p:spPr>
            <a:xfrm>
              <a:off x="7820120" y="3905511"/>
              <a:ext cx="46519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นาหว้า</a:t>
              </a:r>
            </a:p>
          </p:txBody>
        </p:sp>
        <p:sp>
          <p:nvSpPr>
            <p:cNvPr id="45" name="สี่เหลี่ยมผืนผ้า 44">
              <a:extLst>
                <a:ext uri="{FF2B5EF4-FFF2-40B4-BE49-F238E27FC236}">
                  <a16:creationId xmlns:a16="http://schemas.microsoft.com/office/drawing/2014/main" xmlns="" id="{6836DC1E-075F-4DEA-9B17-FF32F10E6C33}"/>
                </a:ext>
              </a:extLst>
            </p:cNvPr>
            <p:cNvSpPr/>
            <p:nvPr/>
          </p:nvSpPr>
          <p:spPr>
            <a:xfrm>
              <a:off x="7929880" y="3462866"/>
              <a:ext cx="62068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ศรีสงคราม</a:t>
              </a:r>
            </a:p>
          </p:txBody>
        </p:sp>
        <p:sp>
          <p:nvSpPr>
            <p:cNvPr id="46" name="สี่เหลี่ยมผืนผ้า 45">
              <a:extLst>
                <a:ext uri="{FF2B5EF4-FFF2-40B4-BE49-F238E27FC236}">
                  <a16:creationId xmlns:a16="http://schemas.microsoft.com/office/drawing/2014/main" xmlns="" id="{02D3EE9A-8074-436D-8927-7D03AF6E227B}"/>
                </a:ext>
              </a:extLst>
            </p:cNvPr>
            <p:cNvSpPr/>
            <p:nvPr/>
          </p:nvSpPr>
          <p:spPr>
            <a:xfrm>
              <a:off x="8576921" y="3636664"/>
              <a:ext cx="53893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ท่าอุเทน</a:t>
              </a:r>
            </a:p>
          </p:txBody>
        </p:sp>
        <p:sp>
          <p:nvSpPr>
            <p:cNvPr id="47" name="สี่เหลี่ยมผืนผ้า 46">
              <a:extLst>
                <a:ext uri="{FF2B5EF4-FFF2-40B4-BE49-F238E27FC236}">
                  <a16:creationId xmlns:a16="http://schemas.microsoft.com/office/drawing/2014/main" xmlns="" id="{23C9A7CA-1719-4734-A80F-E51D95182737}"/>
                </a:ext>
              </a:extLst>
            </p:cNvPr>
            <p:cNvSpPr/>
            <p:nvPr/>
          </p:nvSpPr>
          <p:spPr>
            <a:xfrm>
              <a:off x="8319291" y="3881157"/>
              <a:ext cx="6319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โพนสวรรค์</a:t>
              </a:r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xmlns="" id="{495A3DCD-DF0E-4041-8F23-BDEE787FF986}"/>
                </a:ext>
              </a:extLst>
            </p:cNvPr>
            <p:cNvSpPr/>
            <p:nvPr/>
          </p:nvSpPr>
          <p:spPr>
            <a:xfrm>
              <a:off x="8662159" y="4446395"/>
              <a:ext cx="5357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ปลาปาก</a:t>
              </a:r>
            </a:p>
          </p:txBody>
        </p:sp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xmlns="" id="{A2407BCA-93EB-423B-9409-7A2A99204E87}"/>
                </a:ext>
              </a:extLst>
            </p:cNvPr>
            <p:cNvSpPr/>
            <p:nvPr/>
          </p:nvSpPr>
          <p:spPr>
            <a:xfrm>
              <a:off x="8650975" y="4173307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xmlns="" id="{A3061997-597D-4A23-B1FD-AA3A2DEAE90D}"/>
                </a:ext>
              </a:extLst>
            </p:cNvPr>
            <p:cNvSpPr/>
            <p:nvPr/>
          </p:nvSpPr>
          <p:spPr>
            <a:xfrm>
              <a:off x="8524050" y="4712527"/>
              <a:ext cx="44595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วังยาง</a:t>
              </a:r>
            </a:p>
          </p:txBody>
        </p:sp>
        <p:sp>
          <p:nvSpPr>
            <p:cNvPr id="51" name="สี่เหลี่ยมผืนผ้า 50">
              <a:extLst>
                <a:ext uri="{FF2B5EF4-FFF2-40B4-BE49-F238E27FC236}">
                  <a16:creationId xmlns:a16="http://schemas.microsoft.com/office/drawing/2014/main" xmlns="" id="{5D49EF24-D5BA-4050-AB0B-2C735CC964CD}"/>
                </a:ext>
              </a:extLst>
            </p:cNvPr>
            <p:cNvSpPr/>
            <p:nvPr/>
          </p:nvSpPr>
          <p:spPr>
            <a:xfrm>
              <a:off x="8511600" y="4951257"/>
              <a:ext cx="4187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นาแก</a:t>
              </a:r>
            </a:p>
          </p:txBody>
        </p:sp>
        <p:sp>
          <p:nvSpPr>
            <p:cNvPr id="52" name="สี่เหลี่ยมผืนผ้า 51">
              <a:extLst>
                <a:ext uri="{FF2B5EF4-FFF2-40B4-BE49-F238E27FC236}">
                  <a16:creationId xmlns:a16="http://schemas.microsoft.com/office/drawing/2014/main" xmlns="" id="{54DCF5BC-9151-402E-842C-A19E357C5593}"/>
                </a:ext>
              </a:extLst>
            </p:cNvPr>
            <p:cNvSpPr/>
            <p:nvPr/>
          </p:nvSpPr>
          <p:spPr>
            <a:xfrm>
              <a:off x="9077572" y="5094061"/>
              <a:ext cx="484217" cy="1698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th-TH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ธาตุพนม</a:t>
              </a:r>
            </a:p>
          </p:txBody>
        </p:sp>
        <p:sp>
          <p:nvSpPr>
            <p:cNvPr id="53" name="สี่เหลี่ยมผืนผ้า 52">
              <a:extLst>
                <a:ext uri="{FF2B5EF4-FFF2-40B4-BE49-F238E27FC236}">
                  <a16:creationId xmlns:a16="http://schemas.microsoft.com/office/drawing/2014/main" xmlns="" id="{A73E8610-50E3-457C-878B-67B8693ED04C}"/>
                </a:ext>
              </a:extLst>
            </p:cNvPr>
            <p:cNvSpPr/>
            <p:nvPr/>
          </p:nvSpPr>
          <p:spPr>
            <a:xfrm>
              <a:off x="8936039" y="4724170"/>
              <a:ext cx="51809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เรณูนคร</a:t>
              </a:r>
            </a:p>
          </p:txBody>
        </p:sp>
        <p:sp>
          <p:nvSpPr>
            <p:cNvPr id="54" name="กากบาท 53">
              <a:extLst>
                <a:ext uri="{FF2B5EF4-FFF2-40B4-BE49-F238E27FC236}">
                  <a16:creationId xmlns:a16="http://schemas.microsoft.com/office/drawing/2014/main" xmlns="" id="{05ABF6B2-33C5-419D-9E0F-FEA081558B20}"/>
                </a:ext>
              </a:extLst>
            </p:cNvPr>
            <p:cNvSpPr/>
            <p:nvPr/>
          </p:nvSpPr>
          <p:spPr>
            <a:xfrm>
              <a:off x="9049992" y="4905086"/>
              <a:ext cx="163631" cy="163631"/>
            </a:xfrm>
            <a:prstGeom prst="plus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M2</a:t>
              </a:r>
              <a:endPara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สี่เหลี่ยมผืนผ้า 55">
              <a:extLst>
                <a:ext uri="{FF2B5EF4-FFF2-40B4-BE49-F238E27FC236}">
                  <a16:creationId xmlns:a16="http://schemas.microsoft.com/office/drawing/2014/main" xmlns="" id="{CEDFD1E7-7125-4CF8-B8D6-D26E5E8ADAB8}"/>
                </a:ext>
              </a:extLst>
            </p:cNvPr>
            <p:cNvSpPr/>
            <p:nvPr/>
          </p:nvSpPr>
          <p:spPr>
            <a:xfrm>
              <a:off x="1859859" y="4057160"/>
              <a:ext cx="47641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นาแห้ว</a:t>
              </a:r>
            </a:p>
          </p:txBody>
        </p:sp>
        <p:sp>
          <p:nvSpPr>
            <p:cNvPr id="57" name="สี่เหลี่ยมผืนผ้า 56">
              <a:extLst>
                <a:ext uri="{FF2B5EF4-FFF2-40B4-BE49-F238E27FC236}">
                  <a16:creationId xmlns:a16="http://schemas.microsoft.com/office/drawing/2014/main" xmlns="" id="{62927C98-E1EC-4452-9F80-03D1D6594747}"/>
                </a:ext>
              </a:extLst>
            </p:cNvPr>
            <p:cNvSpPr/>
            <p:nvPr/>
          </p:nvSpPr>
          <p:spPr>
            <a:xfrm>
              <a:off x="2568860" y="4141745"/>
              <a:ext cx="3866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ภูเรือ</a:t>
              </a:r>
            </a:p>
          </p:txBody>
        </p:sp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xmlns="" id="{69A017E5-F784-49D6-93C5-4427B274049E}"/>
                </a:ext>
              </a:extLst>
            </p:cNvPr>
            <p:cNvSpPr/>
            <p:nvPr/>
          </p:nvSpPr>
          <p:spPr>
            <a:xfrm>
              <a:off x="2729410" y="3740364"/>
              <a:ext cx="3706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ท่าลี่</a:t>
              </a:r>
            </a:p>
          </p:txBody>
        </p:sp>
        <p:sp>
          <p:nvSpPr>
            <p:cNvPr id="59" name="สี่เหลี่ยมผืนผ้า 58">
              <a:extLst>
                <a:ext uri="{FF2B5EF4-FFF2-40B4-BE49-F238E27FC236}">
                  <a16:creationId xmlns:a16="http://schemas.microsoft.com/office/drawing/2014/main" xmlns="" id="{1D56CF9E-1559-45A9-8155-F38BD2E2D60E}"/>
                </a:ext>
              </a:extLst>
            </p:cNvPr>
            <p:cNvSpPr/>
            <p:nvPr/>
          </p:nvSpPr>
          <p:spPr>
            <a:xfrm>
              <a:off x="3198653" y="3434071"/>
              <a:ext cx="5677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เชียงคาน</a:t>
              </a:r>
            </a:p>
          </p:txBody>
        </p:sp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xmlns="" id="{8B0B5151-B7DD-4C43-8C0B-532AE5CAB769}"/>
                </a:ext>
              </a:extLst>
            </p:cNvPr>
            <p:cNvSpPr/>
            <p:nvPr/>
          </p:nvSpPr>
          <p:spPr>
            <a:xfrm>
              <a:off x="3694782" y="3930359"/>
              <a:ext cx="51007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เอราวัณ</a:t>
              </a:r>
            </a:p>
          </p:txBody>
        </p:sp>
        <p:sp>
          <p:nvSpPr>
            <p:cNvPr id="61" name="สี่เหลี่ยมผืนผ้า 60">
              <a:extLst>
                <a:ext uri="{FF2B5EF4-FFF2-40B4-BE49-F238E27FC236}">
                  <a16:creationId xmlns:a16="http://schemas.microsoft.com/office/drawing/2014/main" xmlns="" id="{EABC11C3-7BA0-41A2-BA5E-4FC6261AA10E}"/>
                </a:ext>
              </a:extLst>
            </p:cNvPr>
            <p:cNvSpPr/>
            <p:nvPr/>
          </p:nvSpPr>
          <p:spPr>
            <a:xfrm>
              <a:off x="3203243" y="4045535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xmlns="" id="{5528985D-B6DB-4F25-99F5-E1110411C3A0}"/>
                </a:ext>
              </a:extLst>
            </p:cNvPr>
            <p:cNvSpPr/>
            <p:nvPr/>
          </p:nvSpPr>
          <p:spPr>
            <a:xfrm>
              <a:off x="3379746" y="5082597"/>
              <a:ext cx="5132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ภูกระดึง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:a16="http://schemas.microsoft.com/office/drawing/2014/main" xmlns="" id="{3AE5B1F1-36AC-4CBF-A02A-2FDC6F23326F}"/>
                </a:ext>
              </a:extLst>
            </p:cNvPr>
            <p:cNvSpPr/>
            <p:nvPr/>
          </p:nvSpPr>
          <p:spPr>
            <a:xfrm>
              <a:off x="3780543" y="4851436"/>
              <a:ext cx="4603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ผาขาว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:a16="http://schemas.microsoft.com/office/drawing/2014/main" xmlns="" id="{2553AB0E-E615-4FC2-B795-58CD1C3B279A}"/>
                </a:ext>
              </a:extLst>
            </p:cNvPr>
            <p:cNvSpPr/>
            <p:nvPr/>
          </p:nvSpPr>
          <p:spPr>
            <a:xfrm>
              <a:off x="3051166" y="4720223"/>
              <a:ext cx="48122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ภูหลวง</a:t>
              </a:r>
            </a:p>
          </p:txBody>
        </p:sp>
        <p:sp>
          <p:nvSpPr>
            <p:cNvPr id="66" name="สี่เหลี่ยมผืนผ้า 65">
              <a:extLst>
                <a:ext uri="{FF2B5EF4-FFF2-40B4-BE49-F238E27FC236}">
                  <a16:creationId xmlns:a16="http://schemas.microsoft.com/office/drawing/2014/main" xmlns="" id="{326CAE91-85EA-4A65-8A65-0BF4C06C7E74}"/>
                </a:ext>
              </a:extLst>
            </p:cNvPr>
            <p:cNvSpPr/>
            <p:nvPr/>
          </p:nvSpPr>
          <p:spPr>
            <a:xfrm>
              <a:off x="3620056" y="3282464"/>
              <a:ext cx="4844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ปากชม</a:t>
              </a:r>
            </a:p>
          </p:txBody>
        </p:sp>
        <p:sp>
          <p:nvSpPr>
            <p:cNvPr id="67" name="สี่เหลี่ยมผืนผ้า 66">
              <a:extLst>
                <a:ext uri="{FF2B5EF4-FFF2-40B4-BE49-F238E27FC236}">
                  <a16:creationId xmlns:a16="http://schemas.microsoft.com/office/drawing/2014/main" xmlns="" id="{A7D2549E-ED55-42A8-AF23-6DC70BA70B3C}"/>
                </a:ext>
              </a:extLst>
            </p:cNvPr>
            <p:cNvSpPr/>
            <p:nvPr/>
          </p:nvSpPr>
          <p:spPr>
            <a:xfrm>
              <a:off x="3649785" y="4257979"/>
              <a:ext cx="4603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นาด้วง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xmlns="" id="{D04547D9-085F-4C66-9E36-106A87BF5345}"/>
                </a:ext>
              </a:extLst>
            </p:cNvPr>
            <p:cNvSpPr/>
            <p:nvPr/>
          </p:nvSpPr>
          <p:spPr>
            <a:xfrm>
              <a:off x="4099089" y="3807857"/>
              <a:ext cx="65274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สุวรรณคูหา</a:t>
              </a:r>
            </a:p>
          </p:txBody>
        </p:sp>
        <p:sp>
          <p:nvSpPr>
            <p:cNvPr id="69" name="สี่เหลี่ยมผืนผ้า 68">
              <a:extLst>
                <a:ext uri="{FF2B5EF4-FFF2-40B4-BE49-F238E27FC236}">
                  <a16:creationId xmlns:a16="http://schemas.microsoft.com/office/drawing/2014/main" xmlns="" id="{64F6B834-F920-4B3A-AA11-3DAF10A1A28C}"/>
                </a:ext>
              </a:extLst>
            </p:cNvPr>
            <p:cNvSpPr/>
            <p:nvPr/>
          </p:nvSpPr>
          <p:spPr>
            <a:xfrm>
              <a:off x="3876872" y="4153257"/>
              <a:ext cx="39786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นาวัง</a:t>
              </a:r>
            </a:p>
          </p:txBody>
        </p:sp>
        <p:sp>
          <p:nvSpPr>
            <p:cNvPr id="70" name="สี่เหลี่ยมผืนผ้า 69">
              <a:extLst>
                <a:ext uri="{FF2B5EF4-FFF2-40B4-BE49-F238E27FC236}">
                  <a16:creationId xmlns:a16="http://schemas.microsoft.com/office/drawing/2014/main" xmlns="" id="{3DF18BC6-3B01-4DD2-8092-754D896080C7}"/>
                </a:ext>
              </a:extLst>
            </p:cNvPr>
            <p:cNvSpPr/>
            <p:nvPr/>
          </p:nvSpPr>
          <p:spPr>
            <a:xfrm>
              <a:off x="4092555" y="4223034"/>
              <a:ext cx="52129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นากลาง</a:t>
              </a:r>
            </a:p>
          </p:txBody>
        </p:sp>
        <p:sp>
          <p:nvSpPr>
            <p:cNvPr id="71" name="สี่เหลี่ยมผืนผ้า 70">
              <a:extLst>
                <a:ext uri="{FF2B5EF4-FFF2-40B4-BE49-F238E27FC236}">
                  <a16:creationId xmlns:a16="http://schemas.microsoft.com/office/drawing/2014/main" xmlns="" id="{60EA9AC3-9131-4F77-8DF1-51CEA7D75C64}"/>
                </a:ext>
              </a:extLst>
            </p:cNvPr>
            <p:cNvSpPr/>
            <p:nvPr/>
          </p:nvSpPr>
          <p:spPr>
            <a:xfrm>
              <a:off x="4652307" y="4592263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72" name="สี่เหลี่ยมผืนผ้า 71">
              <a:extLst>
                <a:ext uri="{FF2B5EF4-FFF2-40B4-BE49-F238E27FC236}">
                  <a16:creationId xmlns:a16="http://schemas.microsoft.com/office/drawing/2014/main" xmlns="" id="{AD2ADFD1-8C0D-489D-8A22-54D6894251A5}"/>
                </a:ext>
              </a:extLst>
            </p:cNvPr>
            <p:cNvSpPr/>
            <p:nvPr/>
          </p:nvSpPr>
          <p:spPr>
            <a:xfrm>
              <a:off x="4163204" y="5011313"/>
              <a:ext cx="54373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ศรีบุเรือง</a:t>
              </a:r>
            </a:p>
          </p:txBody>
        </p:sp>
        <p:sp>
          <p:nvSpPr>
            <p:cNvPr id="73" name="สี่เหลี่ยมผืนผ้า 72">
              <a:extLst>
                <a:ext uri="{FF2B5EF4-FFF2-40B4-BE49-F238E27FC236}">
                  <a16:creationId xmlns:a16="http://schemas.microsoft.com/office/drawing/2014/main" xmlns="" id="{81CE28F4-3807-408A-94CB-F10DE7BA290A}"/>
                </a:ext>
              </a:extLst>
            </p:cNvPr>
            <p:cNvSpPr/>
            <p:nvPr/>
          </p:nvSpPr>
          <p:spPr>
            <a:xfrm>
              <a:off x="4631297" y="5063467"/>
              <a:ext cx="4748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โนนสัง</a:t>
              </a:r>
            </a:p>
          </p:txBody>
        </p:sp>
        <p:sp>
          <p:nvSpPr>
            <p:cNvPr id="74" name="สี่เหลี่ยมผืนผ้า 73">
              <a:extLst>
                <a:ext uri="{FF2B5EF4-FFF2-40B4-BE49-F238E27FC236}">
                  <a16:creationId xmlns:a16="http://schemas.microsoft.com/office/drawing/2014/main" xmlns="" id="{1313D902-A4F2-42FC-80B2-3FE6B900B0F7}"/>
                </a:ext>
              </a:extLst>
            </p:cNvPr>
            <p:cNvSpPr/>
            <p:nvPr/>
          </p:nvSpPr>
          <p:spPr>
            <a:xfrm>
              <a:off x="4046083" y="2735249"/>
              <a:ext cx="4219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สังคม</a:t>
              </a:r>
            </a:p>
          </p:txBody>
        </p:sp>
        <p:sp>
          <p:nvSpPr>
            <p:cNvPr id="75" name="สี่เหลี่ยมผืนผ้า 74">
              <a:extLst>
                <a:ext uri="{FF2B5EF4-FFF2-40B4-BE49-F238E27FC236}">
                  <a16:creationId xmlns:a16="http://schemas.microsoft.com/office/drawing/2014/main" xmlns="" id="{F67E075B-00E2-472F-A7B0-625ACA156C91}"/>
                </a:ext>
              </a:extLst>
            </p:cNvPr>
            <p:cNvSpPr/>
            <p:nvPr/>
          </p:nvSpPr>
          <p:spPr>
            <a:xfrm>
              <a:off x="4714448" y="2906044"/>
              <a:ext cx="6735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ศรีเชียงใหม่</a:t>
              </a:r>
            </a:p>
          </p:txBody>
        </p:sp>
        <p:sp>
          <p:nvSpPr>
            <p:cNvPr id="76" name="สี่เหลี่ยมผืนผ้า 75">
              <a:extLst>
                <a:ext uri="{FF2B5EF4-FFF2-40B4-BE49-F238E27FC236}">
                  <a16:creationId xmlns:a16="http://schemas.microsoft.com/office/drawing/2014/main" xmlns="" id="{FFEA7485-D887-4374-88E5-454C50065EEA}"/>
                </a:ext>
              </a:extLst>
            </p:cNvPr>
            <p:cNvSpPr/>
            <p:nvPr/>
          </p:nvSpPr>
          <p:spPr>
            <a:xfrm>
              <a:off x="4547332" y="3091035"/>
              <a:ext cx="53732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โพธิ์ตาก</a:t>
              </a:r>
            </a:p>
          </p:txBody>
        </p:sp>
        <p:sp>
          <p:nvSpPr>
            <p:cNvPr id="77" name="สี่เหลี่ยมผืนผ้า 76">
              <a:extLst>
                <a:ext uri="{FF2B5EF4-FFF2-40B4-BE49-F238E27FC236}">
                  <a16:creationId xmlns:a16="http://schemas.microsoft.com/office/drawing/2014/main" xmlns="" id="{7F22A43B-6899-4047-8707-FE493A39A58E}"/>
                </a:ext>
              </a:extLst>
            </p:cNvPr>
            <p:cNvSpPr/>
            <p:nvPr/>
          </p:nvSpPr>
          <p:spPr>
            <a:xfrm>
              <a:off x="5066243" y="3595626"/>
              <a:ext cx="48763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สระใคร</a:t>
              </a:r>
            </a:p>
          </p:txBody>
        </p:sp>
        <p:sp>
          <p:nvSpPr>
            <p:cNvPr id="78" name="สี่เหลี่ยมผืนผ้า 77">
              <a:extLst>
                <a:ext uri="{FF2B5EF4-FFF2-40B4-BE49-F238E27FC236}">
                  <a16:creationId xmlns:a16="http://schemas.microsoft.com/office/drawing/2014/main" xmlns="" id="{4C714E10-0EBB-42A7-9B19-C5AFB2365103}"/>
                </a:ext>
              </a:extLst>
            </p:cNvPr>
            <p:cNvSpPr/>
            <p:nvPr/>
          </p:nvSpPr>
          <p:spPr>
            <a:xfrm>
              <a:off x="5302940" y="3109348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79" name="สี่เหลี่ยมผืนผ้า 78">
              <a:extLst>
                <a:ext uri="{FF2B5EF4-FFF2-40B4-BE49-F238E27FC236}">
                  <a16:creationId xmlns:a16="http://schemas.microsoft.com/office/drawing/2014/main" xmlns="" id="{248D10F9-17F2-4169-BAE0-8307157B4D8E}"/>
                </a:ext>
              </a:extLst>
            </p:cNvPr>
            <p:cNvSpPr/>
            <p:nvPr/>
          </p:nvSpPr>
          <p:spPr>
            <a:xfrm>
              <a:off x="5862101" y="3025219"/>
              <a:ext cx="457154" cy="1598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โพนพิสัย</a:t>
              </a:r>
            </a:p>
          </p:txBody>
        </p:sp>
        <p:sp>
          <p:nvSpPr>
            <p:cNvPr id="80" name="สี่เหลี่ยมผืนผ้า 79">
              <a:extLst>
                <a:ext uri="{FF2B5EF4-FFF2-40B4-BE49-F238E27FC236}">
                  <a16:creationId xmlns:a16="http://schemas.microsoft.com/office/drawing/2014/main" xmlns="" id="{94883E76-0349-40BC-BE7E-FC2EA60B31D3}"/>
                </a:ext>
              </a:extLst>
            </p:cNvPr>
            <p:cNvSpPr/>
            <p:nvPr/>
          </p:nvSpPr>
          <p:spPr>
            <a:xfrm>
              <a:off x="6075538" y="2507732"/>
              <a:ext cx="5164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รัตนวาปี</a:t>
              </a:r>
            </a:p>
          </p:txBody>
        </p:sp>
        <p:sp>
          <p:nvSpPr>
            <p:cNvPr id="81" name="สี่เหลี่ยมผืนผ้า 80">
              <a:extLst>
                <a:ext uri="{FF2B5EF4-FFF2-40B4-BE49-F238E27FC236}">
                  <a16:creationId xmlns:a16="http://schemas.microsoft.com/office/drawing/2014/main" xmlns="" id="{DEAD6F53-FC79-4000-938F-05E6B58762A9}"/>
                </a:ext>
              </a:extLst>
            </p:cNvPr>
            <p:cNvSpPr/>
            <p:nvPr/>
          </p:nvSpPr>
          <p:spPr>
            <a:xfrm>
              <a:off x="6312130" y="2334822"/>
              <a:ext cx="53412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ปากคาด</a:t>
              </a:r>
            </a:p>
          </p:txBody>
        </p:sp>
        <p:sp>
          <p:nvSpPr>
            <p:cNvPr id="82" name="สี่เหลี่ยมผืนผ้า 81">
              <a:extLst>
                <a:ext uri="{FF2B5EF4-FFF2-40B4-BE49-F238E27FC236}">
                  <a16:creationId xmlns:a16="http://schemas.microsoft.com/office/drawing/2014/main" xmlns="" id="{F8D8F556-4C23-461D-BF0C-49183C5478B4}"/>
                </a:ext>
              </a:extLst>
            </p:cNvPr>
            <p:cNvSpPr/>
            <p:nvPr/>
          </p:nvSpPr>
          <p:spPr>
            <a:xfrm>
              <a:off x="6220545" y="2806935"/>
              <a:ext cx="42832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เฝ้าไร่</a:t>
              </a:r>
            </a:p>
          </p:txBody>
        </p:sp>
        <p:sp>
          <p:nvSpPr>
            <p:cNvPr id="83" name="สี่เหลี่ยมผืนผ้า 82">
              <a:extLst>
                <a:ext uri="{FF2B5EF4-FFF2-40B4-BE49-F238E27FC236}">
                  <a16:creationId xmlns:a16="http://schemas.microsoft.com/office/drawing/2014/main" xmlns="" id="{1C4D3920-0F4C-4D2D-8EC5-3A4C2EF0CB6E}"/>
                </a:ext>
              </a:extLst>
            </p:cNvPr>
            <p:cNvSpPr/>
            <p:nvPr/>
          </p:nvSpPr>
          <p:spPr>
            <a:xfrm>
              <a:off x="6444636" y="2661650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โซ่พิสัย</a:t>
              </a:r>
            </a:p>
          </p:txBody>
        </p:sp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xmlns="" id="{6A1315A3-2F9D-4387-8336-1C7CE9E6972E}"/>
                </a:ext>
              </a:extLst>
            </p:cNvPr>
            <p:cNvSpPr/>
            <p:nvPr/>
          </p:nvSpPr>
          <p:spPr>
            <a:xfrm>
              <a:off x="6438130" y="2090560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85" name="สี่เหลี่ยมผืนผ้า 84">
              <a:extLst>
                <a:ext uri="{FF2B5EF4-FFF2-40B4-BE49-F238E27FC236}">
                  <a16:creationId xmlns:a16="http://schemas.microsoft.com/office/drawing/2014/main" xmlns="" id="{E1555616-14E3-43E2-B855-22337B3F78AB}"/>
                </a:ext>
              </a:extLst>
            </p:cNvPr>
            <p:cNvSpPr/>
            <p:nvPr/>
          </p:nvSpPr>
          <p:spPr>
            <a:xfrm>
              <a:off x="6934749" y="2712603"/>
              <a:ext cx="5196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พรเจริญ</a:t>
              </a:r>
            </a:p>
          </p:txBody>
        </p:sp>
        <p:sp>
          <p:nvSpPr>
            <p:cNvPr id="87" name="สี่เหลี่ยมผืนผ้า 86">
              <a:extLst>
                <a:ext uri="{FF2B5EF4-FFF2-40B4-BE49-F238E27FC236}">
                  <a16:creationId xmlns:a16="http://schemas.microsoft.com/office/drawing/2014/main" xmlns="" id="{4DF8372D-1F4C-45EF-B18D-364C454168E7}"/>
                </a:ext>
              </a:extLst>
            </p:cNvPr>
            <p:cNvSpPr/>
            <p:nvPr/>
          </p:nvSpPr>
          <p:spPr>
            <a:xfrm>
              <a:off x="7588620" y="2806124"/>
              <a:ext cx="64793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บึงโขงหลง</a:t>
              </a:r>
            </a:p>
          </p:txBody>
        </p:sp>
        <p:sp>
          <p:nvSpPr>
            <p:cNvPr id="88" name="สี่เหลี่ยมผืนผ้า 87">
              <a:extLst>
                <a:ext uri="{FF2B5EF4-FFF2-40B4-BE49-F238E27FC236}">
                  <a16:creationId xmlns:a16="http://schemas.microsoft.com/office/drawing/2014/main" xmlns="" id="{9C53F999-CBAA-40E2-989E-C849914A9FE3}"/>
                </a:ext>
              </a:extLst>
            </p:cNvPr>
            <p:cNvSpPr/>
            <p:nvPr/>
          </p:nvSpPr>
          <p:spPr>
            <a:xfrm>
              <a:off x="7139064" y="2509283"/>
              <a:ext cx="4555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ศรีวิไล</a:t>
              </a:r>
            </a:p>
          </p:txBody>
        </p:sp>
        <p:sp>
          <p:nvSpPr>
            <p:cNvPr id="89" name="สี่เหลี่ยมผืนผ้า 88">
              <a:extLst>
                <a:ext uri="{FF2B5EF4-FFF2-40B4-BE49-F238E27FC236}">
                  <a16:creationId xmlns:a16="http://schemas.microsoft.com/office/drawing/2014/main" xmlns="" id="{26E8B533-BF33-42B5-A57D-ADC623ACE89D}"/>
                </a:ext>
              </a:extLst>
            </p:cNvPr>
            <p:cNvSpPr/>
            <p:nvPr/>
          </p:nvSpPr>
          <p:spPr>
            <a:xfrm>
              <a:off x="7476886" y="2328944"/>
              <a:ext cx="4748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บุ่งคล้า</a:t>
              </a:r>
            </a:p>
          </p:txBody>
        </p:sp>
        <p:sp>
          <p:nvSpPr>
            <p:cNvPr id="90" name="สี่เหลี่ยมผืนผ้า 89">
              <a:extLst>
                <a:ext uri="{FF2B5EF4-FFF2-40B4-BE49-F238E27FC236}">
                  <a16:creationId xmlns:a16="http://schemas.microsoft.com/office/drawing/2014/main" xmlns="" id="{468B1BF9-86F6-46A7-8230-D3393EB2B305}"/>
                </a:ext>
              </a:extLst>
            </p:cNvPr>
            <p:cNvSpPr/>
            <p:nvPr/>
          </p:nvSpPr>
          <p:spPr>
            <a:xfrm>
              <a:off x="7073295" y="4101611"/>
              <a:ext cx="4844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พังโคน</a:t>
              </a:r>
            </a:p>
          </p:txBody>
        </p:sp>
        <p:sp>
          <p:nvSpPr>
            <p:cNvPr id="118" name="สี่เหลี่ยมผืนผ้า: มุมมน 117">
              <a:extLst>
                <a:ext uri="{FF2B5EF4-FFF2-40B4-BE49-F238E27FC236}">
                  <a16:creationId xmlns:a16="http://schemas.microsoft.com/office/drawing/2014/main" xmlns="" id="{0F252A1A-12C7-4946-B0E1-CEFBCB7CEC55}"/>
                </a:ext>
              </a:extLst>
            </p:cNvPr>
            <p:cNvSpPr/>
            <p:nvPr/>
          </p:nvSpPr>
          <p:spPr>
            <a:xfrm>
              <a:off x="5775935" y="4213391"/>
              <a:ext cx="519896" cy="1105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รพ.หนองหาน</a:t>
              </a:r>
            </a:p>
          </p:txBody>
        </p:sp>
        <p:sp>
          <p:nvSpPr>
            <p:cNvPr id="135" name="สี่เหลี่ยมผืนผ้า: มุมมน 134">
              <a:extLst>
                <a:ext uri="{FF2B5EF4-FFF2-40B4-BE49-F238E27FC236}">
                  <a16:creationId xmlns:a16="http://schemas.microsoft.com/office/drawing/2014/main" xmlns="" id="{659BE0ED-76BF-4309-BDC8-C2A4F6C5F671}"/>
                </a:ext>
              </a:extLst>
            </p:cNvPr>
            <p:cNvSpPr/>
            <p:nvPr/>
          </p:nvSpPr>
          <p:spPr>
            <a:xfrm>
              <a:off x="6423826" y="3969230"/>
              <a:ext cx="651587" cy="110554"/>
            </a:xfrm>
            <a:prstGeom prst="roundRect">
              <a:avLst/>
            </a:prstGeom>
            <a:solidFill>
              <a:srgbClr val="FFC00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รพร.สว่างแดนดิน</a:t>
              </a:r>
            </a:p>
          </p:txBody>
        </p:sp>
        <p:sp>
          <p:nvSpPr>
            <p:cNvPr id="140" name="สี่เหลี่ยมผืนผ้า: มุมมน 139">
              <a:extLst>
                <a:ext uri="{FF2B5EF4-FFF2-40B4-BE49-F238E27FC236}">
                  <a16:creationId xmlns:a16="http://schemas.microsoft.com/office/drawing/2014/main" xmlns="" id="{E1B470AD-1CDE-42D0-B040-D5BA9900D3D3}"/>
                </a:ext>
              </a:extLst>
            </p:cNvPr>
            <p:cNvSpPr/>
            <p:nvPr/>
          </p:nvSpPr>
          <p:spPr>
            <a:xfrm>
              <a:off x="7669253" y="4513357"/>
              <a:ext cx="514592" cy="121610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รพ.สกลนคร</a:t>
              </a:r>
            </a:p>
          </p:txBody>
        </p:sp>
        <p:sp>
          <p:nvSpPr>
            <p:cNvPr id="141" name="สี่เหลี่ยมผืนผ้า: มุมมน 140">
              <a:extLst>
                <a:ext uri="{FF2B5EF4-FFF2-40B4-BE49-F238E27FC236}">
                  <a16:creationId xmlns:a16="http://schemas.microsoft.com/office/drawing/2014/main" xmlns="" id="{823E5A2A-FBEE-476F-8589-2ECED4AC0F16}"/>
                </a:ext>
              </a:extLst>
            </p:cNvPr>
            <p:cNvSpPr/>
            <p:nvPr/>
          </p:nvSpPr>
          <p:spPr>
            <a:xfrm>
              <a:off x="4712748" y="4137556"/>
              <a:ext cx="495494" cy="121610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รพ.อุดรธานี</a:t>
              </a:r>
            </a:p>
          </p:txBody>
        </p:sp>
        <p:sp>
          <p:nvSpPr>
            <p:cNvPr id="151" name="สี่เหลี่ยมผืนผ้า: มุมมน 150">
              <a:extLst>
                <a:ext uri="{FF2B5EF4-FFF2-40B4-BE49-F238E27FC236}">
                  <a16:creationId xmlns:a16="http://schemas.microsoft.com/office/drawing/2014/main" xmlns="" id="{3B631BE7-DD18-4548-A8E7-669896312EE2}"/>
                </a:ext>
              </a:extLst>
            </p:cNvPr>
            <p:cNvSpPr/>
            <p:nvPr/>
          </p:nvSpPr>
          <p:spPr>
            <a:xfrm>
              <a:off x="7105834" y="3665482"/>
              <a:ext cx="530506" cy="110554"/>
            </a:xfrm>
            <a:prstGeom prst="roundRect">
              <a:avLst/>
            </a:prstGeom>
            <a:solidFill>
              <a:srgbClr val="FFC00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รพ.วานรนิวาส</a:t>
              </a:r>
            </a:p>
          </p:txBody>
        </p:sp>
        <p:sp>
          <p:nvSpPr>
            <p:cNvPr id="157" name="สี่เหลี่ยมผืนผ้า: มุมมน 156">
              <a:extLst>
                <a:ext uri="{FF2B5EF4-FFF2-40B4-BE49-F238E27FC236}">
                  <a16:creationId xmlns:a16="http://schemas.microsoft.com/office/drawing/2014/main" xmlns="" id="{BFCFEBEE-986D-4288-8163-3AB00B884263}"/>
                </a:ext>
              </a:extLst>
            </p:cNvPr>
            <p:cNvSpPr/>
            <p:nvPr/>
          </p:nvSpPr>
          <p:spPr>
            <a:xfrm>
              <a:off x="6073799" y="3542335"/>
              <a:ext cx="447748" cy="11055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รพร.บ้านดุง</a:t>
              </a:r>
            </a:p>
          </p:txBody>
        </p:sp>
        <p:sp>
          <p:nvSpPr>
            <p:cNvPr id="191" name="สี่เหลี่ยมผืนผ้า: มุมมน 190">
              <a:extLst>
                <a:ext uri="{FF2B5EF4-FFF2-40B4-BE49-F238E27FC236}">
                  <a16:creationId xmlns:a16="http://schemas.microsoft.com/office/drawing/2014/main" xmlns="" id="{031BF966-E490-44BE-9852-26B471B9C024}"/>
                </a:ext>
              </a:extLst>
            </p:cNvPr>
            <p:cNvSpPr/>
            <p:nvPr/>
          </p:nvSpPr>
          <p:spPr>
            <a:xfrm>
              <a:off x="2329978" y="4560170"/>
              <a:ext cx="510348" cy="1105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รพร.ด่านซ้าย</a:t>
              </a:r>
            </a:p>
          </p:txBody>
        </p:sp>
        <p:sp>
          <p:nvSpPr>
            <p:cNvPr id="192" name="สี่เหลี่ยมผืนผ้า: มุมมน 191">
              <a:extLst>
                <a:ext uri="{FF2B5EF4-FFF2-40B4-BE49-F238E27FC236}">
                  <a16:creationId xmlns:a16="http://schemas.microsoft.com/office/drawing/2014/main" xmlns="" id="{41F51D20-2791-44A3-9965-5F8571084D6F}"/>
                </a:ext>
              </a:extLst>
            </p:cNvPr>
            <p:cNvSpPr/>
            <p:nvPr/>
          </p:nvSpPr>
          <p:spPr>
            <a:xfrm>
              <a:off x="3251705" y="4473423"/>
              <a:ext cx="439260" cy="11055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รพ.วังสะพุง</a:t>
              </a:r>
            </a:p>
          </p:txBody>
        </p:sp>
        <p:sp>
          <p:nvSpPr>
            <p:cNvPr id="218" name="สี่เหลี่ยมผืนผ้า: มุมมน 217">
              <a:extLst>
                <a:ext uri="{FF2B5EF4-FFF2-40B4-BE49-F238E27FC236}">
                  <a16:creationId xmlns:a16="http://schemas.microsoft.com/office/drawing/2014/main" xmlns="" id="{17801A09-CA9C-4B1B-9184-D187ED89A351}"/>
                </a:ext>
              </a:extLst>
            </p:cNvPr>
            <p:cNvSpPr/>
            <p:nvPr/>
          </p:nvSpPr>
          <p:spPr>
            <a:xfrm>
              <a:off x="3165404" y="3921831"/>
              <a:ext cx="313532" cy="121610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รพ.เลย</a:t>
              </a:r>
            </a:p>
          </p:txBody>
        </p:sp>
        <p:sp>
          <p:nvSpPr>
            <p:cNvPr id="233" name="สี่เหลี่ยมผืนผ้า: มุมมน 232">
              <a:extLst>
                <a:ext uri="{FF2B5EF4-FFF2-40B4-BE49-F238E27FC236}">
                  <a16:creationId xmlns:a16="http://schemas.microsoft.com/office/drawing/2014/main" xmlns="" id="{074ADD0F-6281-4D4A-B6A3-D1EBDAA45B9F}"/>
                </a:ext>
              </a:extLst>
            </p:cNvPr>
            <p:cNvSpPr/>
            <p:nvPr/>
          </p:nvSpPr>
          <p:spPr>
            <a:xfrm>
              <a:off x="4544063" y="3781229"/>
              <a:ext cx="413795" cy="1105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รพ.บ้าน</a:t>
              </a:r>
              <a:r>
                <a:rPr lang="th-TH" sz="1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ผือ</a:t>
              </a:r>
              <a:endPara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สี่เหลี่ยมผืนผ้า: มุมมน 241">
              <a:extLst>
                <a:ext uri="{FF2B5EF4-FFF2-40B4-BE49-F238E27FC236}">
                  <a16:creationId xmlns:a16="http://schemas.microsoft.com/office/drawing/2014/main" xmlns="" id="{71605352-62DE-4AD4-8291-C82CA0C16305}"/>
                </a:ext>
              </a:extLst>
            </p:cNvPr>
            <p:cNvSpPr/>
            <p:nvPr/>
          </p:nvSpPr>
          <p:spPr>
            <a:xfrm>
              <a:off x="5257543" y="3463327"/>
              <a:ext cx="569764" cy="121610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รพ.หนองคาย</a:t>
              </a:r>
            </a:p>
          </p:txBody>
        </p:sp>
        <p:sp>
          <p:nvSpPr>
            <p:cNvPr id="232" name="สี่เหลี่ยมผืนผ้า: มุมมน 231">
              <a:extLst>
                <a:ext uri="{FF2B5EF4-FFF2-40B4-BE49-F238E27FC236}">
                  <a16:creationId xmlns:a16="http://schemas.microsoft.com/office/drawing/2014/main" xmlns="" id="{CC94237D-758E-4E91-A088-4ACE92ABAE9B}"/>
                </a:ext>
              </a:extLst>
            </p:cNvPr>
            <p:cNvSpPr/>
            <p:nvPr/>
          </p:nvSpPr>
          <p:spPr>
            <a:xfrm>
              <a:off x="4820295" y="3106574"/>
              <a:ext cx="401063" cy="1105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รพร.ท่าบ่อ</a:t>
              </a:r>
            </a:p>
          </p:txBody>
        </p:sp>
        <p:sp>
          <p:nvSpPr>
            <p:cNvPr id="248" name="สี่เหลี่ยมผืนผ้า: มุมมน 247">
              <a:extLst>
                <a:ext uri="{FF2B5EF4-FFF2-40B4-BE49-F238E27FC236}">
                  <a16:creationId xmlns:a16="http://schemas.microsoft.com/office/drawing/2014/main" xmlns="" id="{58352A28-F816-4190-96DB-54CAB36076CB}"/>
                </a:ext>
              </a:extLst>
            </p:cNvPr>
            <p:cNvSpPr/>
            <p:nvPr/>
          </p:nvSpPr>
          <p:spPr>
            <a:xfrm>
              <a:off x="4267877" y="4750420"/>
              <a:ext cx="674708" cy="121610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รพ.หนองบัวลำภู</a:t>
              </a:r>
            </a:p>
          </p:txBody>
        </p:sp>
        <p:sp>
          <p:nvSpPr>
            <p:cNvPr id="249" name="สี่เหลี่ยมผืนผ้า: มุมมน 248">
              <a:extLst>
                <a:ext uri="{FF2B5EF4-FFF2-40B4-BE49-F238E27FC236}">
                  <a16:creationId xmlns:a16="http://schemas.microsoft.com/office/drawing/2014/main" xmlns="" id="{60035D18-A092-44FC-960C-9E119A87E00E}"/>
                </a:ext>
              </a:extLst>
            </p:cNvPr>
            <p:cNvSpPr/>
            <p:nvPr/>
          </p:nvSpPr>
          <p:spPr>
            <a:xfrm>
              <a:off x="7032028" y="2233786"/>
              <a:ext cx="457297" cy="121610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รพ.บึงกาฬ</a:t>
              </a:r>
            </a:p>
          </p:txBody>
        </p:sp>
        <p:sp>
          <p:nvSpPr>
            <p:cNvPr id="251" name="สี่เหลี่ยมผืนผ้า: มุมมน 250">
              <a:extLst>
                <a:ext uri="{FF2B5EF4-FFF2-40B4-BE49-F238E27FC236}">
                  <a16:creationId xmlns:a16="http://schemas.microsoft.com/office/drawing/2014/main" xmlns="" id="{8F9AEA22-5738-48FF-922F-C4E9B532D9A3}"/>
                </a:ext>
              </a:extLst>
            </p:cNvPr>
            <p:cNvSpPr/>
            <p:nvPr/>
          </p:nvSpPr>
          <p:spPr>
            <a:xfrm>
              <a:off x="7372936" y="2981842"/>
              <a:ext cx="338461" cy="11055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</a:t>
              </a:r>
              <a:r>
                <a:rPr lang="th-TH" sz="10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เซ</a:t>
              </a:r>
              <a:r>
                <a:rPr lang="th-TH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</a:t>
              </a:r>
            </a:p>
          </p:txBody>
        </p:sp>
        <p:sp>
          <p:nvSpPr>
            <p:cNvPr id="257" name="สี่เหลี่ยมผืนผ้า: มุมมน 256">
              <a:extLst>
                <a:ext uri="{FF2B5EF4-FFF2-40B4-BE49-F238E27FC236}">
                  <a16:creationId xmlns:a16="http://schemas.microsoft.com/office/drawing/2014/main" xmlns="" id="{75BF12C0-0A31-4568-86FD-1B84DCF1E81F}"/>
                </a:ext>
              </a:extLst>
            </p:cNvPr>
            <p:cNvSpPr/>
            <p:nvPr/>
          </p:nvSpPr>
          <p:spPr>
            <a:xfrm>
              <a:off x="8894616" y="4210730"/>
              <a:ext cx="530506" cy="121610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none" lIns="0" tIns="0" rIns="0" bIns="0">
              <a:spAutoFit/>
            </a:bodyPr>
            <a:lstStyle/>
            <a:p>
              <a:r>
                <a:rPr lang="th-TH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รพ.นครพนม</a:t>
              </a:r>
            </a:p>
          </p:txBody>
        </p:sp>
        <p:sp>
          <p:nvSpPr>
            <p:cNvPr id="274" name="สี่เหลี่ยมผืนผ้า 273">
              <a:extLst>
                <a:ext uri="{FF2B5EF4-FFF2-40B4-BE49-F238E27FC236}">
                  <a16:creationId xmlns:a16="http://schemas.microsoft.com/office/drawing/2014/main" xmlns="" id="{B013C815-282B-4518-91C9-2784D5E7A1E9}"/>
                </a:ext>
              </a:extLst>
            </p:cNvPr>
            <p:cNvSpPr/>
            <p:nvPr/>
          </p:nvSpPr>
          <p:spPr>
            <a:xfrm>
              <a:off x="3414701" y="4776809"/>
              <a:ext cx="363475" cy="139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หนองหิน</a:t>
              </a:r>
            </a:p>
          </p:txBody>
        </p:sp>
      </p:grpSp>
      <p:cxnSp>
        <p:nvCxnSpPr>
          <p:cNvPr id="115" name="ตัวเชื่อมต่อ: โค้ง 114">
            <a:extLst>
              <a:ext uri="{FF2B5EF4-FFF2-40B4-BE49-F238E27FC236}">
                <a16:creationId xmlns:a16="http://schemas.microsoft.com/office/drawing/2014/main" xmlns="" id="{67C4A9FB-E6A4-4A13-80D8-224721FC595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61679" y="4827050"/>
            <a:ext cx="709104" cy="390561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สี่เหลี่ยมผืนผ้า: มุมมน 113">
            <a:extLst>
              <a:ext uri="{FF2B5EF4-FFF2-40B4-BE49-F238E27FC236}">
                <a16:creationId xmlns:a16="http://schemas.microsoft.com/office/drawing/2014/main" xmlns="" id="{E3DBBD1E-CD36-4392-8384-DE36F7C7C02D}"/>
              </a:ext>
            </a:extLst>
          </p:cNvPr>
          <p:cNvSpPr/>
          <p:nvPr/>
        </p:nvSpPr>
        <p:spPr>
          <a:xfrm>
            <a:off x="5708976" y="4941888"/>
            <a:ext cx="429574" cy="144000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19" name="ตัวเชื่อมต่อ: โค้ง 118">
            <a:extLst>
              <a:ext uri="{FF2B5EF4-FFF2-40B4-BE49-F238E27FC236}">
                <a16:creationId xmlns:a16="http://schemas.microsoft.com/office/drawing/2014/main" xmlns="" id="{8F2E1964-56BD-4492-8A89-06AD3036EE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60423" y="4433447"/>
            <a:ext cx="693851" cy="99038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สี่เหลี่ยมผืนผ้า: มุมมน 124">
            <a:extLst>
              <a:ext uri="{FF2B5EF4-FFF2-40B4-BE49-F238E27FC236}">
                <a16:creationId xmlns:a16="http://schemas.microsoft.com/office/drawing/2014/main" xmlns="" id="{952F846B-1B88-4161-85DD-8B1F86D1B6CB}"/>
              </a:ext>
            </a:extLst>
          </p:cNvPr>
          <p:cNvSpPr/>
          <p:nvPr/>
        </p:nvSpPr>
        <p:spPr>
          <a:xfrm>
            <a:off x="5929072" y="4392605"/>
            <a:ext cx="429574" cy="144000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26" name="ตัวเชื่อมต่อ: โค้ง 125">
            <a:extLst>
              <a:ext uri="{FF2B5EF4-FFF2-40B4-BE49-F238E27FC236}">
                <a16:creationId xmlns:a16="http://schemas.microsoft.com/office/drawing/2014/main" xmlns="" id="{CB97FC97-5D43-4942-B66C-CDD0BC585E5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82073" y="4850854"/>
            <a:ext cx="661441" cy="405367"/>
          </a:xfrm>
          <a:prstGeom prst="curvedConnector3">
            <a:avLst>
              <a:gd name="adj1" fmla="val 50000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สี่เหลี่ยมผืนผ้า: มุมมน 129">
            <a:extLst>
              <a:ext uri="{FF2B5EF4-FFF2-40B4-BE49-F238E27FC236}">
                <a16:creationId xmlns:a16="http://schemas.microsoft.com/office/drawing/2014/main" xmlns="" id="{7B555306-BD38-4493-B991-9B54D315AAD7}"/>
              </a:ext>
            </a:extLst>
          </p:cNvPr>
          <p:cNvSpPr/>
          <p:nvPr/>
        </p:nvSpPr>
        <p:spPr>
          <a:xfrm>
            <a:off x="6194384" y="4939879"/>
            <a:ext cx="429575" cy="144000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32" name="ตัวเชื่อมต่อ: โค้ง 131">
            <a:extLst>
              <a:ext uri="{FF2B5EF4-FFF2-40B4-BE49-F238E27FC236}">
                <a16:creationId xmlns:a16="http://schemas.microsoft.com/office/drawing/2014/main" xmlns="" id="{E83F6917-50AE-461A-864E-339BD3F72E20}"/>
              </a:ext>
            </a:extLst>
          </p:cNvPr>
          <p:cNvCxnSpPr>
            <a:cxnSpLocks/>
          </p:cNvCxnSpPr>
          <p:nvPr/>
        </p:nvCxnSpPr>
        <p:spPr>
          <a:xfrm flipV="1">
            <a:off x="6744639" y="4090546"/>
            <a:ext cx="587346" cy="338753"/>
          </a:xfrm>
          <a:prstGeom prst="curvedConnector3">
            <a:avLst>
              <a:gd name="adj1" fmla="val 50000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สี่เหลี่ยมผืนผ้า: มุมมน 133">
            <a:extLst>
              <a:ext uri="{FF2B5EF4-FFF2-40B4-BE49-F238E27FC236}">
                <a16:creationId xmlns:a16="http://schemas.microsoft.com/office/drawing/2014/main" xmlns="" id="{5567B00A-1A6C-4287-8E85-49AC6AAAA813}"/>
              </a:ext>
            </a:extLst>
          </p:cNvPr>
          <p:cNvSpPr/>
          <p:nvPr/>
        </p:nvSpPr>
        <p:spPr>
          <a:xfrm>
            <a:off x="6813448" y="4221151"/>
            <a:ext cx="429575" cy="144000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36" name="ตัวเชื่อมต่อ: โค้ง 135">
            <a:extLst>
              <a:ext uri="{FF2B5EF4-FFF2-40B4-BE49-F238E27FC236}">
                <a16:creationId xmlns:a16="http://schemas.microsoft.com/office/drawing/2014/main" xmlns="" id="{4C780DCF-6F73-413F-8F16-32A37EB4F039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521274" y="4341605"/>
            <a:ext cx="1111489" cy="1149715"/>
          </a:xfrm>
          <a:prstGeom prst="curvedConnector2">
            <a:avLst/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สี่เหลี่ยมผืนผ้า: มุมมน 137">
            <a:extLst>
              <a:ext uri="{FF2B5EF4-FFF2-40B4-BE49-F238E27FC236}">
                <a16:creationId xmlns:a16="http://schemas.microsoft.com/office/drawing/2014/main" xmlns="" id="{71EDFFE3-8CF7-4FC0-8F3C-E3F9E1DDF24D}"/>
              </a:ext>
            </a:extLst>
          </p:cNvPr>
          <p:cNvSpPr/>
          <p:nvPr/>
        </p:nvSpPr>
        <p:spPr>
          <a:xfrm>
            <a:off x="6958896" y="5100678"/>
            <a:ext cx="429575" cy="144000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42" name="ตัวเชื่อมต่อ: โค้ง 141">
            <a:extLst>
              <a:ext uri="{FF2B5EF4-FFF2-40B4-BE49-F238E27FC236}">
                <a16:creationId xmlns:a16="http://schemas.microsoft.com/office/drawing/2014/main" xmlns="" id="{7328141C-E735-4E27-98DB-364795056D16}"/>
              </a:ext>
            </a:extLst>
          </p:cNvPr>
          <p:cNvCxnSpPr>
            <a:cxnSpLocks/>
            <a:endCxn id="104" idx="3"/>
          </p:cNvCxnSpPr>
          <p:nvPr/>
        </p:nvCxnSpPr>
        <p:spPr>
          <a:xfrm>
            <a:off x="7855404" y="4026343"/>
            <a:ext cx="1584677" cy="900516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สี่เหลี่ยมผืนผ้า: มุมมน 144">
            <a:extLst>
              <a:ext uri="{FF2B5EF4-FFF2-40B4-BE49-F238E27FC236}">
                <a16:creationId xmlns:a16="http://schemas.microsoft.com/office/drawing/2014/main" xmlns="" id="{E55F839C-C067-4A78-B3CA-0AA1106650D6}"/>
              </a:ext>
            </a:extLst>
          </p:cNvPr>
          <p:cNvSpPr/>
          <p:nvPr/>
        </p:nvSpPr>
        <p:spPr>
          <a:xfrm>
            <a:off x="8383701" y="4233918"/>
            <a:ext cx="429575" cy="144000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46" name="ตัวเชื่อมต่อ: โค้ง 145">
            <a:extLst>
              <a:ext uri="{FF2B5EF4-FFF2-40B4-BE49-F238E27FC236}">
                <a16:creationId xmlns:a16="http://schemas.microsoft.com/office/drawing/2014/main" xmlns="" id="{5987DBF6-47D4-4237-BCCD-DC4E61C2FAD3}"/>
              </a:ext>
            </a:extLst>
          </p:cNvPr>
          <p:cNvCxnSpPr>
            <a:cxnSpLocks/>
            <a:stCxn id="111" idx="3"/>
          </p:cNvCxnSpPr>
          <p:nvPr/>
        </p:nvCxnSpPr>
        <p:spPr>
          <a:xfrm flipV="1">
            <a:off x="7799614" y="3561454"/>
            <a:ext cx="576000" cy="445586"/>
          </a:xfrm>
          <a:prstGeom prst="curvedConnector3">
            <a:avLst>
              <a:gd name="adj1" fmla="val 50000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สี่เหลี่ยมผืนผ้า: มุมมน 146">
            <a:extLst>
              <a:ext uri="{FF2B5EF4-FFF2-40B4-BE49-F238E27FC236}">
                <a16:creationId xmlns:a16="http://schemas.microsoft.com/office/drawing/2014/main" xmlns="" id="{D126373E-42C2-4E80-AE96-6456517DDFE4}"/>
              </a:ext>
            </a:extLst>
          </p:cNvPr>
          <p:cNvSpPr/>
          <p:nvPr/>
        </p:nvSpPr>
        <p:spPr>
          <a:xfrm>
            <a:off x="7842367" y="3779366"/>
            <a:ext cx="429575" cy="144000"/>
          </a:xfrm>
          <a:prstGeom prst="roundRect">
            <a:avLst/>
          </a:prstGeom>
          <a:solidFill>
            <a:srgbClr val="FFFF0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52" name="ตัวเชื่อมต่อ: โค้ง 151">
            <a:extLst>
              <a:ext uri="{FF2B5EF4-FFF2-40B4-BE49-F238E27FC236}">
                <a16:creationId xmlns:a16="http://schemas.microsoft.com/office/drawing/2014/main" xmlns="" id="{07CB6D00-5479-40FB-84B6-858131FB351E}"/>
              </a:ext>
            </a:extLst>
          </p:cNvPr>
          <p:cNvCxnSpPr>
            <a:cxnSpLocks/>
          </p:cNvCxnSpPr>
          <p:nvPr/>
        </p:nvCxnSpPr>
        <p:spPr>
          <a:xfrm>
            <a:off x="8605443" y="3908793"/>
            <a:ext cx="893112" cy="766055"/>
          </a:xfrm>
          <a:prstGeom prst="curvedConnector3">
            <a:avLst>
              <a:gd name="adj1" fmla="val 39335"/>
            </a:avLst>
          </a:prstGeom>
          <a:ln w="19050">
            <a:solidFill>
              <a:srgbClr val="C0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สี่เหลี่ยมผืนผ้า: มุมมน 154">
            <a:extLst>
              <a:ext uri="{FF2B5EF4-FFF2-40B4-BE49-F238E27FC236}">
                <a16:creationId xmlns:a16="http://schemas.microsoft.com/office/drawing/2014/main" xmlns="" id="{756D2329-587E-46BB-B81C-24CE559546B9}"/>
              </a:ext>
            </a:extLst>
          </p:cNvPr>
          <p:cNvSpPr/>
          <p:nvPr/>
        </p:nvSpPr>
        <p:spPr>
          <a:xfrm>
            <a:off x="8721679" y="4074261"/>
            <a:ext cx="429575" cy="144000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58" name="ตัวเชื่อมต่อ: โค้ง 157">
            <a:extLst>
              <a:ext uri="{FF2B5EF4-FFF2-40B4-BE49-F238E27FC236}">
                <a16:creationId xmlns:a16="http://schemas.microsoft.com/office/drawing/2014/main" xmlns="" id="{15A92B8D-2736-4A20-A1FA-A31EAEB816EE}"/>
              </a:ext>
            </a:extLst>
          </p:cNvPr>
          <p:cNvCxnSpPr>
            <a:cxnSpLocks/>
          </p:cNvCxnSpPr>
          <p:nvPr/>
        </p:nvCxnSpPr>
        <p:spPr>
          <a:xfrm rot="10800000">
            <a:off x="7062843" y="3675814"/>
            <a:ext cx="445313" cy="369874"/>
          </a:xfrm>
          <a:prstGeom prst="curvedConnector3">
            <a:avLst>
              <a:gd name="adj1" fmla="val 99196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สี่เหลี่ยมผืนผ้า: มุมมน 160">
            <a:extLst>
              <a:ext uri="{FF2B5EF4-FFF2-40B4-BE49-F238E27FC236}">
                <a16:creationId xmlns:a16="http://schemas.microsoft.com/office/drawing/2014/main" xmlns="" id="{C4C98CAE-D041-4F41-88FF-30DC9437E9B3}"/>
              </a:ext>
            </a:extLst>
          </p:cNvPr>
          <p:cNvSpPr/>
          <p:nvPr/>
        </p:nvSpPr>
        <p:spPr>
          <a:xfrm>
            <a:off x="6906990" y="3803189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62" name="ตัวเชื่อมต่อ: โค้ง 161">
            <a:extLst>
              <a:ext uri="{FF2B5EF4-FFF2-40B4-BE49-F238E27FC236}">
                <a16:creationId xmlns:a16="http://schemas.microsoft.com/office/drawing/2014/main" xmlns="" id="{684FF1DB-FCAE-4C52-9E62-BC9848E02F21}"/>
              </a:ext>
            </a:extLst>
          </p:cNvPr>
          <p:cNvCxnSpPr>
            <a:cxnSpLocks/>
            <a:stCxn id="156" idx="1"/>
          </p:cNvCxnSpPr>
          <p:nvPr/>
        </p:nvCxnSpPr>
        <p:spPr>
          <a:xfrm rot="10800000" flipV="1">
            <a:off x="5724336" y="3349602"/>
            <a:ext cx="1210122" cy="1054044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สี่เหลี่ยมผืนผ้า: มุมมน 164">
            <a:extLst>
              <a:ext uri="{FF2B5EF4-FFF2-40B4-BE49-F238E27FC236}">
                <a16:creationId xmlns:a16="http://schemas.microsoft.com/office/drawing/2014/main" xmlns="" id="{2E142546-C2B8-4CE0-81B0-A3261213EA31}"/>
              </a:ext>
            </a:extLst>
          </p:cNvPr>
          <p:cNvSpPr/>
          <p:nvPr/>
        </p:nvSpPr>
        <p:spPr>
          <a:xfrm>
            <a:off x="6175381" y="3774124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73" name="ตัวเชื่อมต่อ: โค้ง 172">
            <a:extLst>
              <a:ext uri="{FF2B5EF4-FFF2-40B4-BE49-F238E27FC236}">
                <a16:creationId xmlns:a16="http://schemas.microsoft.com/office/drawing/2014/main" xmlns="" id="{F2EB2C0F-D529-49F4-A332-1642CAADD729}"/>
              </a:ext>
            </a:extLst>
          </p:cNvPr>
          <p:cNvCxnSpPr>
            <a:cxnSpLocks/>
            <a:stCxn id="156" idx="0"/>
          </p:cNvCxnSpPr>
          <p:nvPr/>
        </p:nvCxnSpPr>
        <p:spPr>
          <a:xfrm rot="16200000" flipH="1">
            <a:off x="7613797" y="2670263"/>
            <a:ext cx="264556" cy="1335234"/>
          </a:xfrm>
          <a:prstGeom prst="curvedConnector4">
            <a:avLst>
              <a:gd name="adj1" fmla="val -21602"/>
              <a:gd name="adj2" fmla="val 76079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สี่เหลี่ยมผืนผ้า: มุมมน 188">
            <a:extLst>
              <a:ext uri="{FF2B5EF4-FFF2-40B4-BE49-F238E27FC236}">
                <a16:creationId xmlns:a16="http://schemas.microsoft.com/office/drawing/2014/main" xmlns="" id="{70372578-A46A-425D-8F16-F89875B8E2E0}"/>
              </a:ext>
            </a:extLst>
          </p:cNvPr>
          <p:cNvSpPr/>
          <p:nvPr/>
        </p:nvSpPr>
        <p:spPr>
          <a:xfrm>
            <a:off x="7595393" y="3078880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13" name="ตัวเชื่อมต่อ: โค้ง 212">
            <a:extLst>
              <a:ext uri="{FF2B5EF4-FFF2-40B4-BE49-F238E27FC236}">
                <a16:creationId xmlns:a16="http://schemas.microsoft.com/office/drawing/2014/main" xmlns="" id="{8F18E702-7BBE-47DA-90A8-443581174164}"/>
              </a:ext>
            </a:extLst>
          </p:cNvPr>
          <p:cNvCxnSpPr>
            <a:cxnSpLocks/>
            <a:stCxn id="112" idx="0"/>
          </p:cNvCxnSpPr>
          <p:nvPr/>
        </p:nvCxnSpPr>
        <p:spPr>
          <a:xfrm rot="16200000" flipH="1">
            <a:off x="1576860" y="4249773"/>
            <a:ext cx="113462" cy="1176154"/>
          </a:xfrm>
          <a:prstGeom prst="curvedConnector4">
            <a:avLst>
              <a:gd name="adj1" fmla="val -201477"/>
              <a:gd name="adj2" fmla="val 55926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สี่เหลี่ยมผืนผ้า: มุมมน 216">
            <a:extLst>
              <a:ext uri="{FF2B5EF4-FFF2-40B4-BE49-F238E27FC236}">
                <a16:creationId xmlns:a16="http://schemas.microsoft.com/office/drawing/2014/main" xmlns="" id="{FDB2A890-BC3D-4853-AF57-E4A5465310D2}"/>
              </a:ext>
            </a:extLst>
          </p:cNvPr>
          <p:cNvSpPr/>
          <p:nvPr/>
        </p:nvSpPr>
        <p:spPr>
          <a:xfrm>
            <a:off x="1756329" y="4613472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19" name="ตัวเชื่อมต่อ: โค้ง 218">
            <a:extLst>
              <a:ext uri="{FF2B5EF4-FFF2-40B4-BE49-F238E27FC236}">
                <a16:creationId xmlns:a16="http://schemas.microsoft.com/office/drawing/2014/main" xmlns="" id="{E825B39F-F82A-4EDB-9424-46BDAD3961A1}"/>
              </a:ext>
            </a:extLst>
          </p:cNvPr>
          <p:cNvCxnSpPr>
            <a:cxnSpLocks/>
            <a:stCxn id="112" idx="3"/>
          </p:cNvCxnSpPr>
          <p:nvPr/>
        </p:nvCxnSpPr>
        <p:spPr>
          <a:xfrm flipV="1">
            <a:off x="1184906" y="3945903"/>
            <a:ext cx="1088573" cy="973924"/>
          </a:xfrm>
          <a:prstGeom prst="curvedConnector3">
            <a:avLst>
              <a:gd name="adj1" fmla="val 50000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สี่เหลี่ยมผืนผ้า: มุมมน 221">
            <a:extLst>
              <a:ext uri="{FF2B5EF4-FFF2-40B4-BE49-F238E27FC236}">
                <a16:creationId xmlns:a16="http://schemas.microsoft.com/office/drawing/2014/main" xmlns="" id="{81465082-8B9D-4959-B0B7-4CD5A38D1761}"/>
              </a:ext>
            </a:extLst>
          </p:cNvPr>
          <p:cNvSpPr/>
          <p:nvPr/>
        </p:nvSpPr>
        <p:spPr>
          <a:xfrm>
            <a:off x="1612803" y="4177619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23" name="ตัวเชื่อมต่อ: โค้ง 222">
            <a:extLst>
              <a:ext uri="{FF2B5EF4-FFF2-40B4-BE49-F238E27FC236}">
                <a16:creationId xmlns:a16="http://schemas.microsoft.com/office/drawing/2014/main" xmlns="" id="{A20C35D2-485A-4C3B-8554-9B40C7CD1A30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69065" y="4343245"/>
            <a:ext cx="987636" cy="189913"/>
          </a:xfrm>
          <a:prstGeom prst="curvedConnector3">
            <a:avLst>
              <a:gd name="adj1" fmla="val 96293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สี่เหลี่ยมผืนผ้า: มุมมน 226">
            <a:extLst>
              <a:ext uri="{FF2B5EF4-FFF2-40B4-BE49-F238E27FC236}">
                <a16:creationId xmlns:a16="http://schemas.microsoft.com/office/drawing/2014/main" xmlns="" id="{DEE20AE5-357F-4F0D-8883-7DF67A2544C1}"/>
              </a:ext>
            </a:extLst>
          </p:cNvPr>
          <p:cNvSpPr/>
          <p:nvPr/>
        </p:nvSpPr>
        <p:spPr>
          <a:xfrm>
            <a:off x="3488063" y="4212504"/>
            <a:ext cx="509700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155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sp>
        <p:nvSpPr>
          <p:cNvPr id="230" name="สี่เหลี่ยมผืนผ้า 229">
            <a:extLst>
              <a:ext uri="{FF2B5EF4-FFF2-40B4-BE49-F238E27FC236}">
                <a16:creationId xmlns:a16="http://schemas.microsoft.com/office/drawing/2014/main" xmlns="" id="{B1869D72-B4E0-4B2B-8E5C-591479EDE571}"/>
              </a:ext>
            </a:extLst>
          </p:cNvPr>
          <p:cNvSpPr/>
          <p:nvPr/>
        </p:nvSpPr>
        <p:spPr>
          <a:xfrm>
            <a:off x="173238" y="6569218"/>
            <a:ext cx="696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ระยะทางจาก ระบบสารสนเทศภูมิศาสตร์เพื่อการบริการ กรมทางหลวง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http://dohgis.doh.go.th/dohtotravel/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4" name="ตัวเชื่อมต่อ: โค้ง 233">
            <a:extLst>
              <a:ext uri="{FF2B5EF4-FFF2-40B4-BE49-F238E27FC236}">
                <a16:creationId xmlns:a16="http://schemas.microsoft.com/office/drawing/2014/main" xmlns="" id="{4A7BEE11-353F-4124-9326-B5AFC2CE8FD0}"/>
              </a:ext>
            </a:extLst>
          </p:cNvPr>
          <p:cNvCxnSpPr>
            <a:cxnSpLocks/>
            <a:stCxn id="100" idx="3"/>
            <a:endCxn id="113" idx="2"/>
          </p:cNvCxnSpPr>
          <p:nvPr/>
        </p:nvCxnSpPr>
        <p:spPr>
          <a:xfrm flipV="1">
            <a:off x="4731167" y="3258840"/>
            <a:ext cx="162175" cy="492808"/>
          </a:xfrm>
          <a:prstGeom prst="curvedConnector2">
            <a:avLst/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สี่เหลี่ยมผืนผ้า: มุมมน 240">
            <a:extLst>
              <a:ext uri="{FF2B5EF4-FFF2-40B4-BE49-F238E27FC236}">
                <a16:creationId xmlns:a16="http://schemas.microsoft.com/office/drawing/2014/main" xmlns="" id="{94CD9939-5466-4665-B998-BB23A9F2516C}"/>
              </a:ext>
            </a:extLst>
          </p:cNvPr>
          <p:cNvSpPr/>
          <p:nvPr/>
        </p:nvSpPr>
        <p:spPr>
          <a:xfrm>
            <a:off x="4539424" y="3421307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43" name="ตัวเชื่อมต่อ: โค้ง 242">
            <a:extLst>
              <a:ext uri="{FF2B5EF4-FFF2-40B4-BE49-F238E27FC236}">
                <a16:creationId xmlns:a16="http://schemas.microsoft.com/office/drawing/2014/main" xmlns="" id="{2CCD87AB-6B0D-46AC-AB11-6380E1C9CE31}"/>
              </a:ext>
            </a:extLst>
          </p:cNvPr>
          <p:cNvCxnSpPr>
            <a:cxnSpLocks/>
            <a:endCxn id="108" idx="3"/>
          </p:cNvCxnSpPr>
          <p:nvPr/>
        </p:nvCxnSpPr>
        <p:spPr>
          <a:xfrm>
            <a:off x="5031638" y="3164318"/>
            <a:ext cx="429575" cy="165068"/>
          </a:xfrm>
          <a:prstGeom prst="curvedConnector4">
            <a:avLst>
              <a:gd name="adj1" fmla="val 43864"/>
              <a:gd name="adj2" fmla="val 238488"/>
            </a:avLst>
          </a:prstGeom>
          <a:ln w="12700">
            <a:solidFill>
              <a:srgbClr val="FFFF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สี่เหลี่ยมผืนผ้า: มุมมน 244">
            <a:extLst>
              <a:ext uri="{FF2B5EF4-FFF2-40B4-BE49-F238E27FC236}">
                <a16:creationId xmlns:a16="http://schemas.microsoft.com/office/drawing/2014/main" xmlns="" id="{4E201360-EDF0-4E32-8648-73BDAC5D6B49}"/>
              </a:ext>
            </a:extLst>
          </p:cNvPr>
          <p:cNvSpPr/>
          <p:nvPr/>
        </p:nvSpPr>
        <p:spPr>
          <a:xfrm>
            <a:off x="4994937" y="3230331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53" name="ตัวเชื่อมต่อ: โค้ง 252">
            <a:extLst>
              <a:ext uri="{FF2B5EF4-FFF2-40B4-BE49-F238E27FC236}">
                <a16:creationId xmlns:a16="http://schemas.microsoft.com/office/drawing/2014/main" xmlns="" id="{1F3A40F7-47EA-48BE-8711-5A93A56B0890}"/>
              </a:ext>
            </a:extLst>
          </p:cNvPr>
          <p:cNvCxnSpPr>
            <a:cxnSpLocks/>
            <a:stCxn id="250" idx="0"/>
            <a:endCxn id="109" idx="5"/>
          </p:cNvCxnSpPr>
          <p:nvPr/>
        </p:nvCxnSpPr>
        <p:spPr>
          <a:xfrm rot="16200000" flipV="1">
            <a:off x="8231965" y="1624307"/>
            <a:ext cx="674118" cy="823522"/>
          </a:xfrm>
          <a:prstGeom prst="curvedConnector3">
            <a:avLst>
              <a:gd name="adj1" fmla="val 50000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สี่เหลี่ยมผืนผ้า: มุมมน 254">
            <a:extLst>
              <a:ext uri="{FF2B5EF4-FFF2-40B4-BE49-F238E27FC236}">
                <a16:creationId xmlns:a16="http://schemas.microsoft.com/office/drawing/2014/main" xmlns="" id="{B7301DA8-C28D-45B4-87F6-035D81302CF3}"/>
              </a:ext>
            </a:extLst>
          </p:cNvPr>
          <p:cNvSpPr/>
          <p:nvPr/>
        </p:nvSpPr>
        <p:spPr>
          <a:xfrm>
            <a:off x="8289699" y="2116365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grpSp>
        <p:nvGrpSpPr>
          <p:cNvPr id="259" name="กลุ่ม 258">
            <a:extLst>
              <a:ext uri="{FF2B5EF4-FFF2-40B4-BE49-F238E27FC236}">
                <a16:creationId xmlns:a16="http://schemas.microsoft.com/office/drawing/2014/main" xmlns="" id="{F51A8F3B-88ED-47D3-B268-2D61AD71DFB9}"/>
              </a:ext>
            </a:extLst>
          </p:cNvPr>
          <p:cNvGrpSpPr/>
          <p:nvPr/>
        </p:nvGrpSpPr>
        <p:grpSpPr>
          <a:xfrm>
            <a:off x="178646" y="1082425"/>
            <a:ext cx="3579469" cy="2000488"/>
            <a:chOff x="590335" y="1550973"/>
            <a:chExt cx="3579469" cy="2000488"/>
          </a:xfrm>
        </p:grpSpPr>
        <p:sp>
          <p:nvSpPr>
            <p:cNvPr id="260" name="กากบาท 259">
              <a:extLst>
                <a:ext uri="{FF2B5EF4-FFF2-40B4-BE49-F238E27FC236}">
                  <a16:creationId xmlns:a16="http://schemas.microsoft.com/office/drawing/2014/main" xmlns="" id="{F61375E7-0F26-4E96-BF9B-750E8EFA8557}"/>
                </a:ext>
              </a:extLst>
            </p:cNvPr>
            <p:cNvSpPr/>
            <p:nvPr/>
          </p:nvSpPr>
          <p:spPr>
            <a:xfrm>
              <a:off x="590335" y="3195752"/>
              <a:ext cx="333636" cy="334685"/>
            </a:xfrm>
            <a:prstGeom prst="plus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M2</a:t>
              </a:r>
              <a:endPara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ดาว: 6 แฉก 260">
              <a:extLst>
                <a:ext uri="{FF2B5EF4-FFF2-40B4-BE49-F238E27FC236}">
                  <a16:creationId xmlns:a16="http://schemas.microsoft.com/office/drawing/2014/main" xmlns="" id="{5E4C939A-B656-4FF0-8B73-27CBC8B61063}"/>
                </a:ext>
              </a:extLst>
            </p:cNvPr>
            <p:cNvSpPr/>
            <p:nvPr/>
          </p:nvSpPr>
          <p:spPr>
            <a:xfrm>
              <a:off x="817724" y="1975393"/>
              <a:ext cx="96" cy="489109"/>
            </a:xfrm>
            <a:prstGeom prst="star6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endPara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วงรี 261">
              <a:extLst>
                <a:ext uri="{FF2B5EF4-FFF2-40B4-BE49-F238E27FC236}">
                  <a16:creationId xmlns:a16="http://schemas.microsoft.com/office/drawing/2014/main" xmlns="" id="{B40876D7-DD19-426B-8EE2-6C3BEDEFD910}"/>
                </a:ext>
              </a:extLst>
            </p:cNvPr>
            <p:cNvSpPr/>
            <p:nvPr/>
          </p:nvSpPr>
          <p:spPr>
            <a:xfrm>
              <a:off x="613843" y="2134517"/>
              <a:ext cx="360000" cy="36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  <a:endPara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วงรี 262">
              <a:extLst>
                <a:ext uri="{FF2B5EF4-FFF2-40B4-BE49-F238E27FC236}">
                  <a16:creationId xmlns:a16="http://schemas.microsoft.com/office/drawing/2014/main" xmlns="" id="{82835E68-474E-4199-A4EF-CC0871349EF8}"/>
                </a:ext>
              </a:extLst>
            </p:cNvPr>
            <p:cNvSpPr/>
            <p:nvPr/>
          </p:nvSpPr>
          <p:spPr>
            <a:xfrm>
              <a:off x="817727" y="2856298"/>
              <a:ext cx="90" cy="34623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endPara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ดาว: 6 แฉก 263">
              <a:extLst>
                <a:ext uri="{FF2B5EF4-FFF2-40B4-BE49-F238E27FC236}">
                  <a16:creationId xmlns:a16="http://schemas.microsoft.com/office/drawing/2014/main" xmlns="" id="{DCD86D36-1922-406B-A719-4505F3144A6C}"/>
                </a:ext>
              </a:extLst>
            </p:cNvPr>
            <p:cNvSpPr/>
            <p:nvPr/>
          </p:nvSpPr>
          <p:spPr>
            <a:xfrm>
              <a:off x="650954" y="1550973"/>
              <a:ext cx="360000" cy="432000"/>
            </a:xfrm>
            <a:prstGeom prst="star6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กากบาท 264">
              <a:extLst>
                <a:ext uri="{FF2B5EF4-FFF2-40B4-BE49-F238E27FC236}">
                  <a16:creationId xmlns:a16="http://schemas.microsoft.com/office/drawing/2014/main" xmlns="" id="{93A811B6-841B-4737-889A-52DE6DC25BDA}"/>
                </a:ext>
              </a:extLst>
            </p:cNvPr>
            <p:cNvSpPr/>
            <p:nvPr/>
          </p:nvSpPr>
          <p:spPr>
            <a:xfrm>
              <a:off x="613843" y="2674003"/>
              <a:ext cx="333636" cy="334685"/>
            </a:xfrm>
            <a:prstGeom prst="plus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M1</a:t>
              </a:r>
              <a:endPara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สี่เหลี่ยมผืนผ้า: มุมมน 8">
              <a:extLst>
                <a:ext uri="{FF2B5EF4-FFF2-40B4-BE49-F238E27FC236}">
                  <a16:creationId xmlns:a16="http://schemas.microsoft.com/office/drawing/2014/main" xmlns="" id="{6577CFE6-8556-476F-808A-D9B315363354}"/>
                </a:ext>
              </a:extLst>
            </p:cNvPr>
            <p:cNvSpPr/>
            <p:nvPr/>
          </p:nvSpPr>
          <p:spPr>
            <a:xfrm>
              <a:off x="1001804" y="1550973"/>
              <a:ext cx="3168000" cy="2000488"/>
            </a:xfrm>
            <a:prstGeom prst="roundRect">
              <a:avLst>
                <a:gd name="adj" fmla="val 9241"/>
              </a:avLst>
            </a:prstGeom>
            <a:noFill/>
            <a:ln>
              <a:noFill/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=2</a:t>
              </a:r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S=5</a:t>
              </a:r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M1=3(1)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M2=5 (3)</a:t>
              </a:r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8" name="Title 1">
            <a:extLst>
              <a:ext uri="{FF2B5EF4-FFF2-40B4-BE49-F238E27FC236}">
                <a16:creationId xmlns:a16="http://schemas.microsoft.com/office/drawing/2014/main" xmlns="" id="{52807A63-666D-427B-B208-BECC56066A84}"/>
              </a:ext>
            </a:extLst>
          </p:cNvPr>
          <p:cNvSpPr txBox="1">
            <a:spLocks/>
          </p:cNvSpPr>
          <p:nvPr/>
        </p:nvSpPr>
        <p:spPr>
          <a:xfrm flipH="1">
            <a:off x="231728" y="173409"/>
            <a:ext cx="11861328" cy="792000"/>
          </a:xfrm>
          <a:prstGeom prst="rect">
            <a:avLst/>
          </a:prstGeom>
          <a:gradFill flip="none" rotWithShape="1">
            <a:gsLst>
              <a:gs pos="25000">
                <a:srgbClr val="0000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Adman X" panose="02000506090000020004" pitchFamily="2" charset="-34"/>
                <a:cs typeface="DB Adman X" panose="02000506090000020004" pitchFamily="2" charset="-34"/>
              </a:rPr>
              <a:t>		ระยะทางระหว่าง เครือข่าย รพ.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B Adman X" panose="02000506090000020004" pitchFamily="2" charset="-34"/>
                <a:cs typeface="DB Adman X" panose="02000506090000020004" pitchFamily="2" charset="-34"/>
              </a:rPr>
              <a:t>A-M2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cxnSp>
        <p:nvCxnSpPr>
          <p:cNvPr id="271" name="ตัวเชื่อมต่อ: โค้ง 270">
            <a:extLst>
              <a:ext uri="{FF2B5EF4-FFF2-40B4-BE49-F238E27FC236}">
                <a16:creationId xmlns:a16="http://schemas.microsoft.com/office/drawing/2014/main" xmlns="" id="{EE606239-640E-40C7-9DEF-4738AFD3F41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984282" y="5000609"/>
            <a:ext cx="1050527" cy="136144"/>
          </a:xfrm>
          <a:prstGeom prst="curvedConnector3">
            <a:avLst>
              <a:gd name="adj1" fmla="val 50000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สี่เหลี่ยมผืนผ้า: มุมมน 272">
            <a:extLst>
              <a:ext uri="{FF2B5EF4-FFF2-40B4-BE49-F238E27FC236}">
                <a16:creationId xmlns:a16="http://schemas.microsoft.com/office/drawing/2014/main" xmlns="" id="{61640B98-3E6C-4CD6-9789-3F9926A905D8}"/>
              </a:ext>
            </a:extLst>
          </p:cNvPr>
          <p:cNvSpPr/>
          <p:nvPr/>
        </p:nvSpPr>
        <p:spPr>
          <a:xfrm>
            <a:off x="11308779" y="4990383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75" name="ตัวเชื่อมต่อ: โค้ง 274">
            <a:extLst>
              <a:ext uri="{FF2B5EF4-FFF2-40B4-BE49-F238E27FC236}">
                <a16:creationId xmlns:a16="http://schemas.microsoft.com/office/drawing/2014/main" xmlns="" id="{140AF6CD-5369-4979-9363-B635266F57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68592" y="4398943"/>
            <a:ext cx="1666035" cy="418486"/>
          </a:xfrm>
          <a:prstGeom prst="curvedConnector3">
            <a:avLst>
              <a:gd name="adj1" fmla="val 50000"/>
            </a:avLst>
          </a:prstGeom>
          <a:ln w="28575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สี่เหลี่ยมผืนผ้า: มุมมน 278">
            <a:extLst>
              <a:ext uri="{FF2B5EF4-FFF2-40B4-BE49-F238E27FC236}">
                <a16:creationId xmlns:a16="http://schemas.microsoft.com/office/drawing/2014/main" xmlns="" id="{CC05D52C-7E33-408C-9404-3F6CD5F8D008}"/>
              </a:ext>
            </a:extLst>
          </p:cNvPr>
          <p:cNvSpPr/>
          <p:nvPr/>
        </p:nvSpPr>
        <p:spPr>
          <a:xfrm>
            <a:off x="10077962" y="4641555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80" name="ตัวเชื่อมต่อ: โค้ง 279">
            <a:extLst>
              <a:ext uri="{FF2B5EF4-FFF2-40B4-BE49-F238E27FC236}">
                <a16:creationId xmlns:a16="http://schemas.microsoft.com/office/drawing/2014/main" xmlns="" id="{26F5A415-AC9E-468A-972E-F8FF0B6D1B04}"/>
              </a:ext>
            </a:extLst>
          </p:cNvPr>
          <p:cNvCxnSpPr>
            <a:cxnSpLocks/>
            <a:endCxn id="103" idx="1"/>
          </p:cNvCxnSpPr>
          <p:nvPr/>
        </p:nvCxnSpPr>
        <p:spPr>
          <a:xfrm rot="10800000">
            <a:off x="5785743" y="4614664"/>
            <a:ext cx="3600345" cy="197637"/>
          </a:xfrm>
          <a:prstGeom prst="curvedConnector3">
            <a:avLst>
              <a:gd name="adj1" fmla="val 98044"/>
            </a:avLst>
          </a:prstGeom>
          <a:ln w="28575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สี่เหลี่ยมผืนผ้า: มุมมน 290">
            <a:extLst>
              <a:ext uri="{FF2B5EF4-FFF2-40B4-BE49-F238E27FC236}">
                <a16:creationId xmlns:a16="http://schemas.microsoft.com/office/drawing/2014/main" xmlns="" id="{030F824E-C9AD-490C-85F3-B029CC2F9FB4}"/>
              </a:ext>
            </a:extLst>
          </p:cNvPr>
          <p:cNvSpPr/>
          <p:nvPr/>
        </p:nvSpPr>
        <p:spPr>
          <a:xfrm>
            <a:off x="7861912" y="4714680"/>
            <a:ext cx="509699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172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92" name="ตัวเชื่อมต่อ: โค้ง 291">
            <a:extLst>
              <a:ext uri="{FF2B5EF4-FFF2-40B4-BE49-F238E27FC236}">
                <a16:creationId xmlns:a16="http://schemas.microsoft.com/office/drawing/2014/main" xmlns="" id="{0D2E5A4E-E1BF-4D89-9B42-9921EC9B6DAF}"/>
              </a:ext>
            </a:extLst>
          </p:cNvPr>
          <p:cNvCxnSpPr>
            <a:cxnSpLocks/>
            <a:endCxn id="141" idx="1"/>
          </p:cNvCxnSpPr>
          <p:nvPr/>
        </p:nvCxnSpPr>
        <p:spPr>
          <a:xfrm>
            <a:off x="2673934" y="3870043"/>
            <a:ext cx="1951375" cy="654176"/>
          </a:xfrm>
          <a:prstGeom prst="curvedConnector3">
            <a:avLst>
              <a:gd name="adj1" fmla="val 50000"/>
            </a:avLst>
          </a:prstGeom>
          <a:ln w="28575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สี่เหลี่ยมผืนผ้า: มุมมน 177">
            <a:extLst>
              <a:ext uri="{FF2B5EF4-FFF2-40B4-BE49-F238E27FC236}">
                <a16:creationId xmlns:a16="http://schemas.microsoft.com/office/drawing/2014/main" xmlns="" id="{40D96248-F771-434A-9093-6A8EA9AE25E4}"/>
              </a:ext>
            </a:extLst>
          </p:cNvPr>
          <p:cNvSpPr/>
          <p:nvPr/>
        </p:nvSpPr>
        <p:spPr>
          <a:xfrm>
            <a:off x="2631133" y="4385004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79" name="ตัวเชื่อมต่อ: โค้ง 178">
            <a:extLst>
              <a:ext uri="{FF2B5EF4-FFF2-40B4-BE49-F238E27FC236}">
                <a16:creationId xmlns:a16="http://schemas.microsoft.com/office/drawing/2014/main" xmlns="" id="{F57FF516-ED6C-4F6D-9905-9D97E31C39FF}"/>
              </a:ext>
            </a:extLst>
          </p:cNvPr>
          <p:cNvCxnSpPr>
            <a:cxnSpLocks/>
            <a:stCxn id="250" idx="3"/>
            <a:endCxn id="106" idx="1"/>
          </p:cNvCxnSpPr>
          <p:nvPr/>
        </p:nvCxnSpPr>
        <p:spPr>
          <a:xfrm>
            <a:off x="9106784" y="2511836"/>
            <a:ext cx="2293277" cy="1713214"/>
          </a:xfrm>
          <a:prstGeom prst="curvedConnector2">
            <a:avLst/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สี่เหลี่ยมผืนผ้า: มุมมน 187">
            <a:extLst>
              <a:ext uri="{FF2B5EF4-FFF2-40B4-BE49-F238E27FC236}">
                <a16:creationId xmlns:a16="http://schemas.microsoft.com/office/drawing/2014/main" xmlns="" id="{1E83AF44-F9F8-46AE-A7C1-50B87195469C}"/>
              </a:ext>
            </a:extLst>
          </p:cNvPr>
          <p:cNvSpPr/>
          <p:nvPr/>
        </p:nvSpPr>
        <p:spPr>
          <a:xfrm>
            <a:off x="10389386" y="2906160"/>
            <a:ext cx="537752" cy="170259"/>
          </a:xfrm>
          <a:prstGeom prst="roundRect">
            <a:avLst/>
          </a:prstGeom>
          <a:solidFill>
            <a:srgbClr val="FFFF00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166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93" name="ตัวเชื่อมต่อ: โค้ง 192">
            <a:extLst>
              <a:ext uri="{FF2B5EF4-FFF2-40B4-BE49-F238E27FC236}">
                <a16:creationId xmlns:a16="http://schemas.microsoft.com/office/drawing/2014/main" xmlns="" id="{754F7909-F5DE-4788-BE57-26511F9C3BCA}"/>
              </a:ext>
            </a:extLst>
          </p:cNvPr>
          <p:cNvCxnSpPr>
            <a:cxnSpLocks/>
          </p:cNvCxnSpPr>
          <p:nvPr/>
        </p:nvCxnSpPr>
        <p:spPr>
          <a:xfrm>
            <a:off x="4742048" y="3746267"/>
            <a:ext cx="803011" cy="702733"/>
          </a:xfrm>
          <a:prstGeom prst="curvedConnector3">
            <a:avLst>
              <a:gd name="adj1" fmla="val 50000"/>
            </a:avLst>
          </a:prstGeom>
          <a:ln w="12700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สี่เหลี่ยมผืนผ้า: มุมมน 193">
            <a:extLst>
              <a:ext uri="{FF2B5EF4-FFF2-40B4-BE49-F238E27FC236}">
                <a16:creationId xmlns:a16="http://schemas.microsoft.com/office/drawing/2014/main" xmlns="" id="{83BAA2BB-A52D-4694-8237-0D2D7DB3E525}"/>
              </a:ext>
            </a:extLst>
          </p:cNvPr>
          <p:cNvSpPr/>
          <p:nvPr/>
        </p:nvSpPr>
        <p:spPr>
          <a:xfrm>
            <a:off x="4956643" y="4050322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95" name="ตัวเชื่อมต่อ: โค้ง 194">
            <a:extLst>
              <a:ext uri="{FF2B5EF4-FFF2-40B4-BE49-F238E27FC236}">
                <a16:creationId xmlns:a16="http://schemas.microsoft.com/office/drawing/2014/main" xmlns="" id="{EBE90B82-2140-4DEF-9241-5DBCAE4F58EB}"/>
              </a:ext>
            </a:extLst>
          </p:cNvPr>
          <p:cNvCxnSpPr>
            <a:cxnSpLocks/>
            <a:endCxn id="103" idx="5"/>
          </p:cNvCxnSpPr>
          <p:nvPr/>
        </p:nvCxnSpPr>
        <p:spPr>
          <a:xfrm rot="5400000">
            <a:off x="5287453" y="3897808"/>
            <a:ext cx="765145" cy="128565"/>
          </a:xfrm>
          <a:prstGeom prst="curvedConnector3">
            <a:avLst>
              <a:gd name="adj1" fmla="val 50000"/>
            </a:avLst>
          </a:prstGeom>
          <a:ln w="28575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สี่เหลี่ยมผืนผ้า: มุมมน 196">
            <a:extLst>
              <a:ext uri="{FF2B5EF4-FFF2-40B4-BE49-F238E27FC236}">
                <a16:creationId xmlns:a16="http://schemas.microsoft.com/office/drawing/2014/main" xmlns="" id="{181C1676-44E1-4658-9162-322813805107}"/>
              </a:ext>
            </a:extLst>
          </p:cNvPr>
          <p:cNvSpPr/>
          <p:nvPr/>
        </p:nvSpPr>
        <p:spPr>
          <a:xfrm>
            <a:off x="5518941" y="3820923"/>
            <a:ext cx="429575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198" name="ตัวเชื่อมต่อ: โค้ง 197">
            <a:extLst>
              <a:ext uri="{FF2B5EF4-FFF2-40B4-BE49-F238E27FC236}">
                <a16:creationId xmlns:a16="http://schemas.microsoft.com/office/drawing/2014/main" xmlns="" id="{6710CD07-9273-455F-B4A2-95F147763EA9}"/>
              </a:ext>
            </a:extLst>
          </p:cNvPr>
          <p:cNvCxnSpPr>
            <a:cxnSpLocks/>
            <a:stCxn id="109" idx="4"/>
          </p:cNvCxnSpPr>
          <p:nvPr/>
        </p:nvCxnSpPr>
        <p:spPr>
          <a:xfrm rot="16200000" flipH="1">
            <a:off x="7325751" y="2455962"/>
            <a:ext cx="2857044" cy="1448579"/>
          </a:xfrm>
          <a:prstGeom prst="curvedConnector3">
            <a:avLst>
              <a:gd name="adj1" fmla="val 48666"/>
            </a:avLst>
          </a:prstGeom>
          <a:ln w="28575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สี่เหลี่ยมผืนผ้า: มุมมน 203">
            <a:extLst>
              <a:ext uri="{FF2B5EF4-FFF2-40B4-BE49-F238E27FC236}">
                <a16:creationId xmlns:a16="http://schemas.microsoft.com/office/drawing/2014/main" xmlns="" id="{A46A0389-33B4-43E5-8F7E-AC6F352D11EA}"/>
              </a:ext>
            </a:extLst>
          </p:cNvPr>
          <p:cNvSpPr/>
          <p:nvPr/>
        </p:nvSpPr>
        <p:spPr>
          <a:xfrm>
            <a:off x="5963459" y="1896362"/>
            <a:ext cx="509700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sp>
        <p:nvSpPr>
          <p:cNvPr id="205" name="สี่เหลี่ยมผืนผ้า: มุมมน 204">
            <a:extLst>
              <a:ext uri="{FF2B5EF4-FFF2-40B4-BE49-F238E27FC236}">
                <a16:creationId xmlns:a16="http://schemas.microsoft.com/office/drawing/2014/main" xmlns="" id="{1FE5257D-E19D-42B3-815B-2BF84D19AFD9}"/>
              </a:ext>
            </a:extLst>
          </p:cNvPr>
          <p:cNvSpPr/>
          <p:nvPr/>
        </p:nvSpPr>
        <p:spPr>
          <a:xfrm>
            <a:off x="8160236" y="2801280"/>
            <a:ext cx="509700" cy="170259"/>
          </a:xfrm>
          <a:prstGeom prst="roundRect">
            <a:avLst/>
          </a:prstGeom>
          <a:solidFill>
            <a:srgbClr val="FFFF00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195 </a:t>
            </a:r>
            <a:r>
              <a: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กม.</a:t>
            </a:r>
          </a:p>
        </p:txBody>
      </p:sp>
      <p:cxnSp>
        <p:nvCxnSpPr>
          <p:cNvPr id="206" name="ตัวเชื่อมต่อ: โค้ง 205">
            <a:extLst>
              <a:ext uri="{FF2B5EF4-FFF2-40B4-BE49-F238E27FC236}">
                <a16:creationId xmlns:a16="http://schemas.microsoft.com/office/drawing/2014/main" xmlns="" id="{550FD27F-BA5F-42CD-B8D4-13B9EB0C246A}"/>
              </a:ext>
            </a:extLst>
          </p:cNvPr>
          <p:cNvCxnSpPr>
            <a:cxnSpLocks/>
            <a:stCxn id="109" idx="3"/>
            <a:endCxn id="108" idx="7"/>
          </p:cNvCxnSpPr>
          <p:nvPr/>
        </p:nvCxnSpPr>
        <p:spPr>
          <a:xfrm rot="5400000">
            <a:off x="6121329" y="1293451"/>
            <a:ext cx="1375819" cy="2186934"/>
          </a:xfrm>
          <a:prstGeom prst="curvedConnector3">
            <a:avLst>
              <a:gd name="adj1" fmla="val 9153"/>
            </a:avLst>
          </a:prstGeom>
          <a:ln w="28575">
            <a:solidFill>
              <a:srgbClr val="0000CC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กากบาท 249">
            <a:extLst>
              <a:ext uri="{FF2B5EF4-FFF2-40B4-BE49-F238E27FC236}">
                <a16:creationId xmlns:a16="http://schemas.microsoft.com/office/drawing/2014/main" xmlns="" id="{7BED358C-09A4-4F5D-B41C-070417509BC9}"/>
              </a:ext>
            </a:extLst>
          </p:cNvPr>
          <p:cNvSpPr/>
          <p:nvPr/>
        </p:nvSpPr>
        <p:spPr>
          <a:xfrm>
            <a:off x="6584102" y="2461154"/>
            <a:ext cx="251999" cy="251999"/>
          </a:xfrm>
          <a:prstGeom prst="plus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</a:t>
            </a:r>
            <a:endParaRPr lang="th-TH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08" y="2545855"/>
            <a:ext cx="6848866" cy="3424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255" y="1255150"/>
            <a:ext cx="3519840" cy="2129552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ขอปรับ</a:t>
            </a:r>
            <a:r>
              <a:rPr lang="th-TH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บ้านดุง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F1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เป็น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 </a:t>
            </a:r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เซกา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F1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เป็น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รพ.หนองหิน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F3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เป็น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 </a:t>
            </a: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รพ.เฝ้าไร่ 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F3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 </a:t>
            </a:r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รพ.น้ำโสม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F1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 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6200" y="1255150"/>
            <a:ext cx="4200064" cy="5176540"/>
          </a:xfrm>
          <a:prstGeom prst="roundRect">
            <a:avLst>
              <a:gd name="adj" fmla="val 5927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u="sng" dirty="0" smtClean="0">
                <a:solidFill>
                  <a:srgbClr val="0070C0"/>
                </a:solidFill>
              </a:rPr>
              <a:t>2562 </a:t>
            </a:r>
            <a:r>
              <a:rPr lang="th-TH" u="sng" dirty="0" smtClean="0">
                <a:solidFill>
                  <a:srgbClr val="0070C0"/>
                </a:solidFill>
              </a:rPr>
              <a:t> ขอขยาย</a:t>
            </a:r>
            <a:r>
              <a:rPr lang="th-TH" u="sng" dirty="0">
                <a:solidFill>
                  <a:srgbClr val="0070C0"/>
                </a:solidFill>
              </a:rPr>
              <a:t>เตียง </a:t>
            </a:r>
            <a:r>
              <a:rPr lang="en-US" u="sng" dirty="0" smtClean="0">
                <a:solidFill>
                  <a:srgbClr val="0070C0"/>
                </a:solidFill>
              </a:rPr>
              <a:t>10 </a:t>
            </a:r>
            <a:r>
              <a:rPr lang="th-TH" u="sng" dirty="0" smtClean="0">
                <a:solidFill>
                  <a:srgbClr val="0070C0"/>
                </a:solidFill>
              </a:rPr>
              <a:t>แห่ง </a:t>
            </a:r>
            <a:endParaRPr lang="en-US" u="sng" dirty="0">
              <a:solidFill>
                <a:srgbClr val="0070C0"/>
              </a:solidFill>
            </a:endParaRPr>
          </a:p>
          <a:p>
            <a:endParaRPr lang="th-TH" b="0" dirty="0" smtClean="0"/>
          </a:p>
          <a:p>
            <a:r>
              <a:rPr lang="th-TH" b="0" dirty="0" smtClean="0"/>
              <a:t>รพ.</a:t>
            </a:r>
            <a:r>
              <a:rPr lang="th-TH" b="0" dirty="0"/>
              <a:t>กุมภวา</a:t>
            </a:r>
            <a:r>
              <a:rPr lang="th-TH" b="0" dirty="0" smtClean="0"/>
              <a:t>ปี     </a:t>
            </a:r>
            <a:r>
              <a:rPr lang="en-US" b="0" dirty="0" smtClean="0"/>
              <a:t>180</a:t>
            </a:r>
            <a:r>
              <a:rPr lang="th-TH" b="0" dirty="0" smtClean="0"/>
              <a:t>   </a:t>
            </a:r>
            <a:r>
              <a:rPr lang="th-TH" b="0" dirty="0" smtClean="0">
                <a:sym typeface="Wingdings" panose="05000000000000000000" pitchFamily="2" charset="2"/>
              </a:rPr>
              <a:t>เป็น  </a:t>
            </a:r>
            <a:r>
              <a:rPr lang="en-US" b="0" dirty="0" smtClean="0">
                <a:sym typeface="Wingdings" panose="05000000000000000000" pitchFamily="2" charset="2"/>
              </a:rPr>
              <a:t>198</a:t>
            </a:r>
            <a:endParaRPr lang="th-TH" b="0" dirty="0"/>
          </a:p>
          <a:p>
            <a:r>
              <a:rPr lang="th-TH" b="0" dirty="0" smtClean="0"/>
              <a:t>รพ.</a:t>
            </a:r>
            <a:r>
              <a:rPr lang="th-TH" b="0" dirty="0"/>
              <a:t>หนองวัวซอ</a:t>
            </a:r>
            <a:r>
              <a:rPr lang="en-US" b="0" dirty="0"/>
              <a:t> </a:t>
            </a:r>
            <a:r>
              <a:rPr lang="th-TH" b="0" dirty="0" smtClean="0"/>
              <a:t>  </a:t>
            </a:r>
            <a:r>
              <a:rPr lang="en-US" b="0" dirty="0" smtClean="0"/>
              <a:t>30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เป็น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 </a:t>
            </a:r>
            <a:r>
              <a:rPr lang="en-US" b="0" dirty="0" smtClean="0">
                <a:sym typeface="Wingdings" panose="05000000000000000000" pitchFamily="2" charset="2"/>
              </a:rPr>
              <a:t>45</a:t>
            </a:r>
            <a:endParaRPr lang="th-TH" b="0" dirty="0" smtClean="0">
              <a:sym typeface="Wingdings" panose="05000000000000000000" pitchFamily="2" charset="2"/>
            </a:endParaRPr>
          </a:p>
          <a:p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</a:rPr>
              <a:t>รพ.นครพนม     </a:t>
            </a:r>
            <a:r>
              <a:rPr lang="en-US" b="0" dirty="0" smtClean="0">
                <a:solidFill>
                  <a:srgbClr val="0070C0"/>
                </a:solidFill>
              </a:rPr>
              <a:t>345  </a:t>
            </a:r>
            <a:r>
              <a:rPr lang="th-TH" b="0" dirty="0" smtClean="0">
                <a:solidFill>
                  <a:srgbClr val="0070C0"/>
                </a:solidFill>
              </a:rPr>
              <a:t> เป็น  </a:t>
            </a:r>
            <a:r>
              <a:rPr lang="en-US" b="0" dirty="0" smtClean="0">
                <a:solidFill>
                  <a:srgbClr val="0070C0"/>
                </a:solidFill>
              </a:rPr>
              <a:t>375</a:t>
            </a:r>
          </a:p>
          <a:p>
            <a:r>
              <a:rPr lang="th-TH" b="0" dirty="0" smtClean="0">
                <a:solidFill>
                  <a:srgbClr val="0070C0"/>
                </a:solidFill>
              </a:rPr>
              <a:t>รพ.ศรีสงคราม    </a:t>
            </a:r>
            <a:r>
              <a:rPr lang="en-US" b="0" dirty="0" smtClean="0">
                <a:solidFill>
                  <a:srgbClr val="0070C0"/>
                </a:solidFill>
              </a:rPr>
              <a:t>60  </a:t>
            </a:r>
            <a:r>
              <a:rPr lang="th-TH" b="0" dirty="0" smtClean="0">
                <a:solidFill>
                  <a:srgbClr val="0070C0"/>
                </a:solidFill>
              </a:rPr>
              <a:t>  เป็น   </a:t>
            </a:r>
            <a:r>
              <a:rPr lang="en-US" b="0" dirty="0" smtClean="0">
                <a:solidFill>
                  <a:srgbClr val="0070C0"/>
                </a:solidFill>
              </a:rPr>
              <a:t>75</a:t>
            </a:r>
            <a:endParaRPr lang="th-TH" b="0" dirty="0" smtClean="0">
              <a:solidFill>
                <a:srgbClr val="0070C0"/>
              </a:solidFill>
            </a:endParaRPr>
          </a:p>
          <a:p>
            <a:r>
              <a:rPr lang="en-US" b="0" dirty="0" smtClean="0"/>
              <a:t> </a:t>
            </a:r>
          </a:p>
          <a:p>
            <a:r>
              <a:rPr lang="th-TH" b="0" dirty="0" smtClean="0"/>
              <a:t>รพ.เลย            </a:t>
            </a:r>
            <a:r>
              <a:rPr lang="en-US" b="0" dirty="0" smtClean="0"/>
              <a:t>402  </a:t>
            </a:r>
            <a:r>
              <a:rPr lang="th-TH" b="0" dirty="0" smtClean="0"/>
              <a:t> เป็น</a:t>
            </a:r>
            <a:r>
              <a:rPr lang="en-US" b="0" dirty="0" smtClean="0"/>
              <a:t>  480 </a:t>
            </a:r>
          </a:p>
          <a:p>
            <a:r>
              <a:rPr lang="th-TH" b="0" dirty="0" smtClean="0"/>
              <a:t>รพ.วังสะพุง         </a:t>
            </a:r>
            <a:r>
              <a:rPr lang="en-US" b="0" dirty="0" smtClean="0"/>
              <a:t>90  </a:t>
            </a:r>
            <a:r>
              <a:rPr lang="th-TH" b="0" dirty="0" smtClean="0"/>
              <a:t>เป็น</a:t>
            </a:r>
            <a:r>
              <a:rPr lang="en-US" b="0" dirty="0" smtClean="0"/>
              <a:t>  112 </a:t>
            </a:r>
          </a:p>
          <a:p>
            <a:r>
              <a:rPr lang="th-TH" b="0" dirty="0" smtClean="0"/>
              <a:t>รพ.เชียงคาน       </a:t>
            </a:r>
            <a:r>
              <a:rPr lang="en-US" b="0" dirty="0" smtClean="0"/>
              <a:t>30</a:t>
            </a:r>
            <a:r>
              <a:rPr lang="th-TH" b="0" dirty="0" smtClean="0"/>
              <a:t>   เป็น</a:t>
            </a:r>
            <a:r>
              <a:rPr lang="en-US" b="0" dirty="0" smtClean="0"/>
              <a:t>   50</a:t>
            </a:r>
            <a:endParaRPr lang="th-TH" b="0" dirty="0" smtClean="0"/>
          </a:p>
          <a:p>
            <a:endParaRPr lang="en-US" b="0" dirty="0" smtClean="0"/>
          </a:p>
          <a:p>
            <a:r>
              <a:rPr lang="th-TH" b="0" dirty="0" smtClean="0">
                <a:solidFill>
                  <a:srgbClr val="0070C0"/>
                </a:solidFill>
              </a:rPr>
              <a:t>รพ.สุวรรณคูหา     </a:t>
            </a:r>
            <a:r>
              <a:rPr lang="en-US" b="0" dirty="0" smtClean="0">
                <a:solidFill>
                  <a:srgbClr val="0070C0"/>
                </a:solidFill>
              </a:rPr>
              <a:t>30</a:t>
            </a:r>
            <a:r>
              <a:rPr lang="th-TH" b="0" dirty="0" smtClean="0">
                <a:solidFill>
                  <a:srgbClr val="0070C0"/>
                </a:solidFill>
              </a:rPr>
              <a:t>   เป็น</a:t>
            </a:r>
            <a:r>
              <a:rPr lang="en-US" b="0" dirty="0" smtClean="0">
                <a:solidFill>
                  <a:srgbClr val="0070C0"/>
                </a:solidFill>
              </a:rPr>
              <a:t>  40</a:t>
            </a:r>
            <a:endParaRPr lang="th-TH" b="0" dirty="0" smtClean="0">
              <a:solidFill>
                <a:srgbClr val="0070C0"/>
              </a:solidFill>
            </a:endParaRPr>
          </a:p>
          <a:p>
            <a:endParaRPr lang="en-US" b="0" dirty="0" smtClean="0"/>
          </a:p>
          <a:p>
            <a:r>
              <a:rPr lang="th-TH" b="0" dirty="0" smtClean="0"/>
              <a:t>รพ.หนองคาย</a:t>
            </a:r>
            <a:r>
              <a:rPr lang="en-US" b="0" dirty="0" smtClean="0"/>
              <a:t> </a:t>
            </a:r>
            <a:r>
              <a:rPr lang="th-TH" b="0" dirty="0" smtClean="0"/>
              <a:t>    </a:t>
            </a:r>
            <a:r>
              <a:rPr lang="en-US" b="0" dirty="0" smtClean="0"/>
              <a:t>349  </a:t>
            </a:r>
            <a:r>
              <a:rPr lang="th-TH" b="0" dirty="0" smtClean="0"/>
              <a:t>เป็น  </a:t>
            </a:r>
            <a:r>
              <a:rPr lang="en-US" b="0" dirty="0" smtClean="0"/>
              <a:t>429</a:t>
            </a:r>
            <a:endParaRPr lang="th-TH" b="0" dirty="0" smtClean="0"/>
          </a:p>
          <a:p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</a:rPr>
              <a:t>รพ.บึงกาฬ         </a:t>
            </a:r>
            <a:r>
              <a:rPr lang="en-US" b="0" dirty="0" smtClean="0">
                <a:solidFill>
                  <a:srgbClr val="0070C0"/>
                </a:solidFill>
              </a:rPr>
              <a:t>200</a:t>
            </a:r>
            <a:r>
              <a:rPr lang="th-TH" b="0" dirty="0" smtClean="0">
                <a:solidFill>
                  <a:srgbClr val="0070C0"/>
                </a:solidFill>
              </a:rPr>
              <a:t>  เป็น</a:t>
            </a:r>
            <a:r>
              <a:rPr lang="en-US" b="0" dirty="0" smtClean="0">
                <a:solidFill>
                  <a:srgbClr val="0070C0"/>
                </a:solidFill>
              </a:rPr>
              <a:t>  270</a:t>
            </a:r>
            <a:endParaRPr lang="th-TH" b="0" dirty="0" smtClean="0">
              <a:solidFill>
                <a:srgbClr val="0070C0"/>
              </a:solidFill>
            </a:endParaRPr>
          </a:p>
          <a:p>
            <a:endParaRPr lang="en-US" b="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0" y="65831"/>
            <a:ext cx="12204000" cy="864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แผนปรับระดับและขยายเตียง ปี </a:t>
            </a:r>
            <a: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US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en-US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538F4649-EEE7-4B5E-A627-C860998E2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431467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B796997F-04B0-43A3-B226-7FE4CCDAC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61" y="3668062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6A366D3C-0A2B-43EF-8E59-15E92C4FD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88" y="3942272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464F9EAE-68A1-4DBC-B6C9-E2A8A6A66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8" y="4799585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583AFFEE-9998-4748-A5A7-8CBF793CE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38" y="4697235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2" name="รูปภาพ 21">
            <a:extLst>
              <a:ext uri="{FF2B5EF4-FFF2-40B4-BE49-F238E27FC236}">
                <a16:creationId xmlns="" xmlns:a16="http://schemas.microsoft.com/office/drawing/2014/main" id="{762B798C-6855-43FC-9DE1-FD9886B4A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39" y="3776073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BD2C5E3C-3DFE-4B09-9994-C583A87D4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7" y="4170020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8" name="รูปภาพ 27">
            <a:extLst>
              <a:ext uri="{FF2B5EF4-FFF2-40B4-BE49-F238E27FC236}">
                <a16:creationId xmlns="" xmlns:a16="http://schemas.microsoft.com/office/drawing/2014/main" id="{56B33048-2042-4947-9A9C-403A709F3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64" y="4805247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9" name="รูปภาพ 28">
            <a:extLst>
              <a:ext uri="{FF2B5EF4-FFF2-40B4-BE49-F238E27FC236}">
                <a16:creationId xmlns="" xmlns:a16="http://schemas.microsoft.com/office/drawing/2014/main" id="{60EE0EB2-C0DC-4F2B-8E04-98CB198C5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84" y="4727596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6" name="รูปภาพ 35">
            <a:extLst>
              <a:ext uri="{FF2B5EF4-FFF2-40B4-BE49-F238E27FC236}">
                <a16:creationId xmlns="" xmlns:a16="http://schemas.microsoft.com/office/drawing/2014/main" id="{248B86B2-8985-4CAF-AA11-ACD63932A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50" y="3446108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5A1F0BAB-009A-4404-B801-527387AD0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73" y="3460818"/>
            <a:ext cx="360000" cy="36000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="" xmlns:a16="http://schemas.microsoft.com/office/drawing/2014/main" id="{9B9D770D-F228-4165-932D-9A3D7FD96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31" y="4539479"/>
            <a:ext cx="360000" cy="360000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="" xmlns:a16="http://schemas.microsoft.com/office/drawing/2014/main" id="{BCC8FAB6-61FD-4EF2-9C09-469164DC4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92" y="3790245"/>
            <a:ext cx="360000" cy="360000"/>
          </a:xfrm>
          <a:prstGeom prst="rect">
            <a:avLst/>
          </a:prstGeom>
        </p:spPr>
      </p:pic>
      <p:pic>
        <p:nvPicPr>
          <p:cNvPr id="41" name="รูปภาพ 37">
            <a:extLst>
              <a:ext uri="{FF2B5EF4-FFF2-40B4-BE49-F238E27FC236}">
                <a16:creationId xmlns="" xmlns:a16="http://schemas.microsoft.com/office/drawing/2014/main" id="{BCC8FAB6-61FD-4EF2-9C09-469164DC4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08" y="4835608"/>
            <a:ext cx="360000" cy="360000"/>
          </a:xfrm>
          <a:prstGeom prst="rect">
            <a:avLst/>
          </a:prstGeom>
        </p:spPr>
      </p:pic>
      <p:pic>
        <p:nvPicPr>
          <p:cNvPr id="42" name="รูปภาพ 37">
            <a:extLst>
              <a:ext uri="{FF2B5EF4-FFF2-40B4-BE49-F238E27FC236}">
                <a16:creationId xmlns="" xmlns:a16="http://schemas.microsoft.com/office/drawing/2014/main" id="{BCC8FAB6-61FD-4EF2-9C09-469164DC4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42" y="3918032"/>
            <a:ext cx="360000" cy="360000"/>
          </a:xfrm>
          <a:prstGeom prst="rect">
            <a:avLst/>
          </a:prstGeom>
        </p:spPr>
      </p:pic>
      <p:pic>
        <p:nvPicPr>
          <p:cNvPr id="43" name="รูปภาพ 36">
            <a:extLst>
              <a:ext uri="{FF2B5EF4-FFF2-40B4-BE49-F238E27FC236}">
                <a16:creationId xmlns="" xmlns:a16="http://schemas.microsoft.com/office/drawing/2014/main" id="{9B9D770D-F228-4165-932D-9A3D7FD96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4" y="1325287"/>
            <a:ext cx="360000" cy="360000"/>
          </a:xfrm>
          <a:prstGeom prst="rect">
            <a:avLst/>
          </a:prstGeom>
        </p:spPr>
      </p:pic>
      <p:pic>
        <p:nvPicPr>
          <p:cNvPr id="44" name="รูปภาพ 14">
            <a:extLst>
              <a:ext uri="{FF2B5EF4-FFF2-40B4-BE49-F238E27FC236}">
                <a16:creationId xmlns="" xmlns:a16="http://schemas.microsoft.com/office/drawing/2014/main" id="{6A366D3C-0A2B-43EF-8E59-15E92C4FD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1425223"/>
            <a:ext cx="216023" cy="21602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3871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08" y="2545855"/>
            <a:ext cx="6848866" cy="3424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255" y="1255150"/>
            <a:ext cx="3519840" cy="967978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ขอปรับ</a:t>
            </a:r>
            <a:r>
              <a:rPr lang="th-TH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th-TH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รพ.วังสะพุง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F1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เป็น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M2 </a:t>
            </a:r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4192" y="1038478"/>
            <a:ext cx="4200064" cy="5176540"/>
          </a:xfrm>
          <a:prstGeom prst="roundRect">
            <a:avLst>
              <a:gd name="adj" fmla="val 5927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u="sng" dirty="0" smtClean="0">
                <a:solidFill>
                  <a:srgbClr val="0070C0"/>
                </a:solidFill>
              </a:rPr>
              <a:t>2563 </a:t>
            </a:r>
            <a:r>
              <a:rPr lang="th-TH" u="sng" dirty="0" smtClean="0">
                <a:solidFill>
                  <a:srgbClr val="0070C0"/>
                </a:solidFill>
              </a:rPr>
              <a:t> ขอขยาย</a:t>
            </a:r>
            <a:r>
              <a:rPr lang="th-TH" u="sng" dirty="0">
                <a:solidFill>
                  <a:srgbClr val="0070C0"/>
                </a:solidFill>
              </a:rPr>
              <a:t>เตียง </a:t>
            </a:r>
            <a:r>
              <a:rPr lang="en-US" u="sng" dirty="0" smtClean="0">
                <a:solidFill>
                  <a:srgbClr val="0070C0"/>
                </a:solidFill>
              </a:rPr>
              <a:t>10 </a:t>
            </a:r>
            <a:r>
              <a:rPr lang="th-TH" u="sng" dirty="0" smtClean="0">
                <a:solidFill>
                  <a:srgbClr val="0070C0"/>
                </a:solidFill>
              </a:rPr>
              <a:t>แห่ง </a:t>
            </a:r>
            <a:endParaRPr lang="en-US" u="sng" dirty="0">
              <a:solidFill>
                <a:srgbClr val="0070C0"/>
              </a:solidFill>
            </a:endParaRPr>
          </a:p>
          <a:p>
            <a:endParaRPr lang="th-TH" b="0" dirty="0" smtClean="0"/>
          </a:p>
          <a:p>
            <a:r>
              <a:rPr lang="th-TH" b="0" dirty="0" smtClean="0"/>
              <a:t>รพ.</a:t>
            </a:r>
            <a:r>
              <a:rPr lang="th-TH" b="0" dirty="0"/>
              <a:t>กุมภวา</a:t>
            </a:r>
            <a:r>
              <a:rPr lang="th-TH" b="0" dirty="0" smtClean="0"/>
              <a:t>ปี     </a:t>
            </a:r>
            <a:r>
              <a:rPr lang="en-US" b="0" dirty="0" smtClean="0"/>
              <a:t>    198</a:t>
            </a:r>
            <a:r>
              <a:rPr lang="th-TH" b="0" dirty="0" smtClean="0"/>
              <a:t>   </a:t>
            </a:r>
            <a:r>
              <a:rPr lang="en-US" b="0" dirty="0" smtClean="0"/>
              <a:t> </a:t>
            </a:r>
            <a:r>
              <a:rPr lang="th-TH" b="0" dirty="0" smtClean="0">
                <a:sym typeface="Wingdings" panose="05000000000000000000" pitchFamily="2" charset="2"/>
              </a:rPr>
              <a:t>เป็น  </a:t>
            </a:r>
            <a:r>
              <a:rPr lang="en-US" b="0" dirty="0" smtClean="0">
                <a:sym typeface="Wingdings" panose="05000000000000000000" pitchFamily="2" charset="2"/>
              </a:rPr>
              <a:t>240</a:t>
            </a:r>
            <a:endParaRPr lang="th-TH" b="0" dirty="0"/>
          </a:p>
          <a:p>
            <a:r>
              <a:rPr lang="th-TH" b="0" dirty="0" smtClean="0"/>
              <a:t>รพ.วังสามหมอ</a:t>
            </a:r>
            <a:r>
              <a:rPr lang="en-US" b="0" dirty="0" smtClean="0"/>
              <a:t> </a:t>
            </a:r>
            <a:r>
              <a:rPr lang="th-TH" b="0" dirty="0" smtClean="0"/>
              <a:t>  </a:t>
            </a:r>
            <a:r>
              <a:rPr lang="en-US" b="0" dirty="0" smtClean="0"/>
              <a:t>    40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เป็น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 </a:t>
            </a:r>
            <a:r>
              <a:rPr lang="en-US" b="0" dirty="0" smtClean="0">
                <a:sym typeface="Wingdings" panose="05000000000000000000" pitchFamily="2" charset="2"/>
              </a:rPr>
              <a:t>60</a:t>
            </a:r>
          </a:p>
          <a:p>
            <a:r>
              <a:rPr lang="th-TH" b="0" dirty="0" smtClean="0"/>
              <a:t>รพ.กุดจับ</a:t>
            </a:r>
            <a:r>
              <a:rPr lang="en-US" b="0" dirty="0" smtClean="0"/>
              <a:t> </a:t>
            </a:r>
            <a:r>
              <a:rPr lang="th-TH" b="0" dirty="0" smtClean="0"/>
              <a:t>  </a:t>
            </a:r>
            <a:r>
              <a:rPr lang="en-US" b="0" dirty="0" smtClean="0"/>
              <a:t>           50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เป็น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 </a:t>
            </a:r>
            <a:r>
              <a:rPr lang="en-US" b="0" dirty="0">
                <a:sym typeface="Wingdings" panose="05000000000000000000" pitchFamily="2" charset="2"/>
              </a:rPr>
              <a:t>60</a:t>
            </a:r>
          </a:p>
          <a:p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</a:rPr>
              <a:t>รพ.นครพนม     </a:t>
            </a:r>
            <a:r>
              <a:rPr lang="en-US" b="0" dirty="0" smtClean="0">
                <a:solidFill>
                  <a:srgbClr val="0070C0"/>
                </a:solidFill>
              </a:rPr>
              <a:t>    375    </a:t>
            </a:r>
            <a:r>
              <a:rPr lang="th-TH" b="0" dirty="0" smtClean="0">
                <a:solidFill>
                  <a:srgbClr val="0070C0"/>
                </a:solidFill>
              </a:rPr>
              <a:t>เป็น  </a:t>
            </a:r>
            <a:r>
              <a:rPr lang="en-US" b="0" dirty="0" smtClean="0">
                <a:solidFill>
                  <a:srgbClr val="0070C0"/>
                </a:solidFill>
              </a:rPr>
              <a:t> 405</a:t>
            </a:r>
          </a:p>
          <a:p>
            <a:r>
              <a:rPr lang="en-US" b="0" dirty="0" smtClean="0"/>
              <a:t> </a:t>
            </a:r>
          </a:p>
          <a:p>
            <a:r>
              <a:rPr lang="th-TH" b="0" dirty="0" smtClean="0"/>
              <a:t>รพ.หนองบัวลำภู</a:t>
            </a:r>
            <a:r>
              <a:rPr lang="en-US" b="0" dirty="0" smtClean="0"/>
              <a:t>    303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</a:t>
            </a:r>
            <a:r>
              <a:rPr lang="th-TH" b="0" dirty="0">
                <a:sym typeface="Wingdings" panose="05000000000000000000" pitchFamily="2" charset="2"/>
              </a:rPr>
              <a:t>เป็น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th-TH" b="0" dirty="0">
                <a:sym typeface="Wingdings" panose="05000000000000000000" pitchFamily="2" charset="2"/>
              </a:rPr>
              <a:t>  </a:t>
            </a:r>
            <a:r>
              <a:rPr lang="en-US" b="0" dirty="0" smtClean="0">
                <a:sym typeface="Wingdings" panose="05000000000000000000" pitchFamily="2" charset="2"/>
              </a:rPr>
              <a:t> 330</a:t>
            </a:r>
            <a:endParaRPr lang="en-US" b="0" dirty="0" smtClean="0"/>
          </a:p>
          <a:p>
            <a:r>
              <a:rPr lang="th-TH" b="0" dirty="0" smtClean="0"/>
              <a:t>รพ.นาวัง    </a:t>
            </a:r>
            <a:r>
              <a:rPr lang="en-US" b="0" dirty="0" smtClean="0"/>
              <a:t>           30</a:t>
            </a:r>
            <a:r>
              <a:rPr lang="th-TH" b="0" dirty="0" smtClean="0"/>
              <a:t>   </a:t>
            </a:r>
            <a:r>
              <a:rPr lang="en-US" b="0" dirty="0" smtClean="0"/>
              <a:t> </a:t>
            </a:r>
            <a:r>
              <a:rPr lang="th-TH" b="0" dirty="0" smtClean="0"/>
              <a:t>เป็น</a:t>
            </a:r>
            <a:r>
              <a:rPr lang="en-US" b="0" dirty="0" smtClean="0"/>
              <a:t>     40</a:t>
            </a:r>
            <a:endParaRPr lang="th-TH" b="0" dirty="0" smtClean="0"/>
          </a:p>
          <a:p>
            <a:endParaRPr lang="en-US" b="0" dirty="0" smtClean="0"/>
          </a:p>
          <a:p>
            <a:r>
              <a:rPr lang="th-TH" b="0" dirty="0" smtClean="0">
                <a:solidFill>
                  <a:srgbClr val="0070C0"/>
                </a:solidFill>
              </a:rPr>
              <a:t>รพ.ท่าบ่อ</a:t>
            </a:r>
            <a:r>
              <a:rPr lang="en-US" b="0" dirty="0" smtClean="0">
                <a:solidFill>
                  <a:srgbClr val="0070C0"/>
                </a:solidFill>
              </a:rPr>
              <a:t> </a:t>
            </a:r>
            <a:r>
              <a:rPr lang="th-TH" b="0" dirty="0" smtClean="0">
                <a:solidFill>
                  <a:srgbClr val="0070C0"/>
                </a:solidFill>
              </a:rPr>
              <a:t>    </a:t>
            </a:r>
            <a:r>
              <a:rPr lang="en-US" b="0" dirty="0" smtClean="0">
                <a:solidFill>
                  <a:srgbClr val="0070C0"/>
                </a:solidFill>
              </a:rPr>
              <a:t>       200    </a:t>
            </a:r>
            <a:r>
              <a:rPr lang="th-TH" b="0" dirty="0" smtClean="0">
                <a:solidFill>
                  <a:srgbClr val="0070C0"/>
                </a:solidFill>
              </a:rPr>
              <a:t>เป็น  </a:t>
            </a:r>
            <a:r>
              <a:rPr lang="en-US" b="0" dirty="0" smtClean="0">
                <a:solidFill>
                  <a:srgbClr val="0070C0"/>
                </a:solidFill>
              </a:rPr>
              <a:t>  250</a:t>
            </a:r>
            <a:endParaRPr lang="th-TH" b="0" dirty="0" smtClean="0">
              <a:solidFill>
                <a:srgbClr val="0070C0"/>
              </a:solidFill>
            </a:endParaRPr>
          </a:p>
          <a:p>
            <a:endParaRPr lang="th-TH" b="0" dirty="0" smtClean="0"/>
          </a:p>
          <a:p>
            <a:r>
              <a:rPr lang="th-TH" b="0" dirty="0" smtClean="0"/>
              <a:t>รพ.บึงกาฬ         </a:t>
            </a:r>
            <a:r>
              <a:rPr lang="en-US" b="0" dirty="0" smtClean="0"/>
              <a:t> 270</a:t>
            </a:r>
            <a:r>
              <a:rPr lang="th-TH" b="0" dirty="0" smtClean="0"/>
              <a:t>  </a:t>
            </a:r>
            <a:r>
              <a:rPr lang="en-US" b="0" dirty="0" smtClean="0"/>
              <a:t>  </a:t>
            </a:r>
            <a:r>
              <a:rPr lang="th-TH" b="0" dirty="0" smtClean="0"/>
              <a:t>เป็น</a:t>
            </a:r>
            <a:r>
              <a:rPr lang="en-US" b="0" dirty="0" smtClean="0"/>
              <a:t>     317</a:t>
            </a:r>
          </a:p>
          <a:p>
            <a:endParaRPr lang="th-TH" b="0" dirty="0" smtClean="0"/>
          </a:p>
          <a:p>
            <a:r>
              <a:rPr lang="th-TH" b="0" dirty="0" smtClean="0">
                <a:solidFill>
                  <a:srgbClr val="0070C0"/>
                </a:solidFill>
              </a:rPr>
              <a:t>รพ.วานรนิวาส</a:t>
            </a:r>
            <a:r>
              <a:rPr lang="en-US" b="0" dirty="0" smtClean="0">
                <a:solidFill>
                  <a:srgbClr val="0070C0"/>
                </a:solidFill>
              </a:rPr>
              <a:t> </a:t>
            </a:r>
            <a:r>
              <a:rPr lang="th-TH" b="0" dirty="0" smtClean="0">
                <a:solidFill>
                  <a:srgbClr val="0070C0"/>
                </a:solidFill>
              </a:rPr>
              <a:t>  </a:t>
            </a:r>
            <a:r>
              <a:rPr lang="en-US" b="0" dirty="0" smtClean="0">
                <a:solidFill>
                  <a:srgbClr val="0070C0"/>
                </a:solidFill>
              </a:rPr>
              <a:t>   120</a:t>
            </a:r>
            <a:r>
              <a:rPr lang="en-US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th-TH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th-TH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เป็น</a:t>
            </a:r>
            <a:r>
              <a:rPr lang="en-US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th-TH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en-US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180</a:t>
            </a:r>
          </a:p>
          <a:p>
            <a:r>
              <a:rPr lang="th-TH" b="0" dirty="0" smtClean="0">
                <a:solidFill>
                  <a:srgbClr val="0070C0"/>
                </a:solidFill>
              </a:rPr>
              <a:t>รพ.อากาศอำนวย</a:t>
            </a:r>
            <a:r>
              <a:rPr lang="en-US" b="0" dirty="0" smtClean="0">
                <a:solidFill>
                  <a:srgbClr val="0070C0"/>
                </a:solidFill>
              </a:rPr>
              <a:t> </a:t>
            </a:r>
            <a:r>
              <a:rPr lang="th-TH" b="0" dirty="0" smtClean="0">
                <a:solidFill>
                  <a:srgbClr val="0070C0"/>
                </a:solidFill>
              </a:rPr>
              <a:t> </a:t>
            </a:r>
            <a:r>
              <a:rPr lang="en-US" b="0" dirty="0" smtClean="0">
                <a:solidFill>
                  <a:srgbClr val="0070C0"/>
                </a:solidFill>
              </a:rPr>
              <a:t>  90</a:t>
            </a:r>
            <a:r>
              <a:rPr lang="th-TH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en-US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  <a:r>
              <a:rPr lang="th-TH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เป็น</a:t>
            </a:r>
            <a:r>
              <a:rPr lang="en-US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th-TH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b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120</a:t>
            </a:r>
            <a:endParaRPr lang="en-US" b="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b="0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0" y="65831"/>
            <a:ext cx="12204000" cy="864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แผนปรับระดับและขยายเตียง ปี </a:t>
            </a:r>
            <a: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US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B796997F-04B0-43A3-B226-7FE4CCDAC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91" y="4327419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6A366D3C-0A2B-43EF-8E59-15E92C4FD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88" y="3942272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464F9EAE-68A1-4DBC-B6C9-E2A8A6A66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8" y="4799585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583AFFEE-9998-4748-A5A7-8CBF793CE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38" y="4697235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2" name="รูปภาพ 21">
            <a:extLst>
              <a:ext uri="{FF2B5EF4-FFF2-40B4-BE49-F238E27FC236}">
                <a16:creationId xmlns="" xmlns:a16="http://schemas.microsoft.com/office/drawing/2014/main" id="{762B798C-6855-43FC-9DE1-FD9886B4A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39" y="3776073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BD2C5E3C-3DFE-4B09-9994-C583A87D4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96" y="4411087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8" name="รูปภาพ 27">
            <a:extLst>
              <a:ext uri="{FF2B5EF4-FFF2-40B4-BE49-F238E27FC236}">
                <a16:creationId xmlns="" xmlns:a16="http://schemas.microsoft.com/office/drawing/2014/main" id="{56B33048-2042-4947-9A9C-403A709F3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27" y="4215444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9" name="รูปภาพ 28">
            <a:extLst>
              <a:ext uri="{FF2B5EF4-FFF2-40B4-BE49-F238E27FC236}">
                <a16:creationId xmlns="" xmlns:a16="http://schemas.microsoft.com/office/drawing/2014/main" id="{60EE0EB2-C0DC-4F2B-8E04-98CB198C5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84" y="4727596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6" name="รูปภาพ 35">
            <a:extLst>
              <a:ext uri="{FF2B5EF4-FFF2-40B4-BE49-F238E27FC236}">
                <a16:creationId xmlns="" xmlns:a16="http://schemas.microsoft.com/office/drawing/2014/main" id="{248B86B2-8985-4CAF-AA11-ACD63932A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50" y="3446108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7" name="รูปภาพ 36">
            <a:extLst>
              <a:ext uri="{FF2B5EF4-FFF2-40B4-BE49-F238E27FC236}">
                <a16:creationId xmlns="" xmlns:a16="http://schemas.microsoft.com/office/drawing/2014/main" id="{9B9D770D-F228-4165-932D-9A3D7FD96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84" y="3898071"/>
            <a:ext cx="360000" cy="360000"/>
          </a:xfrm>
          <a:prstGeom prst="rect">
            <a:avLst/>
          </a:prstGeom>
        </p:spPr>
      </p:pic>
      <p:pic>
        <p:nvPicPr>
          <p:cNvPr id="43" name="รูปภาพ 36">
            <a:extLst>
              <a:ext uri="{FF2B5EF4-FFF2-40B4-BE49-F238E27FC236}">
                <a16:creationId xmlns="" xmlns:a16="http://schemas.microsoft.com/office/drawing/2014/main" id="{9B9D770D-F228-4165-932D-9A3D7FD96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4" y="1325287"/>
            <a:ext cx="360000" cy="360000"/>
          </a:xfrm>
          <a:prstGeom prst="rect">
            <a:avLst/>
          </a:prstGeom>
        </p:spPr>
      </p:pic>
      <p:pic>
        <p:nvPicPr>
          <p:cNvPr id="44" name="รูปภาพ 14">
            <a:extLst>
              <a:ext uri="{FF2B5EF4-FFF2-40B4-BE49-F238E27FC236}">
                <a16:creationId xmlns="" xmlns:a16="http://schemas.microsoft.com/office/drawing/2014/main" id="{6A366D3C-0A2B-43EF-8E59-15E92C4FD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564" y="1209200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4" name="รูปภาพ 28">
            <a:extLst>
              <a:ext uri="{FF2B5EF4-FFF2-40B4-BE49-F238E27FC236}">
                <a16:creationId xmlns="" xmlns:a16="http://schemas.microsoft.com/office/drawing/2014/main" id="{60EE0EB2-C0DC-4F2B-8E04-98CB198C5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15" y="4988007"/>
            <a:ext cx="216023" cy="21602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3622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08" y="2545855"/>
            <a:ext cx="6848866" cy="3424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255" y="1255150"/>
            <a:ext cx="3519840" cy="967978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ขอปรับ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 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  <a:endParaRPr lang="th-TH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รพ.เชียงคาน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F2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เป็น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F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6160" y="1916832"/>
            <a:ext cx="4200064" cy="1520190"/>
          </a:xfrm>
          <a:prstGeom prst="roundRect">
            <a:avLst>
              <a:gd name="adj" fmla="val 5927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u="sng" dirty="0" smtClean="0">
                <a:solidFill>
                  <a:srgbClr val="0070C0"/>
                </a:solidFill>
              </a:rPr>
              <a:t>2564 </a:t>
            </a:r>
            <a:r>
              <a:rPr lang="th-TH" u="sng" dirty="0" smtClean="0">
                <a:solidFill>
                  <a:srgbClr val="0070C0"/>
                </a:solidFill>
              </a:rPr>
              <a:t> ขอขยาย</a:t>
            </a:r>
            <a:r>
              <a:rPr lang="th-TH" u="sng" dirty="0">
                <a:solidFill>
                  <a:srgbClr val="0070C0"/>
                </a:solidFill>
              </a:rPr>
              <a:t>เตียง </a:t>
            </a:r>
            <a:r>
              <a:rPr lang="en-US" u="sng" dirty="0" smtClean="0">
                <a:solidFill>
                  <a:srgbClr val="0070C0"/>
                </a:solidFill>
              </a:rPr>
              <a:t>1  </a:t>
            </a:r>
            <a:r>
              <a:rPr lang="th-TH" u="sng" dirty="0" smtClean="0">
                <a:solidFill>
                  <a:srgbClr val="0070C0"/>
                </a:solidFill>
              </a:rPr>
              <a:t>แห่ง </a:t>
            </a:r>
            <a:endParaRPr lang="en-US" u="sng" dirty="0">
              <a:solidFill>
                <a:srgbClr val="0070C0"/>
              </a:solidFill>
            </a:endParaRPr>
          </a:p>
          <a:p>
            <a:endParaRPr lang="th-TH" b="0" dirty="0" smtClean="0"/>
          </a:p>
          <a:p>
            <a:endParaRPr lang="th-TH" b="0" dirty="0" smtClean="0"/>
          </a:p>
          <a:p>
            <a:r>
              <a:rPr lang="th-TH" b="0" dirty="0" smtClean="0"/>
              <a:t>รพ.บึงกาฬ         </a:t>
            </a:r>
            <a:r>
              <a:rPr lang="en-US" b="0" dirty="0" smtClean="0"/>
              <a:t>317</a:t>
            </a:r>
            <a:r>
              <a:rPr lang="th-TH" b="0" dirty="0" smtClean="0"/>
              <a:t>  เป็น</a:t>
            </a:r>
            <a:r>
              <a:rPr lang="en-US" b="0" dirty="0" smtClean="0"/>
              <a:t>  338</a:t>
            </a:r>
            <a:endParaRPr lang="th-TH" b="0" dirty="0" smtClean="0"/>
          </a:p>
          <a:p>
            <a:endParaRPr lang="en-US" b="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0" y="65831"/>
            <a:ext cx="12204000" cy="864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แผนปรับระดับและขยายเตียง ปี </a:t>
            </a:r>
            <a: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US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</a:p>
        </p:txBody>
      </p:sp>
      <p:pic>
        <p:nvPicPr>
          <p:cNvPr id="37" name="รูปภาพ 36">
            <a:extLst>
              <a:ext uri="{FF2B5EF4-FFF2-40B4-BE49-F238E27FC236}">
                <a16:creationId xmlns="" xmlns:a16="http://schemas.microsoft.com/office/drawing/2014/main" id="{9B9D770D-F228-4165-932D-9A3D7FD96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31" y="4539479"/>
            <a:ext cx="360000" cy="360000"/>
          </a:xfrm>
          <a:prstGeom prst="rect">
            <a:avLst/>
          </a:prstGeom>
        </p:spPr>
      </p:pic>
      <p:pic>
        <p:nvPicPr>
          <p:cNvPr id="43" name="รูปภาพ 36">
            <a:extLst>
              <a:ext uri="{FF2B5EF4-FFF2-40B4-BE49-F238E27FC236}">
                <a16:creationId xmlns="" xmlns:a16="http://schemas.microsoft.com/office/drawing/2014/main" id="{9B9D770D-F228-4165-932D-9A3D7FD96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4" y="1325287"/>
            <a:ext cx="360000" cy="360000"/>
          </a:xfrm>
          <a:prstGeom prst="rect">
            <a:avLst/>
          </a:prstGeom>
        </p:spPr>
      </p:pic>
      <p:pic>
        <p:nvPicPr>
          <p:cNvPr id="44" name="รูปภาพ 14">
            <a:extLst>
              <a:ext uri="{FF2B5EF4-FFF2-40B4-BE49-F238E27FC236}">
                <a16:creationId xmlns="" xmlns:a16="http://schemas.microsoft.com/office/drawing/2014/main" id="{6A366D3C-0A2B-43EF-8E59-15E92C4FD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2007105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4" name="รูปภาพ 14">
            <a:extLst>
              <a:ext uri="{FF2B5EF4-FFF2-40B4-BE49-F238E27FC236}">
                <a16:creationId xmlns="" xmlns:a16="http://schemas.microsoft.com/office/drawing/2014/main" id="{6A366D3C-0A2B-43EF-8E59-15E92C4FD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573016"/>
            <a:ext cx="216023" cy="21602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3622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08" y="2545855"/>
            <a:ext cx="6848866" cy="3424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042" y="1454542"/>
            <a:ext cx="3519840" cy="1548765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2565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ขอปรับ</a:t>
            </a:r>
            <a:r>
              <a:rPr lang="th-TH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</a:t>
            </a:r>
            <a:r>
              <a:rPr lang="th-TH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</a:p>
          <a:p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บ้านดุง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M2 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เป็น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M1</a:t>
            </a:r>
            <a:endParaRPr lang="th-TH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รพ.กู่แก้ว  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F3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 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เป็น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รพ.ประจักษ์ฯ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F3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เป็น 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1874" y="1732759"/>
            <a:ext cx="3744416" cy="4370546"/>
          </a:xfrm>
          <a:prstGeom prst="roundRect">
            <a:avLst>
              <a:gd name="adj" fmla="val 5927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u="sng" dirty="0" smtClean="0">
                <a:solidFill>
                  <a:srgbClr val="0070C0"/>
                </a:solidFill>
              </a:rPr>
              <a:t>2565 </a:t>
            </a:r>
            <a:r>
              <a:rPr lang="th-TH" u="sng" dirty="0" smtClean="0">
                <a:solidFill>
                  <a:srgbClr val="0070C0"/>
                </a:solidFill>
              </a:rPr>
              <a:t> ขอขยาย</a:t>
            </a:r>
            <a:r>
              <a:rPr lang="th-TH" u="sng" dirty="0">
                <a:solidFill>
                  <a:srgbClr val="0070C0"/>
                </a:solidFill>
              </a:rPr>
              <a:t>เตียง </a:t>
            </a:r>
            <a:r>
              <a:rPr lang="en-US" u="sng" dirty="0" smtClean="0">
                <a:solidFill>
                  <a:srgbClr val="0070C0"/>
                </a:solidFill>
              </a:rPr>
              <a:t>9  </a:t>
            </a:r>
            <a:r>
              <a:rPr lang="th-TH" u="sng" dirty="0" smtClean="0">
                <a:solidFill>
                  <a:srgbClr val="0070C0"/>
                </a:solidFill>
              </a:rPr>
              <a:t>แห่ง </a:t>
            </a:r>
            <a:endParaRPr lang="en-US" u="sng" dirty="0">
              <a:solidFill>
                <a:srgbClr val="0070C0"/>
              </a:solidFill>
            </a:endParaRPr>
          </a:p>
          <a:p>
            <a:endParaRPr lang="th-TH" b="0" dirty="0" smtClean="0"/>
          </a:p>
          <a:p>
            <a:r>
              <a:rPr lang="th-TH" b="0" dirty="0" smtClean="0"/>
              <a:t>รพ.บ้านดุง</a:t>
            </a:r>
            <a:r>
              <a:rPr lang="en-US" b="0" dirty="0" smtClean="0"/>
              <a:t> </a:t>
            </a:r>
            <a:r>
              <a:rPr lang="th-TH" b="0" dirty="0" smtClean="0"/>
              <a:t>  </a:t>
            </a:r>
            <a:r>
              <a:rPr lang="th-TH" b="0" dirty="0"/>
              <a:t> </a:t>
            </a:r>
            <a:r>
              <a:rPr lang="th-TH" b="0" dirty="0" smtClean="0"/>
              <a:t>  </a:t>
            </a:r>
            <a:r>
              <a:rPr lang="en-US" b="0" dirty="0" smtClean="0"/>
              <a:t>  120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เป็น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</a:t>
            </a:r>
            <a:r>
              <a:rPr lang="en-US" b="0" dirty="0" smtClean="0">
                <a:sym typeface="Wingdings" panose="05000000000000000000" pitchFamily="2" charset="2"/>
              </a:rPr>
              <a:t>   180</a:t>
            </a:r>
          </a:p>
          <a:p>
            <a:r>
              <a:rPr lang="th-TH" b="0" dirty="0" smtClean="0"/>
              <a:t>รพ.น้ำโสม</a:t>
            </a:r>
            <a:r>
              <a:rPr lang="en-US" b="0" dirty="0" smtClean="0"/>
              <a:t> </a:t>
            </a:r>
            <a:r>
              <a:rPr lang="th-TH" b="0" dirty="0" smtClean="0"/>
              <a:t>  </a:t>
            </a:r>
            <a:r>
              <a:rPr lang="en-US" b="0" dirty="0" smtClean="0"/>
              <a:t>       60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เป็น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</a:t>
            </a:r>
            <a:r>
              <a:rPr lang="en-US" b="0" dirty="0" smtClean="0">
                <a:sym typeface="Wingdings" panose="05000000000000000000" pitchFamily="2" charset="2"/>
              </a:rPr>
              <a:t>   90</a:t>
            </a:r>
          </a:p>
          <a:p>
            <a:r>
              <a:rPr lang="th-TH" b="0" dirty="0" smtClean="0"/>
              <a:t>รพ.</a:t>
            </a:r>
            <a:r>
              <a:rPr lang="th-TH" b="0" dirty="0"/>
              <a:t> รพ.กู่แก้ว </a:t>
            </a:r>
            <a:r>
              <a:rPr lang="en-US" b="0" dirty="0" smtClean="0"/>
              <a:t>     10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เป็น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 </a:t>
            </a:r>
            <a:r>
              <a:rPr lang="en-US" b="0" dirty="0" smtClean="0">
                <a:sym typeface="Wingdings" panose="05000000000000000000" pitchFamily="2" charset="2"/>
              </a:rPr>
              <a:t>  30</a:t>
            </a:r>
            <a:endParaRPr lang="en-US" b="0" dirty="0">
              <a:sym typeface="Wingdings" panose="05000000000000000000" pitchFamily="2" charset="2"/>
            </a:endParaRPr>
          </a:p>
          <a:p>
            <a:r>
              <a:rPr lang="th-TH" b="0" dirty="0"/>
              <a:t>รพ.ประจักษ์ฯ</a:t>
            </a:r>
            <a:r>
              <a:rPr lang="en-US" b="0" dirty="0"/>
              <a:t> </a:t>
            </a:r>
            <a:r>
              <a:rPr lang="en-US" b="0" dirty="0" smtClean="0"/>
              <a:t>     10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เป็น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 </a:t>
            </a:r>
            <a:r>
              <a:rPr lang="en-US" b="0" dirty="0" smtClean="0">
                <a:sym typeface="Wingdings" panose="05000000000000000000" pitchFamily="2" charset="2"/>
              </a:rPr>
              <a:t>  30</a:t>
            </a:r>
          </a:p>
          <a:p>
            <a:r>
              <a:rPr lang="th-TH" b="0" dirty="0" smtClean="0"/>
              <a:t>รพ.หนองหาน</a:t>
            </a:r>
            <a:r>
              <a:rPr lang="en-US" b="0" dirty="0" smtClean="0"/>
              <a:t>    110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เป็น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  <a:r>
              <a:rPr lang="th-TH" b="0" dirty="0" smtClean="0">
                <a:sym typeface="Wingdings" panose="05000000000000000000" pitchFamily="2" charset="2"/>
              </a:rPr>
              <a:t>   </a:t>
            </a:r>
            <a:r>
              <a:rPr lang="en-US" b="0" dirty="0" smtClean="0">
                <a:sym typeface="Wingdings" panose="05000000000000000000" pitchFamily="2" charset="2"/>
              </a:rPr>
              <a:t>150</a:t>
            </a:r>
            <a:endParaRPr lang="en-US" b="0" dirty="0">
              <a:sym typeface="Wingdings" panose="05000000000000000000" pitchFamily="2" charset="2"/>
            </a:endParaRPr>
          </a:p>
          <a:p>
            <a:endParaRPr lang="en-US" b="0" dirty="0">
              <a:sym typeface="Wingdings" panose="05000000000000000000" pitchFamily="2" charset="2"/>
            </a:endParaRPr>
          </a:p>
          <a:p>
            <a:r>
              <a:rPr lang="th-TH" b="0" dirty="0">
                <a:solidFill>
                  <a:srgbClr val="0070C0"/>
                </a:solidFill>
              </a:rPr>
              <a:t>รพ.เลย            </a:t>
            </a:r>
            <a:r>
              <a:rPr lang="en-US" b="0" dirty="0" smtClean="0">
                <a:solidFill>
                  <a:srgbClr val="0070C0"/>
                </a:solidFill>
              </a:rPr>
              <a:t>480  </a:t>
            </a:r>
            <a:r>
              <a:rPr lang="th-TH" b="0" dirty="0" smtClean="0">
                <a:solidFill>
                  <a:srgbClr val="0070C0"/>
                </a:solidFill>
              </a:rPr>
              <a:t> </a:t>
            </a:r>
            <a:r>
              <a:rPr lang="en-US" b="0" dirty="0" smtClean="0">
                <a:solidFill>
                  <a:srgbClr val="0070C0"/>
                </a:solidFill>
              </a:rPr>
              <a:t> </a:t>
            </a:r>
            <a:r>
              <a:rPr lang="th-TH" b="0" dirty="0" smtClean="0">
                <a:solidFill>
                  <a:srgbClr val="0070C0"/>
                </a:solidFill>
              </a:rPr>
              <a:t>เป็น</a:t>
            </a:r>
            <a:r>
              <a:rPr lang="en-US" b="0" dirty="0" smtClean="0">
                <a:solidFill>
                  <a:srgbClr val="0070C0"/>
                </a:solidFill>
              </a:rPr>
              <a:t>    522 </a:t>
            </a:r>
            <a:endParaRPr lang="en-US" b="0" dirty="0">
              <a:solidFill>
                <a:srgbClr val="0070C0"/>
              </a:solidFill>
            </a:endParaRPr>
          </a:p>
          <a:p>
            <a:r>
              <a:rPr lang="th-TH" b="0" dirty="0">
                <a:solidFill>
                  <a:srgbClr val="0070C0"/>
                </a:solidFill>
              </a:rPr>
              <a:t>รพ.วังสะพุง       </a:t>
            </a:r>
            <a:r>
              <a:rPr lang="en-US" b="0" dirty="0" smtClean="0">
                <a:solidFill>
                  <a:srgbClr val="0070C0"/>
                </a:solidFill>
              </a:rPr>
              <a:t>112    </a:t>
            </a:r>
            <a:r>
              <a:rPr lang="th-TH" b="0" dirty="0" smtClean="0">
                <a:solidFill>
                  <a:srgbClr val="0070C0"/>
                </a:solidFill>
              </a:rPr>
              <a:t>เป็น</a:t>
            </a:r>
            <a:r>
              <a:rPr lang="en-US" b="0" dirty="0" smtClean="0">
                <a:solidFill>
                  <a:srgbClr val="0070C0"/>
                </a:solidFill>
              </a:rPr>
              <a:t>    120 </a:t>
            </a:r>
          </a:p>
          <a:p>
            <a:endParaRPr lang="en-US" b="0" dirty="0"/>
          </a:p>
          <a:p>
            <a:r>
              <a:rPr lang="th-TH" b="0" dirty="0" smtClean="0"/>
              <a:t>รพ.หนองบัวลำภู </a:t>
            </a:r>
            <a:r>
              <a:rPr lang="en-US" b="0" dirty="0" smtClean="0"/>
              <a:t>330</a:t>
            </a:r>
            <a:r>
              <a:rPr lang="th-TH" b="0" dirty="0" smtClean="0"/>
              <a:t>   </a:t>
            </a:r>
            <a:r>
              <a:rPr lang="en-US" b="0" dirty="0" smtClean="0"/>
              <a:t> </a:t>
            </a:r>
            <a:r>
              <a:rPr lang="th-TH" b="0" dirty="0" smtClean="0"/>
              <a:t>เป็น</a:t>
            </a:r>
            <a:r>
              <a:rPr lang="en-US" b="0" dirty="0" smtClean="0"/>
              <a:t>    350</a:t>
            </a:r>
          </a:p>
          <a:p>
            <a:endParaRPr lang="en-US" b="0" dirty="0" smtClean="0"/>
          </a:p>
          <a:p>
            <a:r>
              <a:rPr lang="th-TH" b="0" dirty="0" smtClean="0">
                <a:solidFill>
                  <a:srgbClr val="0070C0"/>
                </a:solidFill>
              </a:rPr>
              <a:t>รพ.บึงกาฬ         </a:t>
            </a:r>
            <a:r>
              <a:rPr lang="en-US" b="0" dirty="0" smtClean="0">
                <a:solidFill>
                  <a:srgbClr val="0070C0"/>
                </a:solidFill>
              </a:rPr>
              <a:t>338</a:t>
            </a:r>
            <a:r>
              <a:rPr lang="th-TH" b="0" dirty="0" smtClean="0">
                <a:solidFill>
                  <a:srgbClr val="0070C0"/>
                </a:solidFill>
              </a:rPr>
              <a:t>  </a:t>
            </a:r>
            <a:r>
              <a:rPr lang="en-US" b="0" dirty="0" smtClean="0">
                <a:solidFill>
                  <a:srgbClr val="0070C0"/>
                </a:solidFill>
              </a:rPr>
              <a:t> </a:t>
            </a:r>
            <a:r>
              <a:rPr lang="th-TH" b="0" dirty="0" smtClean="0">
                <a:solidFill>
                  <a:srgbClr val="0070C0"/>
                </a:solidFill>
              </a:rPr>
              <a:t>เป็น</a:t>
            </a:r>
            <a:r>
              <a:rPr lang="en-US" b="0" dirty="0" smtClean="0">
                <a:solidFill>
                  <a:srgbClr val="0070C0"/>
                </a:solidFill>
              </a:rPr>
              <a:t>    352</a:t>
            </a:r>
            <a:endParaRPr lang="th-TH" b="0" dirty="0" smtClean="0">
              <a:solidFill>
                <a:srgbClr val="0070C0"/>
              </a:solidFill>
            </a:endParaRPr>
          </a:p>
          <a:p>
            <a:endParaRPr lang="en-US" b="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587350" y="378604"/>
            <a:ext cx="10801200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แผนปรับระดับและขยายเตียง ปี </a:t>
            </a:r>
            <a:r>
              <a:rPr lang="th-TH" sz="6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US" sz="6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538F4649-EEE7-4B5E-A627-C860998E2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08" y="4182922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6A366D3C-0A2B-43EF-8E59-15E92C4FD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78" y="4260789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464F9EAE-68A1-4DBC-B6C9-E2A8A6A66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8" y="4799585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583AFFEE-9998-4748-A5A7-8CBF793CE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38" y="4697235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2" name="รูปภาพ 21">
            <a:extLst>
              <a:ext uri="{FF2B5EF4-FFF2-40B4-BE49-F238E27FC236}">
                <a16:creationId xmlns="" xmlns:a16="http://schemas.microsoft.com/office/drawing/2014/main" id="{762B798C-6855-43FC-9DE1-FD9886B4A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7" y="4290933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BD2C5E3C-3DFE-4B09-9994-C583A87D4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7" y="4170020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8" name="รูปภาพ 27">
            <a:extLst>
              <a:ext uri="{FF2B5EF4-FFF2-40B4-BE49-F238E27FC236}">
                <a16:creationId xmlns="" xmlns:a16="http://schemas.microsoft.com/office/drawing/2014/main" id="{56B33048-2042-4947-9A9C-403A709F35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64" y="4805247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9" name="รูปภาพ 28">
            <a:extLst>
              <a:ext uri="{FF2B5EF4-FFF2-40B4-BE49-F238E27FC236}">
                <a16:creationId xmlns="" xmlns:a16="http://schemas.microsoft.com/office/drawing/2014/main" id="{60EE0EB2-C0DC-4F2B-8E04-98CB198C5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84" y="4727596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6" name="รูปภาพ 35">
            <a:extLst>
              <a:ext uri="{FF2B5EF4-FFF2-40B4-BE49-F238E27FC236}">
                <a16:creationId xmlns="" xmlns:a16="http://schemas.microsoft.com/office/drawing/2014/main" id="{248B86B2-8985-4CAF-AA11-ACD63932A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50" y="3446108"/>
            <a:ext cx="216023" cy="216023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37" name="รูปภาพ 36">
            <a:extLst>
              <a:ext uri="{FF2B5EF4-FFF2-40B4-BE49-F238E27FC236}">
                <a16:creationId xmlns="" xmlns:a16="http://schemas.microsoft.com/office/drawing/2014/main" id="{9B9D770D-F228-4165-932D-9A3D7FD96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20" y="5009839"/>
            <a:ext cx="360000" cy="360000"/>
          </a:xfrm>
          <a:prstGeom prst="rect">
            <a:avLst/>
          </a:prstGeom>
        </p:spPr>
      </p:pic>
      <p:pic>
        <p:nvPicPr>
          <p:cNvPr id="41" name="รูปภาพ 37">
            <a:extLst>
              <a:ext uri="{FF2B5EF4-FFF2-40B4-BE49-F238E27FC236}">
                <a16:creationId xmlns="" xmlns:a16="http://schemas.microsoft.com/office/drawing/2014/main" id="{BCC8FAB6-61FD-4EF2-9C09-469164DC4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08" y="4835608"/>
            <a:ext cx="360000" cy="360000"/>
          </a:xfrm>
          <a:prstGeom prst="rect">
            <a:avLst/>
          </a:prstGeom>
        </p:spPr>
      </p:pic>
      <p:pic>
        <p:nvPicPr>
          <p:cNvPr id="42" name="รูปภาพ 37">
            <a:extLst>
              <a:ext uri="{FF2B5EF4-FFF2-40B4-BE49-F238E27FC236}">
                <a16:creationId xmlns="" xmlns:a16="http://schemas.microsoft.com/office/drawing/2014/main" id="{BCC8FAB6-61FD-4EF2-9C09-469164DC4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42" y="3918032"/>
            <a:ext cx="360000" cy="360000"/>
          </a:xfrm>
          <a:prstGeom prst="rect">
            <a:avLst/>
          </a:prstGeom>
        </p:spPr>
      </p:pic>
      <p:pic>
        <p:nvPicPr>
          <p:cNvPr id="43" name="รูปภาพ 36">
            <a:extLst>
              <a:ext uri="{FF2B5EF4-FFF2-40B4-BE49-F238E27FC236}">
                <a16:creationId xmlns="" xmlns:a16="http://schemas.microsoft.com/office/drawing/2014/main" id="{9B9D770D-F228-4165-932D-9A3D7FD96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4" y="1483955"/>
            <a:ext cx="360000" cy="360000"/>
          </a:xfrm>
          <a:prstGeom prst="rect">
            <a:avLst/>
          </a:prstGeom>
        </p:spPr>
      </p:pic>
      <p:pic>
        <p:nvPicPr>
          <p:cNvPr id="44" name="รูปภาพ 14">
            <a:extLst>
              <a:ext uri="{FF2B5EF4-FFF2-40B4-BE49-F238E27FC236}">
                <a16:creationId xmlns="" xmlns:a16="http://schemas.microsoft.com/office/drawing/2014/main" id="{6A366D3C-0A2B-43EF-8E59-15E92C4FD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12" y="1843955"/>
            <a:ext cx="216023" cy="216023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13622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1571542" y="2399534"/>
            <a:ext cx="4703329" cy="1782564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754091" y="2358569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525883" y="2827801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389258" y="13973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="" xmlns:a16="http://schemas.microsoft.com/office/drawing/2014/main" id="{ABE9F7BC-9E47-4CCD-AE67-ABDAFAEAADAC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sp>
          <p:nvSpPr>
            <p:cNvPr id="43" name="Title 1">
              <a:extLst>
                <a:ext uri="{FF2B5EF4-FFF2-40B4-BE49-F238E27FC236}">
                  <a16:creationId xmlns="" xmlns:a16="http://schemas.microsoft.com/office/drawing/2014/main" id="{FAD251A1-26C6-400F-B3F7-7EF3BDBC61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       ข้อมูลเตียง</a:t>
              </a:r>
              <a:r>
                <a:rPr lang="en-US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ICU  </a:t>
              </a:r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ปี </a:t>
              </a:r>
              <a:r>
                <a:rPr lang="th-TH" sz="54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2561-2565 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="" xmlns:a16="http://schemas.microsoft.com/office/drawing/2014/main" id="{6B81F4BB-957C-45C1-9C7B-215B9350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>
              <a:extLst>
                <a:ext uri="{FF2B5EF4-FFF2-40B4-BE49-F238E27FC236}">
                  <a16:creationId xmlns="" xmlns:a16="http://schemas.microsoft.com/office/drawing/2014/main" id="{3868F4FE-E41E-404C-B763-A2F955E0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99127"/>
              <a:ext cx="1049018" cy="976899"/>
            </a:xfrm>
            <a:prstGeom prst="rect">
              <a:avLst/>
            </a:prstGeom>
          </p:spPr>
        </p:pic>
      </p:grpSp>
      <p:graphicFrame>
        <p:nvGraphicFramePr>
          <p:cNvPr id="2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402081"/>
              </p:ext>
            </p:extLst>
          </p:nvPr>
        </p:nvGraphicFramePr>
        <p:xfrm>
          <a:off x="4028835" y="1093160"/>
          <a:ext cx="3417085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ท่าบ่อ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รพ.โพนพิสัย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4695650" y="3450239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400823" y="3001461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3215680" y="2601351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3830"/>
              </p:ext>
            </p:extLst>
          </p:nvPr>
        </p:nvGraphicFramePr>
        <p:xfrm>
          <a:off x="213389" y="1251029"/>
          <a:ext cx="3678158" cy="110599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8240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080120"/>
                <a:gridCol w="707525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ด่านซ้าย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รพ.วังสะพุง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2(62=1,63=1)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เชียงคาน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828"/>
              </p:ext>
            </p:extLst>
          </p:nvPr>
        </p:nvGraphicFramePr>
        <p:xfrm>
          <a:off x="26735" y="4759555"/>
          <a:ext cx="3417085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ศรีบุญเรือง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รพ.นากลาง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30555"/>
              </p:ext>
            </p:extLst>
          </p:nvPr>
        </p:nvGraphicFramePr>
        <p:xfrm>
          <a:off x="3536553" y="4975413"/>
          <a:ext cx="4542385" cy="173692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198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728192"/>
                <a:gridCol w="79208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(62=8,63=10,64=4)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กุมภวาปี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รพ.บ้านดุง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8(64=4,65=4)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รพ.หนองหาน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12(63=4,64=8(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รพ.บ้านผือ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รพ.น้ำโสม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รพ.เพ็ญ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6(62=4,63=2)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79908"/>
              </p:ext>
            </p:extLst>
          </p:nvPr>
        </p:nvGraphicFramePr>
        <p:xfrm>
          <a:off x="6816080" y="3629832"/>
          <a:ext cx="5145277" cy="131630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2088232"/>
                <a:gridCol w="8247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47(61=12,62=19,63=8,64=8)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5(62=2,65=3)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วานรนิวาส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รพ.อากาศอำนวย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รพ.พังโคน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 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23489"/>
              </p:ext>
            </p:extLst>
          </p:nvPr>
        </p:nvGraphicFramePr>
        <p:xfrm>
          <a:off x="7590626" y="1912917"/>
          <a:ext cx="4578581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6215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584176"/>
                <a:gridCol w="1224136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10(63=6,64=4)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เซกา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33750"/>
              </p:ext>
            </p:extLst>
          </p:nvPr>
        </p:nvGraphicFramePr>
        <p:xfrm>
          <a:off x="7499616" y="2658398"/>
          <a:ext cx="4417796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33420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546440"/>
                <a:gridCol w="82982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ธาตุพนม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ศรีสงคราม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4(62)  </a:t>
                      </a:r>
                      <a:r>
                        <a:rPr lang="th-TH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กค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.62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16200000" flipH="1">
            <a:off x="3746359" y="2271315"/>
            <a:ext cx="736361" cy="17140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1339043" y="2510229"/>
            <a:ext cx="844497" cy="5823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687724" y="3872438"/>
            <a:ext cx="1715220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200247" y="3872440"/>
            <a:ext cx="1192025" cy="110297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400824" y="3850350"/>
            <a:ext cx="1271241" cy="33174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6036444" y="3147447"/>
            <a:ext cx="1355700" cy="34342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400823" y="2093277"/>
            <a:ext cx="2160240" cy="61251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60390" y="979117"/>
            <a:ext cx="429624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A,S,M1,M2 = 4,589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 (10%=458 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r>
              <a:rPr lang="th-TH" sz="1600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th-TH" sz="1600" b="1" dirty="0" smtClean="0">
                <a:solidFill>
                  <a:srgbClr val="0070C0"/>
                </a:solidFill>
              </a:rPr>
              <a:t>มี </a:t>
            </a:r>
            <a:r>
              <a:rPr lang="en-US" sz="1600" b="1" dirty="0" smtClean="0">
                <a:solidFill>
                  <a:srgbClr val="0070C0"/>
                </a:solidFill>
              </a:rPr>
              <a:t>ICU  300</a:t>
            </a:r>
            <a:r>
              <a:rPr lang="th-TH" sz="1600" b="1" dirty="0" smtClean="0">
                <a:solidFill>
                  <a:srgbClr val="0070C0"/>
                </a:solidFill>
              </a:rPr>
              <a:t> เตียง </a:t>
            </a:r>
            <a:r>
              <a:rPr lang="en-US" sz="1600" b="1" dirty="0" smtClean="0">
                <a:solidFill>
                  <a:srgbClr val="0070C0"/>
                </a:solidFill>
              </a:rPr>
              <a:t>=   </a:t>
            </a:r>
            <a:r>
              <a:rPr lang="en-US" sz="1600" b="1" dirty="0" smtClean="0">
                <a:solidFill>
                  <a:srgbClr val="FF0000"/>
                </a:solidFill>
              </a:rPr>
              <a:t>65.50%</a:t>
            </a:r>
          </a:p>
          <a:p>
            <a:r>
              <a:rPr lang="th-TH" sz="1600" b="1" dirty="0" smtClean="0">
                <a:solidFill>
                  <a:srgbClr val="0070C0"/>
                </a:solidFill>
              </a:rPr>
              <a:t>แผน </a:t>
            </a:r>
            <a:r>
              <a:rPr lang="en-US" sz="1600" b="1" dirty="0" smtClean="0">
                <a:solidFill>
                  <a:srgbClr val="0070C0"/>
                </a:solidFill>
              </a:rPr>
              <a:t>62-65 </a:t>
            </a:r>
            <a:r>
              <a:rPr lang="th-TH" sz="1600" b="1" dirty="0">
                <a:solidFill>
                  <a:srgbClr val="0070C0"/>
                </a:solidFill>
              </a:rPr>
              <a:t>เพิ่ม </a:t>
            </a:r>
            <a:r>
              <a:rPr lang="en-US" sz="1600" b="1" dirty="0" smtClean="0">
                <a:solidFill>
                  <a:srgbClr val="0070C0"/>
                </a:solidFill>
              </a:rPr>
              <a:t>161  </a:t>
            </a:r>
            <a:r>
              <a:rPr lang="th-TH" sz="1600" b="1" dirty="0">
                <a:solidFill>
                  <a:srgbClr val="0070C0"/>
                </a:solidFill>
              </a:rPr>
              <a:t>เตียง   </a:t>
            </a:r>
            <a:r>
              <a:rPr lang="en-US" sz="1600" b="1" dirty="0">
                <a:solidFill>
                  <a:srgbClr val="0070C0"/>
                </a:solidFill>
              </a:rPr>
              <a:t>= </a:t>
            </a:r>
            <a:r>
              <a:rPr lang="en-US" sz="1600" b="1" dirty="0" smtClean="0">
                <a:solidFill>
                  <a:srgbClr val="0070C0"/>
                </a:solidFill>
              </a:rPr>
              <a:t>461 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 </a:t>
            </a:r>
            <a:r>
              <a:rPr lang="en-US" sz="1600" b="1" dirty="0" smtClean="0">
                <a:solidFill>
                  <a:srgbClr val="0070C0"/>
                </a:solidFill>
              </a:rPr>
              <a:t>= 100.65%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1571542" y="2399534"/>
            <a:ext cx="4703329" cy="1782564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754091" y="2358569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525883" y="2827801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389258" y="13973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="" xmlns:a16="http://schemas.microsoft.com/office/drawing/2014/main" id="{ABE9F7BC-9E47-4CCD-AE67-ABDAFAEAADAC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sp>
          <p:nvSpPr>
            <p:cNvPr id="43" name="Title 1">
              <a:extLst>
                <a:ext uri="{FF2B5EF4-FFF2-40B4-BE49-F238E27FC236}">
                  <a16:creationId xmlns="" xmlns:a16="http://schemas.microsoft.com/office/drawing/2014/main" id="{FAD251A1-26C6-400F-B3F7-7EF3BDBC61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       ข้อมูลเตียง</a:t>
              </a:r>
              <a:r>
                <a:rPr lang="en-US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OR  </a:t>
              </a:r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ปี </a:t>
              </a:r>
              <a:r>
                <a:rPr lang="th-TH" sz="54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2561-2565 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="" xmlns:a16="http://schemas.microsoft.com/office/drawing/2014/main" id="{6B81F4BB-957C-45C1-9C7B-215B9350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>
              <a:extLst>
                <a:ext uri="{FF2B5EF4-FFF2-40B4-BE49-F238E27FC236}">
                  <a16:creationId xmlns="" xmlns:a16="http://schemas.microsoft.com/office/drawing/2014/main" id="{3868F4FE-E41E-404C-B763-A2F955E0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99127"/>
              <a:ext cx="1049018" cy="976899"/>
            </a:xfrm>
            <a:prstGeom prst="rect">
              <a:avLst/>
            </a:prstGeom>
          </p:spPr>
        </p:pic>
      </p:grpSp>
      <p:graphicFrame>
        <p:nvGraphicFramePr>
          <p:cNvPr id="2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82571"/>
              </p:ext>
            </p:extLst>
          </p:nvPr>
        </p:nvGraphicFramePr>
        <p:xfrm>
          <a:off x="4028835" y="1093160"/>
          <a:ext cx="3417085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ท่าบ่อ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รพ.โพนพิสัย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4695650" y="3450239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400823" y="3001461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3215680" y="2601351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43072"/>
              </p:ext>
            </p:extLst>
          </p:nvPr>
        </p:nvGraphicFramePr>
        <p:xfrm>
          <a:off x="213389" y="1251029"/>
          <a:ext cx="3678158" cy="110599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4205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192478"/>
                <a:gridCol w="707525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4(61=2),(65=2)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ด่านซ้าย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รพ.วังสะพุง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2(62=1,63=1)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เชียงคาน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(64)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928682"/>
              </p:ext>
            </p:extLst>
          </p:nvPr>
        </p:nvGraphicFramePr>
        <p:xfrm>
          <a:off x="119468" y="4869160"/>
          <a:ext cx="3417085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ศรีบุญเรือง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รพ.นากลาง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35036"/>
              </p:ext>
            </p:extLst>
          </p:nvPr>
        </p:nvGraphicFramePr>
        <p:xfrm>
          <a:off x="3587447" y="4941168"/>
          <a:ext cx="4542385" cy="173692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198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728192"/>
                <a:gridCol w="79208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กุมภวาปี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รพ.บ้านดุง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3(64=1,65=2)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รพ.หนองหาน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4(64=4)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รพ.บ้านผือ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รพ.น้ำโสม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รพ.เพ็ญ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03655"/>
              </p:ext>
            </p:extLst>
          </p:nvPr>
        </p:nvGraphicFramePr>
        <p:xfrm>
          <a:off x="6870265" y="3550800"/>
          <a:ext cx="5145277" cy="131630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2088232"/>
                <a:gridCol w="8247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</a:t>
                      </a:r>
                      <a:r>
                        <a:rPr lang="th-TH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วานรนิวาส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รพ.อากาศอำนวย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</a:t>
                      </a:r>
                      <a:r>
                        <a:rPr lang="th-TH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200" b="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......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รพ.พังโคน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3440"/>
              </p:ext>
            </p:extLst>
          </p:nvPr>
        </p:nvGraphicFramePr>
        <p:xfrm>
          <a:off x="7590626" y="1912917"/>
          <a:ext cx="4578581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6215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584176"/>
                <a:gridCol w="1224136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เซกา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10603"/>
              </p:ext>
            </p:extLst>
          </p:nvPr>
        </p:nvGraphicFramePr>
        <p:xfrm>
          <a:off x="7438844" y="2771500"/>
          <a:ext cx="4417796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33420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546440"/>
                <a:gridCol w="82982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(61)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ศรีสงคราม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16200000" flipH="1">
            <a:off x="3746359" y="2271315"/>
            <a:ext cx="736361" cy="17140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1339043" y="2510229"/>
            <a:ext cx="844497" cy="5823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687724" y="3872438"/>
            <a:ext cx="1715220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200245" y="3872439"/>
            <a:ext cx="1200579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400824" y="3850350"/>
            <a:ext cx="1271241" cy="33174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6036444" y="3147447"/>
            <a:ext cx="1355700" cy="34342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400823" y="2093277"/>
            <a:ext cx="2160240" cy="61251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60390" y="979117"/>
            <a:ext cx="390539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A,S,M1,M2 = 4,589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 (50</a:t>
            </a:r>
            <a:r>
              <a:rPr lang="th-TH" sz="1600" b="1" dirty="0" smtClean="0">
                <a:solidFill>
                  <a:srgbClr val="0070C0"/>
                </a:solidFill>
              </a:rPr>
              <a:t> 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 : OR 1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 </a:t>
            </a:r>
            <a:r>
              <a:rPr lang="en-US" sz="1600" b="1" dirty="0" smtClean="0">
                <a:solidFill>
                  <a:srgbClr val="0070C0"/>
                </a:solidFill>
              </a:rPr>
              <a:t>=</a:t>
            </a:r>
            <a:r>
              <a:rPr lang="th-TH" sz="1600" b="1" dirty="0" smtClean="0">
                <a:solidFill>
                  <a:srgbClr val="0070C0"/>
                </a:solidFill>
              </a:rPr>
              <a:t>ควรมี  </a:t>
            </a:r>
            <a:r>
              <a:rPr lang="en-US" sz="1600" b="1" dirty="0" smtClean="0">
                <a:solidFill>
                  <a:srgbClr val="0070C0"/>
                </a:solidFill>
              </a:rPr>
              <a:t>92 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r>
              <a:rPr lang="th-TH" sz="1600" b="1" dirty="0" smtClean="0">
                <a:solidFill>
                  <a:srgbClr val="0070C0"/>
                </a:solidFill>
              </a:rPr>
              <a:t>  มี  </a:t>
            </a:r>
            <a:r>
              <a:rPr lang="en-US" sz="1600" b="1" dirty="0" smtClean="0">
                <a:solidFill>
                  <a:srgbClr val="0070C0"/>
                </a:solidFill>
              </a:rPr>
              <a:t>OR  </a:t>
            </a:r>
            <a:r>
              <a:rPr lang="th-TH" sz="1600" b="1" dirty="0" smtClean="0">
                <a:solidFill>
                  <a:srgbClr val="0070C0"/>
                </a:solidFill>
              </a:rPr>
              <a:t>แล้ว  </a:t>
            </a:r>
            <a:r>
              <a:rPr lang="en-US" sz="1600" b="1" dirty="0" smtClean="0">
                <a:solidFill>
                  <a:srgbClr val="0070C0"/>
                </a:solidFill>
              </a:rPr>
              <a:t> 117</a:t>
            </a:r>
            <a:r>
              <a:rPr lang="th-TH" sz="1600" b="1" dirty="0" smtClean="0">
                <a:solidFill>
                  <a:srgbClr val="0070C0"/>
                </a:solidFill>
              </a:rPr>
              <a:t> เตียง  </a:t>
            </a:r>
            <a:r>
              <a:rPr lang="en-US" sz="1600" b="1" dirty="0" smtClean="0">
                <a:solidFill>
                  <a:srgbClr val="0070C0"/>
                </a:solidFill>
              </a:rPr>
              <a:t>=  </a:t>
            </a:r>
            <a:r>
              <a:rPr lang="en-US" sz="1600" b="1" dirty="0" smtClean="0">
                <a:solidFill>
                  <a:srgbClr val="FF0000"/>
                </a:solidFill>
              </a:rPr>
              <a:t>142 %</a:t>
            </a:r>
          </a:p>
          <a:p>
            <a:r>
              <a:rPr lang="th-TH" sz="1600" b="1" dirty="0" smtClean="0">
                <a:solidFill>
                  <a:srgbClr val="0070C0"/>
                </a:solidFill>
              </a:rPr>
              <a:t>แผน </a:t>
            </a:r>
            <a:r>
              <a:rPr lang="en-US" sz="1600" b="1" dirty="0" smtClean="0">
                <a:solidFill>
                  <a:srgbClr val="0070C0"/>
                </a:solidFill>
              </a:rPr>
              <a:t>62-65 </a:t>
            </a:r>
            <a:r>
              <a:rPr lang="th-TH" sz="1600" b="1" dirty="0">
                <a:solidFill>
                  <a:srgbClr val="0070C0"/>
                </a:solidFill>
              </a:rPr>
              <a:t>เพิ่ม 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39 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   </a:t>
            </a:r>
            <a:r>
              <a:rPr lang="en-US" sz="1600" b="1" dirty="0">
                <a:solidFill>
                  <a:srgbClr val="0070C0"/>
                </a:solidFill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169.56%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0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xmlns="" id="{24ABAC58-1501-425D-97BC-E291DECF34DF}"/>
              </a:ext>
            </a:extLst>
          </p:cNvPr>
          <p:cNvGrpSpPr/>
          <p:nvPr/>
        </p:nvGrpSpPr>
        <p:grpSpPr>
          <a:xfrm>
            <a:off x="1571542" y="2399534"/>
            <a:ext cx="4703329" cy="1782564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:a16="http://schemas.microsoft.com/office/drawing/2014/main" xmlns="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xmlns="" id="{EAD4FE0E-2DD8-421A-9007-4CE33C75B21B}"/>
                </a:ext>
              </a:extLst>
            </p:cNvPr>
            <p:cNvSpPr/>
            <p:nvPr/>
          </p:nvSpPr>
          <p:spPr>
            <a:xfrm>
              <a:off x="754091" y="2358569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:a16="http://schemas.microsoft.com/office/drawing/2014/main" xmlns="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:a16="http://schemas.microsoft.com/office/drawing/2014/main" xmlns="" id="{B4098E8D-599C-4718-A5B8-B4F575D75230}"/>
                </a:ext>
              </a:extLst>
            </p:cNvPr>
            <p:cNvSpPr/>
            <p:nvPr/>
          </p:nvSpPr>
          <p:spPr>
            <a:xfrm>
              <a:off x="1525883" y="2827801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xmlns="" id="{26C1ECC4-ECC4-4D25-8E81-EECCD5E4AA9C}"/>
                </a:ext>
              </a:extLst>
            </p:cNvPr>
            <p:cNvSpPr/>
            <p:nvPr/>
          </p:nvSpPr>
          <p:spPr>
            <a:xfrm>
              <a:off x="3389258" y="13973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:a16="http://schemas.microsoft.com/office/drawing/2014/main" xmlns="" id="{ABE9F7BC-9E47-4CCD-AE67-ABDAFAEAADAC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sp>
          <p:nvSpPr>
            <p:cNvPr id="43" name="Title 1">
              <a:extLst>
                <a:ext uri="{FF2B5EF4-FFF2-40B4-BE49-F238E27FC236}">
                  <a16:creationId xmlns:a16="http://schemas.microsoft.com/office/drawing/2014/main" xmlns="" id="{FAD251A1-26C6-400F-B3F7-7EF3BDBC61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       ข้อมูลเตียง</a:t>
              </a:r>
              <a:r>
                <a:rPr lang="en-US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NICU  </a:t>
              </a:r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ปี </a:t>
              </a:r>
              <a:r>
                <a:rPr lang="th-TH" sz="54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2561-2565 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xmlns="" id="{6B81F4BB-957C-45C1-9C7B-215B9350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>
              <a:extLst>
                <a:ext uri="{FF2B5EF4-FFF2-40B4-BE49-F238E27FC236}">
                  <a16:creationId xmlns:a16="http://schemas.microsoft.com/office/drawing/2014/main" xmlns="" id="{3868F4FE-E41E-404C-B763-A2F955E0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99127"/>
              <a:ext cx="1049018" cy="976899"/>
            </a:xfrm>
            <a:prstGeom prst="rect">
              <a:avLst/>
            </a:prstGeom>
          </p:spPr>
        </p:pic>
      </p:grpSp>
      <p:graphicFrame>
        <p:nvGraphicFramePr>
          <p:cNvPr id="22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13015"/>
              </p:ext>
            </p:extLst>
          </p:nvPr>
        </p:nvGraphicFramePr>
        <p:xfrm>
          <a:off x="2405995" y="979117"/>
          <a:ext cx="3417085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ท่าบ่อ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:a16="http://schemas.microsoft.com/office/drawing/2014/main" xmlns="" id="{26C1ECC4-ECC4-4D25-8E81-EECCD5E4AA9C}"/>
              </a:ext>
            </a:extLst>
          </p:cNvPr>
          <p:cNvSpPr/>
          <p:nvPr/>
        </p:nvSpPr>
        <p:spPr>
          <a:xfrm>
            <a:off x="4695650" y="3450239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:a16="http://schemas.microsoft.com/office/drawing/2014/main" xmlns="" id="{26C1ECC4-ECC4-4D25-8E81-EECCD5E4AA9C}"/>
              </a:ext>
            </a:extLst>
          </p:cNvPr>
          <p:cNvSpPr/>
          <p:nvPr/>
        </p:nvSpPr>
        <p:spPr>
          <a:xfrm>
            <a:off x="5400823" y="3001461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:a16="http://schemas.microsoft.com/office/drawing/2014/main" xmlns="" id="{26C1ECC4-ECC4-4D25-8E81-EECCD5E4AA9C}"/>
              </a:ext>
            </a:extLst>
          </p:cNvPr>
          <p:cNvSpPr/>
          <p:nvPr/>
        </p:nvSpPr>
        <p:spPr>
          <a:xfrm>
            <a:off x="3215680" y="2601351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24378"/>
              </p:ext>
            </p:extLst>
          </p:nvPr>
        </p:nvGraphicFramePr>
        <p:xfrm>
          <a:off x="213389" y="1777981"/>
          <a:ext cx="3434339" cy="47505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82401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535714"/>
                <a:gridCol w="1008112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47773"/>
              </p:ext>
            </p:extLst>
          </p:nvPr>
        </p:nvGraphicFramePr>
        <p:xfrm>
          <a:off x="205625" y="4869160"/>
          <a:ext cx="3417085" cy="47505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99352"/>
              </p:ext>
            </p:extLst>
          </p:nvPr>
        </p:nvGraphicFramePr>
        <p:xfrm>
          <a:off x="4114540" y="4941168"/>
          <a:ext cx="6373948" cy="131630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27564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440858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87811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549057"/>
                <a:gridCol w="763782"/>
                <a:gridCol w="1100460"/>
                <a:gridCol w="599232"/>
                <a:gridCol w="558282"/>
                <a:gridCol w="846902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Semi-NICU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4(62)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กุมภวาปี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รพ.บ้านดุง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รพ.บ้านผือ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รพ.เพ็ญ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30253"/>
              </p:ext>
            </p:extLst>
          </p:nvPr>
        </p:nvGraphicFramePr>
        <p:xfrm>
          <a:off x="6816080" y="3650294"/>
          <a:ext cx="3888432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16354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429299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72402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787055"/>
                <a:gridCol w="883322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วานรนิวาส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05809"/>
              </p:ext>
            </p:extLst>
          </p:nvPr>
        </p:nvGraphicFramePr>
        <p:xfrm>
          <a:off x="7590626" y="1912917"/>
          <a:ext cx="3833966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62157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1127593"/>
                <a:gridCol w="93610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4(62=4)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เซกา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28676"/>
              </p:ext>
            </p:extLst>
          </p:nvPr>
        </p:nvGraphicFramePr>
        <p:xfrm>
          <a:off x="7438844" y="2771500"/>
          <a:ext cx="4417796" cy="47505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33420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1546440"/>
                <a:gridCol w="82982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16200000" flipH="1">
            <a:off x="3615209" y="2140165"/>
            <a:ext cx="1084364" cy="8570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1339043" y="2510229"/>
            <a:ext cx="844497" cy="5823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687724" y="3872438"/>
            <a:ext cx="1715220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200245" y="3872439"/>
            <a:ext cx="1200579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400824" y="3850350"/>
            <a:ext cx="1271241" cy="33174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6036444" y="3147447"/>
            <a:ext cx="1355700" cy="34342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400823" y="2093277"/>
            <a:ext cx="2160240" cy="61251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36444" y="979117"/>
            <a:ext cx="59642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70C0"/>
                </a:solidFill>
              </a:rPr>
              <a:t>ปี </a:t>
            </a:r>
            <a:r>
              <a:rPr lang="en-US" sz="1600" b="1" dirty="0" smtClean="0">
                <a:solidFill>
                  <a:srgbClr val="0070C0"/>
                </a:solidFill>
              </a:rPr>
              <a:t>61 </a:t>
            </a:r>
            <a:r>
              <a:rPr lang="th-TH" sz="1600" b="1" dirty="0" smtClean="0">
                <a:solidFill>
                  <a:srgbClr val="0070C0"/>
                </a:solidFill>
              </a:rPr>
              <a:t>เกิด </a:t>
            </a:r>
            <a:r>
              <a:rPr lang="en-US" sz="1600" b="1" dirty="0" smtClean="0">
                <a:solidFill>
                  <a:srgbClr val="0070C0"/>
                </a:solidFill>
              </a:rPr>
              <a:t>47,215 </a:t>
            </a:r>
            <a:r>
              <a:rPr lang="th-TH" sz="1600" b="1" dirty="0" smtClean="0">
                <a:solidFill>
                  <a:srgbClr val="0070C0"/>
                </a:solidFill>
              </a:rPr>
              <a:t>คน </a:t>
            </a:r>
            <a:r>
              <a:rPr lang="en-US" sz="1600" b="1" dirty="0" smtClean="0">
                <a:solidFill>
                  <a:srgbClr val="0070C0"/>
                </a:solidFill>
              </a:rPr>
              <a:t>( 1 Unit:500 LB </a:t>
            </a:r>
            <a:r>
              <a:rPr lang="th-TH" sz="1600" b="1" dirty="0" smtClean="0">
                <a:solidFill>
                  <a:srgbClr val="0070C0"/>
                </a:solidFill>
              </a:rPr>
              <a:t>ควรมี </a:t>
            </a:r>
            <a:r>
              <a:rPr lang="en-US" sz="1600" b="1" dirty="0" smtClean="0">
                <a:solidFill>
                  <a:srgbClr val="0070C0"/>
                </a:solidFill>
              </a:rPr>
              <a:t> 94 Unit)</a:t>
            </a:r>
            <a:r>
              <a:rPr lang="th-TH" sz="1600" b="1" dirty="0" smtClean="0">
                <a:solidFill>
                  <a:srgbClr val="0070C0"/>
                </a:solidFill>
              </a:rPr>
              <a:t>  มีแล้ว </a:t>
            </a:r>
            <a:r>
              <a:rPr lang="en-US" sz="1600" b="1" dirty="0" smtClean="0">
                <a:solidFill>
                  <a:srgbClr val="0070C0"/>
                </a:solidFill>
              </a:rPr>
              <a:t>NICU 71 (+ Semi NICU 8) =71 Unit   = </a:t>
            </a:r>
            <a:r>
              <a:rPr lang="en-US" sz="1600" b="1" dirty="0" smtClean="0">
                <a:solidFill>
                  <a:srgbClr val="FF0000"/>
                </a:solidFill>
              </a:rPr>
              <a:t>75.53%  </a:t>
            </a:r>
            <a:r>
              <a:rPr lang="th-TH" sz="1600" b="1" dirty="0" smtClean="0">
                <a:solidFill>
                  <a:srgbClr val="FF0000"/>
                </a:solidFill>
              </a:rPr>
              <a:t>ขาด </a:t>
            </a:r>
            <a:r>
              <a:rPr lang="en-US" sz="1600" b="1" dirty="0" smtClean="0">
                <a:solidFill>
                  <a:srgbClr val="FF0000"/>
                </a:solidFill>
              </a:rPr>
              <a:t>23Unit</a:t>
            </a:r>
          </a:p>
          <a:p>
            <a:r>
              <a:rPr lang="th-TH" sz="1600" b="1" dirty="0" smtClean="0">
                <a:solidFill>
                  <a:srgbClr val="0070C0"/>
                </a:solidFill>
              </a:rPr>
              <a:t>แผน </a:t>
            </a:r>
            <a:r>
              <a:rPr lang="en-US" sz="1600" b="1" dirty="0" smtClean="0">
                <a:solidFill>
                  <a:srgbClr val="0070C0"/>
                </a:solidFill>
              </a:rPr>
              <a:t>62-65 </a:t>
            </a:r>
            <a:r>
              <a:rPr lang="th-TH" sz="1600" b="1" dirty="0">
                <a:solidFill>
                  <a:srgbClr val="FF0000"/>
                </a:solidFill>
              </a:rPr>
              <a:t>เพิ่ม </a:t>
            </a:r>
            <a:r>
              <a:rPr lang="en-US" sz="1600" b="1" dirty="0">
                <a:solidFill>
                  <a:srgbClr val="FF0000"/>
                </a:solidFill>
              </a:rPr>
              <a:t>NICU </a:t>
            </a:r>
            <a:r>
              <a:rPr lang="en-US" sz="1600" b="1" dirty="0" smtClean="0">
                <a:solidFill>
                  <a:srgbClr val="FF0000"/>
                </a:solidFill>
              </a:rPr>
              <a:t>23 </a:t>
            </a:r>
            <a:r>
              <a:rPr lang="en-US" sz="1600" b="1" dirty="0">
                <a:solidFill>
                  <a:srgbClr val="FF0000"/>
                </a:solidFill>
              </a:rPr>
              <a:t>(+ Semi NICU </a:t>
            </a:r>
            <a:r>
              <a:rPr lang="en-US" sz="1600" b="1" dirty="0" smtClean="0">
                <a:solidFill>
                  <a:srgbClr val="FF0000"/>
                </a:solidFill>
              </a:rPr>
              <a:t>4)  </a:t>
            </a:r>
            <a:r>
              <a:rPr lang="en-US" sz="1600" b="1" dirty="0">
                <a:solidFill>
                  <a:srgbClr val="FF0000"/>
                </a:solidFill>
              </a:rPr>
              <a:t>Unit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= 94 Unit  =</a:t>
            </a:r>
            <a:r>
              <a:rPr lang="en-US" sz="1600" b="1" dirty="0" smtClean="0">
                <a:solidFill>
                  <a:srgbClr val="FF0000"/>
                </a:solidFill>
              </a:rPr>
              <a:t>100%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xmlns="" id="{24ABAC58-1501-425D-97BC-E291DECF34DF}"/>
              </a:ext>
            </a:extLst>
          </p:cNvPr>
          <p:cNvGrpSpPr/>
          <p:nvPr/>
        </p:nvGrpSpPr>
        <p:grpSpPr>
          <a:xfrm>
            <a:off x="1571542" y="2399534"/>
            <a:ext cx="4703329" cy="1782564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:a16="http://schemas.microsoft.com/office/drawing/2014/main" xmlns="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xmlns="" id="{EAD4FE0E-2DD8-421A-9007-4CE33C75B21B}"/>
                </a:ext>
              </a:extLst>
            </p:cNvPr>
            <p:cNvSpPr/>
            <p:nvPr/>
          </p:nvSpPr>
          <p:spPr>
            <a:xfrm>
              <a:off x="754091" y="2358569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:a16="http://schemas.microsoft.com/office/drawing/2014/main" xmlns="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:a16="http://schemas.microsoft.com/office/drawing/2014/main" xmlns="" id="{B4098E8D-599C-4718-A5B8-B4F575D75230}"/>
                </a:ext>
              </a:extLst>
            </p:cNvPr>
            <p:cNvSpPr/>
            <p:nvPr/>
          </p:nvSpPr>
          <p:spPr>
            <a:xfrm>
              <a:off x="1525883" y="2827801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xmlns="" id="{26C1ECC4-ECC4-4D25-8E81-EECCD5E4AA9C}"/>
                </a:ext>
              </a:extLst>
            </p:cNvPr>
            <p:cNvSpPr/>
            <p:nvPr/>
          </p:nvSpPr>
          <p:spPr>
            <a:xfrm>
              <a:off x="3389258" y="13973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:a16="http://schemas.microsoft.com/office/drawing/2014/main" xmlns="" id="{ABE9F7BC-9E47-4CCD-AE67-ABDAFAEAADAC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sp>
          <p:nvSpPr>
            <p:cNvPr id="43" name="Title 1">
              <a:extLst>
                <a:ext uri="{FF2B5EF4-FFF2-40B4-BE49-F238E27FC236}">
                  <a16:creationId xmlns:a16="http://schemas.microsoft.com/office/drawing/2014/main" xmlns="" id="{FAD251A1-26C6-400F-B3F7-7EF3BDBC61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       ข้อมูลเตียง</a:t>
              </a:r>
              <a:r>
                <a:rPr lang="en-US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SNB </a:t>
              </a:r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ปี </a:t>
              </a:r>
              <a:r>
                <a:rPr lang="th-TH" sz="54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2561-2565 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xmlns="" id="{6B81F4BB-957C-45C1-9C7B-215B9350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>
              <a:extLst>
                <a:ext uri="{FF2B5EF4-FFF2-40B4-BE49-F238E27FC236}">
                  <a16:creationId xmlns:a16="http://schemas.microsoft.com/office/drawing/2014/main" xmlns="" id="{3868F4FE-E41E-404C-B763-A2F955E0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99127"/>
              <a:ext cx="1049018" cy="976899"/>
            </a:xfrm>
            <a:prstGeom prst="rect">
              <a:avLst/>
            </a:prstGeom>
          </p:spPr>
        </p:pic>
      </p:grpSp>
      <p:graphicFrame>
        <p:nvGraphicFramePr>
          <p:cNvPr id="22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41266"/>
              </p:ext>
            </p:extLst>
          </p:nvPr>
        </p:nvGraphicFramePr>
        <p:xfrm>
          <a:off x="3576633" y="1093160"/>
          <a:ext cx="3417085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ท่าบ่อ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รพ.โพนพิสัย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486589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:a16="http://schemas.microsoft.com/office/drawing/2014/main" xmlns="" id="{26C1ECC4-ECC4-4D25-8E81-EECCD5E4AA9C}"/>
              </a:ext>
            </a:extLst>
          </p:cNvPr>
          <p:cNvSpPr/>
          <p:nvPr/>
        </p:nvSpPr>
        <p:spPr>
          <a:xfrm>
            <a:off x="4695650" y="3450239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:a16="http://schemas.microsoft.com/office/drawing/2014/main" xmlns="" id="{26C1ECC4-ECC4-4D25-8E81-EECCD5E4AA9C}"/>
              </a:ext>
            </a:extLst>
          </p:cNvPr>
          <p:cNvSpPr/>
          <p:nvPr/>
        </p:nvSpPr>
        <p:spPr>
          <a:xfrm>
            <a:off x="5400823" y="3001461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:a16="http://schemas.microsoft.com/office/drawing/2014/main" xmlns="" id="{26C1ECC4-ECC4-4D25-8E81-EECCD5E4AA9C}"/>
              </a:ext>
            </a:extLst>
          </p:cNvPr>
          <p:cNvSpPr/>
          <p:nvPr/>
        </p:nvSpPr>
        <p:spPr>
          <a:xfrm>
            <a:off x="3215680" y="2601351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3966"/>
              </p:ext>
            </p:extLst>
          </p:nvPr>
        </p:nvGraphicFramePr>
        <p:xfrm>
          <a:off x="213389" y="1251029"/>
          <a:ext cx="3146307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82401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463706"/>
                <a:gridCol w="792088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ด่านซ้าย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85594"/>
              </p:ext>
            </p:extLst>
          </p:nvPr>
        </p:nvGraphicFramePr>
        <p:xfrm>
          <a:off x="205625" y="4869160"/>
          <a:ext cx="3417085" cy="47505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90682"/>
              </p:ext>
            </p:extLst>
          </p:nvPr>
        </p:nvGraphicFramePr>
        <p:xfrm>
          <a:off x="3824807" y="4873504"/>
          <a:ext cx="4542385" cy="110599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1986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1728192"/>
                <a:gridCol w="79208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กุมภวาปี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รพ.บ้านดุง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รพ.บ้านผือ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0058"/>
              </p:ext>
            </p:extLst>
          </p:nvPr>
        </p:nvGraphicFramePr>
        <p:xfrm>
          <a:off x="6816080" y="3650294"/>
          <a:ext cx="3744416" cy="131630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720080"/>
                <a:gridCol w="792088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วานรนิวาส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รพ.อากาศอำนวย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รพ.พังโคน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581784"/>
              </p:ext>
            </p:extLst>
          </p:nvPr>
        </p:nvGraphicFramePr>
        <p:xfrm>
          <a:off x="7590626" y="1912917"/>
          <a:ext cx="3185894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62157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623537"/>
                <a:gridCol w="792088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เซกา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:a16="http://schemas.microsoft.com/office/drawing/2014/main" xmlns="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46598"/>
              </p:ext>
            </p:extLst>
          </p:nvPr>
        </p:nvGraphicFramePr>
        <p:xfrm>
          <a:off x="7438844" y="2771500"/>
          <a:ext cx="3913740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33420">
                  <a:extLst>
                    <a:ext uri="{9D8B030D-6E8A-4147-A177-3AD203B41FA5}">
                      <a16:colId xmlns:a16="http://schemas.microsoft.com/office/drawing/2014/main" xmlns="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943889280"/>
                    </a:ext>
                  </a:extLst>
                </a:gridCol>
                <a:gridCol w="1080120"/>
                <a:gridCol w="792088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รพ.ธาตุพนม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ศรีสงคราม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002286"/>
                  </a:ext>
                </a:extLst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16200000" flipH="1">
            <a:off x="3746359" y="2271315"/>
            <a:ext cx="736361" cy="17140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1339043" y="2510229"/>
            <a:ext cx="844497" cy="5823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687724" y="3872438"/>
            <a:ext cx="1715220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200245" y="3872439"/>
            <a:ext cx="1200579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400824" y="3850350"/>
            <a:ext cx="1271241" cy="33174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6036444" y="3147447"/>
            <a:ext cx="1355700" cy="34342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400823" y="2093277"/>
            <a:ext cx="2160240" cy="61251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04112" y="979117"/>
            <a:ext cx="475252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 </a:t>
            </a:r>
            <a:r>
              <a:rPr lang="en-US" sz="1600" b="1" dirty="0">
                <a:solidFill>
                  <a:srgbClr val="0070C0"/>
                </a:solidFill>
              </a:rPr>
              <a:t>NICU</a:t>
            </a:r>
            <a:r>
              <a:rPr lang="th-TH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: SNB 2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  มี </a:t>
            </a:r>
            <a:r>
              <a:rPr lang="en-US" sz="1600" b="1" dirty="0" smtClean="0">
                <a:solidFill>
                  <a:srgbClr val="0070C0"/>
                </a:solidFill>
              </a:rPr>
              <a:t>NICU  94  x  2 SNB = </a:t>
            </a:r>
            <a:r>
              <a:rPr lang="th-TH" sz="1600" b="1" dirty="0" smtClean="0">
                <a:solidFill>
                  <a:srgbClr val="0070C0"/>
                </a:solidFill>
              </a:rPr>
              <a:t>ต้องการ </a:t>
            </a:r>
            <a:r>
              <a:rPr lang="en-US" sz="1600" b="1" dirty="0" smtClean="0">
                <a:solidFill>
                  <a:srgbClr val="0070C0"/>
                </a:solidFill>
              </a:rPr>
              <a:t>SNB =188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 )</a:t>
            </a:r>
            <a:r>
              <a:rPr lang="th-TH" sz="1600" b="1" dirty="0" smtClean="0">
                <a:solidFill>
                  <a:srgbClr val="0070C0"/>
                </a:solidFill>
              </a:rPr>
              <a:t>  มีแล้ว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th-TH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222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 </a:t>
            </a:r>
            <a:r>
              <a:rPr lang="en-US" sz="1600" b="1" dirty="0" smtClean="0">
                <a:solidFill>
                  <a:srgbClr val="0070C0"/>
                </a:solidFill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118.08 %  </a:t>
            </a:r>
          </a:p>
          <a:p>
            <a:r>
              <a:rPr lang="th-TH" sz="1600" b="1" dirty="0" smtClean="0">
                <a:solidFill>
                  <a:srgbClr val="FF0000"/>
                </a:solidFill>
              </a:rPr>
              <a:t>แผน </a:t>
            </a:r>
            <a:r>
              <a:rPr lang="en-US" sz="1600" b="1" dirty="0" smtClean="0">
                <a:solidFill>
                  <a:srgbClr val="FF0000"/>
                </a:solidFill>
              </a:rPr>
              <a:t>62-65 </a:t>
            </a:r>
            <a:r>
              <a:rPr lang="th-TH" sz="1600" b="1" dirty="0">
                <a:solidFill>
                  <a:srgbClr val="FF0000"/>
                </a:solidFill>
              </a:rPr>
              <a:t>เพิ่ม 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31  </a:t>
            </a:r>
            <a:r>
              <a:rPr lang="th-TH" sz="1600" b="1" dirty="0">
                <a:solidFill>
                  <a:srgbClr val="FF0000"/>
                </a:solidFill>
              </a:rPr>
              <a:t>เตียง  </a:t>
            </a:r>
            <a:r>
              <a:rPr lang="th-TH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= </a:t>
            </a:r>
            <a:r>
              <a:rPr lang="th-TH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253  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  </a:t>
            </a:r>
            <a:r>
              <a:rPr lang="en-US" sz="1600" b="1" dirty="0" smtClean="0">
                <a:solidFill>
                  <a:srgbClr val="0070C0"/>
                </a:solidFill>
              </a:rPr>
              <a:t>=  134.57%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2FD7335B-DAA6-4039-A0C4-C53445BB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12" y="2137885"/>
            <a:ext cx="1942751" cy="2877407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577192CF-62D0-4C31-B7B1-7770B2626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63" y="2124029"/>
            <a:ext cx="1942751" cy="2877407"/>
          </a:xfrm>
          <a:prstGeom prst="rect">
            <a:avLst/>
          </a:prstGeom>
        </p:spPr>
      </p:pic>
      <p:graphicFrame>
        <p:nvGraphicFramePr>
          <p:cNvPr id="8" name="แผนภูมิ 7">
            <a:extLst>
              <a:ext uri="{FF2B5EF4-FFF2-40B4-BE49-F238E27FC236}">
                <a16:creationId xmlns="" xmlns:a16="http://schemas.microsoft.com/office/drawing/2014/main" id="{2BFBA3D7-17DD-4F37-A610-1646C6682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48709"/>
              </p:ext>
            </p:extLst>
          </p:nvPr>
        </p:nvGraphicFramePr>
        <p:xfrm>
          <a:off x="5616042" y="1842708"/>
          <a:ext cx="6384614" cy="432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9ADBD686-681E-4E6F-AFBC-65431F2A84F7}"/>
              </a:ext>
            </a:extLst>
          </p:cNvPr>
          <p:cNvSpPr/>
          <p:nvPr/>
        </p:nvSpPr>
        <p:spPr>
          <a:xfrm>
            <a:off x="1278875" y="1008996"/>
            <a:ext cx="939117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การป่วย</a:t>
            </a:r>
            <a:r>
              <a:rPr lang="th-TH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</a:t>
            </a:r>
            <a:r>
              <a:rPr lang="en-US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3600" b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ผู้ป่วยนอก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</a:t>
            </a:r>
            <a:r>
              <a:rPr lang="en-US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อันดับแรก ปี 2562</a:t>
            </a:r>
          </a:p>
        </p:txBody>
      </p:sp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422CA6C7-E870-44B9-89AA-5C4101F6228D}"/>
              </a:ext>
            </a:extLst>
          </p:cNvPr>
          <p:cNvGrpSpPr/>
          <p:nvPr/>
        </p:nvGrpSpPr>
        <p:grpSpPr>
          <a:xfrm>
            <a:off x="0" y="139407"/>
            <a:ext cx="11856640" cy="697305"/>
            <a:chOff x="0" y="127106"/>
            <a:chExt cx="12192000" cy="484360"/>
          </a:xfrm>
        </p:grpSpPr>
        <p:grpSp>
          <p:nvGrpSpPr>
            <p:cNvPr id="11" name="กลุ่ม 10">
              <a:extLst>
                <a:ext uri="{FF2B5EF4-FFF2-40B4-BE49-F238E27FC236}">
                  <a16:creationId xmlns="" xmlns:a16="http://schemas.microsoft.com/office/drawing/2014/main" id="{AE7F6CC6-1B27-47B3-9E00-AEE3E4DEF0CE}"/>
                </a:ext>
              </a:extLst>
            </p:cNvPr>
            <p:cNvGrpSpPr/>
            <p:nvPr/>
          </p:nvGrpSpPr>
          <p:grpSpPr>
            <a:xfrm>
              <a:off x="0" y="150361"/>
              <a:ext cx="12192000" cy="461105"/>
              <a:chOff x="0" y="150361"/>
              <a:chExt cx="12192000" cy="461105"/>
            </a:xfrm>
          </p:grpSpPr>
          <p:sp>
            <p:nvSpPr>
              <p:cNvPr id="13" name="Title 1">
                <a:extLst>
                  <a:ext uri="{FF2B5EF4-FFF2-40B4-BE49-F238E27FC236}">
                    <a16:creationId xmlns="" xmlns:a16="http://schemas.microsoft.com/office/drawing/2014/main" id="{4B932214-41A4-47C2-AF10-F0DADAAEEBAA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0" y="173409"/>
                <a:ext cx="12192000" cy="4380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lIns="121909" tIns="60955" rIns="121909" bIns="6095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th-TH" b="1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</a:t>
                </a:r>
                <a:r>
                  <a:rPr lang="en-US" b="1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ข้อมูล</a:t>
                </a:r>
                <a:r>
                  <a:rPr lang="th-TH" b="1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โรค</a:t>
                </a:r>
              </a:p>
            </p:txBody>
          </p:sp>
          <p:pic>
            <p:nvPicPr>
              <p:cNvPr id="14" name="Picture 15">
                <a:extLst>
                  <a:ext uri="{FF2B5EF4-FFF2-40B4-BE49-F238E27FC236}">
                    <a16:creationId xmlns="" xmlns:a16="http://schemas.microsoft.com/office/drawing/2014/main" id="{4E04047C-19BA-4602-8031-DFA539BE8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150361"/>
                <a:ext cx="648072" cy="461105"/>
              </a:xfrm>
              <a:prstGeom prst="rect">
                <a:avLst/>
              </a:prstGeom>
            </p:spPr>
          </p:pic>
        </p:grpSp>
        <p:pic>
          <p:nvPicPr>
            <p:cNvPr id="12" name="รูปภาพ 11">
              <a:extLst>
                <a:ext uri="{FF2B5EF4-FFF2-40B4-BE49-F238E27FC236}">
                  <a16:creationId xmlns="" xmlns:a16="http://schemas.microsoft.com/office/drawing/2014/main" id="{5969F6E5-0D7C-455D-94EC-0530939EF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52" y="127106"/>
              <a:ext cx="596756" cy="469685"/>
            </a:xfrm>
            <a:prstGeom prst="ellipse">
              <a:avLst/>
            </a:prstGeom>
          </p:spPr>
        </p:pic>
      </p:grpSp>
      <p:graphicFrame>
        <p:nvGraphicFramePr>
          <p:cNvPr id="17" name="แผนภูมิ 16">
            <a:extLst>
              <a:ext uri="{FF2B5EF4-FFF2-40B4-BE49-F238E27FC236}">
                <a16:creationId xmlns="" xmlns:a16="http://schemas.microsoft.com/office/drawing/2014/main" id="{BFFA02BA-DD83-4C59-9F44-E7D09EAB9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398071"/>
              </p:ext>
            </p:extLst>
          </p:nvPr>
        </p:nvGraphicFramePr>
        <p:xfrm>
          <a:off x="136812" y="1741641"/>
          <a:ext cx="5774131" cy="435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สี่เหลี่ยมผืนผ้า 23">
            <a:extLst>
              <a:ext uri="{FF2B5EF4-FFF2-40B4-BE49-F238E27FC236}">
                <a16:creationId xmlns="" xmlns:a16="http://schemas.microsoft.com/office/drawing/2014/main" id="{B49EA1C1-B5A0-4C7B-B0DD-B58D5D6507DF}"/>
              </a:ext>
            </a:extLst>
          </p:cNvPr>
          <p:cNvSpPr/>
          <p:nvPr/>
        </p:nvSpPr>
        <p:spPr>
          <a:xfrm>
            <a:off x="136812" y="6376814"/>
            <a:ext cx="7769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HDC 21 </a:t>
            </a:r>
            <a:r>
              <a:rPr lang="th-TH" sz="1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เม.ย.</a:t>
            </a:r>
            <a:r>
              <a:rPr lang="en-US" sz="1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62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="" xmlns:a16="http://schemas.microsoft.com/office/drawing/2014/main" id="{4E9DC85D-5E6E-4AD3-8CFE-F9008593818E}"/>
              </a:ext>
            </a:extLst>
          </p:cNvPr>
          <p:cNvSpPr/>
          <p:nvPr/>
        </p:nvSpPr>
        <p:spPr>
          <a:xfrm>
            <a:off x="9048329" y="257523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922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1571544" y="2190742"/>
            <a:ext cx="4703329" cy="2381265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789869" y="2358570"/>
              <a:ext cx="476443" cy="359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362" y="2369787"/>
              <a:ext cx="900204" cy="359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529482" y="2827801"/>
              <a:ext cx="1245429" cy="359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406218" y="1397309"/>
              <a:ext cx="782403" cy="359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grpSp>
        <p:nvGrpSpPr>
          <p:cNvPr id="4" name="กลุ่ม 41">
            <a:extLst>
              <a:ext uri="{FF2B5EF4-FFF2-40B4-BE49-F238E27FC236}">
                <a16:creationId xmlns="" xmlns:a16="http://schemas.microsoft.com/office/drawing/2014/main" id="{ABE9F7BC-9E47-4CCD-AE67-ABDAFAEAADAC}"/>
              </a:ext>
            </a:extLst>
          </p:cNvPr>
          <p:cNvGrpSpPr/>
          <p:nvPr/>
        </p:nvGrpSpPr>
        <p:grpSpPr>
          <a:xfrm>
            <a:off x="257662" y="199705"/>
            <a:ext cx="11670985" cy="883923"/>
            <a:chOff x="0" y="107528"/>
            <a:chExt cx="12192000" cy="976899"/>
          </a:xfrm>
        </p:grpSpPr>
        <p:sp>
          <p:nvSpPr>
            <p:cNvPr id="43" name="Title 1">
              <a:extLst>
                <a:ext uri="{FF2B5EF4-FFF2-40B4-BE49-F238E27FC236}">
                  <a16:creationId xmlns="" xmlns:a16="http://schemas.microsoft.com/office/drawing/2014/main" id="{FAD251A1-26C6-400F-B3F7-7EF3BDBC61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5500" b="1" dirty="0">
                  <a:solidFill>
                    <a:srgbClr val="3333FF"/>
                  </a:solidFill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en-US" sz="5500" b="1" dirty="0" smtClean="0">
                  <a:solidFill>
                    <a:srgbClr val="3333FF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th-TH" sz="5500" b="1" dirty="0" smtClean="0">
                  <a:solidFill>
                    <a:srgbClr val="3333FF"/>
                  </a:solidFill>
                  <a:latin typeface="DB Adman X" pitchFamily="2" charset="-34"/>
                  <a:cs typeface="DB Adman X" pitchFamily="2" charset="-34"/>
                </a:rPr>
                <a:t>ข้อมูล</a:t>
              </a:r>
              <a:r>
                <a:rPr lang="th-TH" sz="5500" b="1" dirty="0">
                  <a:solidFill>
                    <a:srgbClr val="3333FF"/>
                  </a:solidFill>
                  <a:latin typeface="DB Adman X" pitchFamily="2" charset="-34"/>
                  <a:cs typeface="DB Adman X" pitchFamily="2" charset="-34"/>
                </a:rPr>
                <a:t>เตียง</a:t>
              </a:r>
              <a:r>
                <a:rPr lang="en-US" sz="5500" b="1" dirty="0">
                  <a:solidFill>
                    <a:srgbClr val="3333FF"/>
                  </a:solidFill>
                  <a:latin typeface="DB Adman X" pitchFamily="2" charset="-34"/>
                  <a:cs typeface="DB Adman X" pitchFamily="2" charset="-34"/>
                </a:rPr>
                <a:t> </a:t>
              </a:r>
              <a:r>
                <a:rPr lang="en-US" sz="5500" b="1" dirty="0" smtClean="0">
                  <a:solidFill>
                    <a:srgbClr val="3333FF"/>
                  </a:solidFill>
                  <a:latin typeface="DB Adman X" pitchFamily="2" charset="-34"/>
                  <a:cs typeface="DB Adman X" pitchFamily="2" charset="-34"/>
                </a:rPr>
                <a:t>STROKE  UNIT </a:t>
              </a:r>
              <a:r>
                <a:rPr lang="th-TH" sz="5500" b="1" dirty="0">
                  <a:solidFill>
                    <a:srgbClr val="3333FF"/>
                  </a:solidFill>
                  <a:latin typeface="DB Adman X" pitchFamily="2" charset="-34"/>
                  <a:cs typeface="DB Adman X" pitchFamily="2" charset="-34"/>
                </a:rPr>
                <a:t>ปี 2561-2565 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="" xmlns:a16="http://schemas.microsoft.com/office/drawing/2014/main" id="{6B81F4BB-957C-45C1-9C7B-215B9350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>
              <a:extLst>
                <a:ext uri="{FF2B5EF4-FFF2-40B4-BE49-F238E27FC236}">
                  <a16:creationId xmlns="" xmlns:a16="http://schemas.microsoft.com/office/drawing/2014/main" id="{3868F4FE-E41E-404C-B763-A2F955E0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7528"/>
              <a:ext cx="1049018" cy="976899"/>
            </a:xfrm>
            <a:prstGeom prst="rect">
              <a:avLst/>
            </a:prstGeom>
          </p:spPr>
        </p:pic>
      </p:grpSp>
      <p:graphicFrame>
        <p:nvGraphicFramePr>
          <p:cNvPr id="2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04145"/>
              </p:ext>
            </p:extLst>
          </p:nvPr>
        </p:nvGraphicFramePr>
        <p:xfrm>
          <a:off x="2835068" y="1220055"/>
          <a:ext cx="3003269" cy="4750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1503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720080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4673478" y="3450239"/>
            <a:ext cx="891587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th-TH" sz="2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380522" y="3001462"/>
            <a:ext cx="915631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th-TH" sz="2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3215681" y="2601351"/>
            <a:ext cx="984564" cy="40011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th-TH" sz="2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62820"/>
              </p:ext>
            </p:extLst>
          </p:nvPr>
        </p:nvGraphicFramePr>
        <p:xfrm>
          <a:off x="212176" y="1904102"/>
          <a:ext cx="3218315" cy="4750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2602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720080"/>
                <a:gridCol w="792088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13707"/>
              </p:ext>
            </p:extLst>
          </p:nvPr>
        </p:nvGraphicFramePr>
        <p:xfrm>
          <a:off x="432289" y="5157193"/>
          <a:ext cx="3240360" cy="4750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720080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หนองบัวลำภู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74918"/>
              </p:ext>
            </p:extLst>
          </p:nvPr>
        </p:nvGraphicFramePr>
        <p:xfrm>
          <a:off x="5120953" y="4869161"/>
          <a:ext cx="4542386" cy="4750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198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728192"/>
                <a:gridCol w="792087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67150"/>
              </p:ext>
            </p:extLst>
          </p:nvPr>
        </p:nvGraphicFramePr>
        <p:xfrm>
          <a:off x="6816080" y="3650294"/>
          <a:ext cx="3672408" cy="68536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720080"/>
                <a:gridCol w="720080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79735"/>
              </p:ext>
            </p:extLst>
          </p:nvPr>
        </p:nvGraphicFramePr>
        <p:xfrm>
          <a:off x="7536160" y="1845977"/>
          <a:ext cx="3257902" cy="4750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6215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695545"/>
                <a:gridCol w="792088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36722"/>
              </p:ext>
            </p:extLst>
          </p:nvPr>
        </p:nvGraphicFramePr>
        <p:xfrm>
          <a:off x="7438845" y="2771501"/>
          <a:ext cx="3481692" cy="47505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33420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76064"/>
                <a:gridCol w="864096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5400000">
            <a:off x="3796708" y="2165979"/>
            <a:ext cx="1024392" cy="21828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1339045" y="2510230"/>
            <a:ext cx="844497" cy="5823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500461" y="4211503"/>
            <a:ext cx="1715220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200245" y="3872440"/>
            <a:ext cx="1200579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400825" y="3850351"/>
            <a:ext cx="1271241" cy="33174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5747286" y="3090047"/>
            <a:ext cx="1616068" cy="26721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294165" y="1978995"/>
            <a:ext cx="2160240" cy="61251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3155" y="1094780"/>
            <a:ext cx="5740156" cy="584773"/>
          </a:xfrm>
          <a:prstGeom prst="rect">
            <a:avLst/>
          </a:prstGeom>
          <a:solidFill>
            <a:srgbClr val="FFFF00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A,S</a:t>
            </a:r>
            <a:r>
              <a:rPr lang="th-TH" sz="1600" b="1" dirty="0">
                <a:solidFill>
                  <a:srgbClr val="0070C0"/>
                </a:solidFill>
              </a:rPr>
              <a:t>  มี  </a:t>
            </a:r>
            <a:r>
              <a:rPr lang="en-US" sz="1600" b="1" dirty="0">
                <a:solidFill>
                  <a:srgbClr val="0070C0"/>
                </a:solidFill>
              </a:rPr>
              <a:t>Stroke  Unit  </a:t>
            </a:r>
            <a:r>
              <a:rPr lang="th-TH" sz="1600" b="1" dirty="0" smtClean="0">
                <a:solidFill>
                  <a:srgbClr val="0070C0"/>
                </a:solidFill>
              </a:rPr>
              <a:t>ควรมี  </a:t>
            </a:r>
            <a:r>
              <a:rPr lang="en-US" sz="1600" b="1" dirty="0" smtClean="0">
                <a:solidFill>
                  <a:srgbClr val="0070C0"/>
                </a:solidFill>
              </a:rPr>
              <a:t>72 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   มีแล้ว</a:t>
            </a:r>
            <a:r>
              <a:rPr lang="en-US" sz="1600" b="1" dirty="0" smtClean="0">
                <a:solidFill>
                  <a:srgbClr val="0070C0"/>
                </a:solidFill>
              </a:rPr>
              <a:t>  </a:t>
            </a:r>
            <a:r>
              <a:rPr lang="en-US" sz="1600" b="1" dirty="0">
                <a:solidFill>
                  <a:srgbClr val="0070C0"/>
                </a:solidFill>
              </a:rPr>
              <a:t>68  </a:t>
            </a:r>
            <a:r>
              <a:rPr lang="th-TH" sz="1600" b="1" dirty="0">
                <a:solidFill>
                  <a:srgbClr val="0070C0"/>
                </a:solidFill>
              </a:rPr>
              <a:t>เตียง   </a:t>
            </a:r>
            <a:r>
              <a:rPr lang="en-US" sz="1600" b="1" dirty="0" smtClean="0">
                <a:solidFill>
                  <a:srgbClr val="0070C0"/>
                </a:solidFill>
              </a:rPr>
              <a:t>= 94.44%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th-TH" sz="1600" b="1" dirty="0">
                <a:solidFill>
                  <a:srgbClr val="0070C0"/>
                </a:solidFill>
              </a:rPr>
              <a:t>แผน </a:t>
            </a:r>
            <a:r>
              <a:rPr lang="en-US" sz="1600" b="1" dirty="0" smtClean="0">
                <a:solidFill>
                  <a:srgbClr val="0070C0"/>
                </a:solidFill>
              </a:rPr>
              <a:t>63-64  </a:t>
            </a:r>
            <a:r>
              <a:rPr lang="th-TH" sz="1600" b="1" dirty="0">
                <a:solidFill>
                  <a:srgbClr val="0070C0"/>
                </a:solidFill>
              </a:rPr>
              <a:t>เพิ่ม  </a:t>
            </a:r>
            <a:r>
              <a:rPr lang="en-US" sz="1600" b="1" dirty="0">
                <a:solidFill>
                  <a:srgbClr val="0070C0"/>
                </a:solidFill>
              </a:rPr>
              <a:t>S  </a:t>
            </a:r>
            <a:r>
              <a:rPr lang="th-TH" sz="1600" b="1" dirty="0">
                <a:solidFill>
                  <a:srgbClr val="0070C0"/>
                </a:solidFill>
              </a:rPr>
              <a:t>หนองคาย </a:t>
            </a:r>
            <a:r>
              <a:rPr lang="en-US" sz="1600" b="1" dirty="0" smtClean="0">
                <a:solidFill>
                  <a:srgbClr val="0070C0"/>
                </a:solidFill>
              </a:rPr>
              <a:t>4(63)</a:t>
            </a:r>
            <a:r>
              <a:rPr lang="th-TH" sz="1600" b="1" dirty="0" smtClean="0">
                <a:solidFill>
                  <a:srgbClr val="0070C0"/>
                </a:solidFill>
              </a:rPr>
              <a:t>  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th-TH" sz="1600" b="1" dirty="0" smtClean="0">
                <a:solidFill>
                  <a:srgbClr val="0070C0"/>
                </a:solidFill>
              </a:rPr>
              <a:t>บึงกาฬ</a:t>
            </a:r>
            <a:r>
              <a:rPr lang="en-US" sz="1600" b="1" dirty="0" smtClean="0">
                <a:solidFill>
                  <a:srgbClr val="0070C0"/>
                </a:solidFill>
              </a:rPr>
              <a:t> 4(64)  =  76 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 = 105.55%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5400" y="285751"/>
            <a:ext cx="12166600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4" tIns="60957" rIns="121914" bIns="60957">
            <a:spAutoFit/>
          </a:bodyPr>
          <a:lstStyle/>
          <a:p>
            <a:pPr algn="ctr"/>
            <a:r>
              <a:rPr lang="th-TH" b="1" dirty="0">
                <a:latin typeface="Tahoma" pitchFamily="34" charset="0"/>
                <a:cs typeface="Tahoma" pitchFamily="34" charset="0"/>
              </a:rPr>
              <a:t>ภาพรวมการจัดตั้ง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Stroke Unit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รายจังหวัด</a:t>
            </a:r>
          </a:p>
        </p:txBody>
      </p:sp>
      <p:sp>
        <p:nvSpPr>
          <p:cNvPr id="18436" name="Rectangle 35"/>
          <p:cNvSpPr>
            <a:spLocks noChangeArrowheads="1"/>
          </p:cNvSpPr>
          <p:nvPr/>
        </p:nvSpPr>
        <p:spPr bwMode="auto">
          <a:xfrm>
            <a:off x="571500" y="5715018"/>
            <a:ext cx="10668000" cy="110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4" tIns="60957" rIns="121914" bIns="60957">
            <a:spAutoFit/>
          </a:bodyPr>
          <a:lstStyle/>
          <a:p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จำนวนผู้ป่วย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 Stroke 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รายจังหวัด จากร่อง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stroke</a:t>
            </a:r>
            <a:endParaRPr lang="th-TH" sz="21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100" b="1" u="sng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th-TH" sz="21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จำนวนเตียง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SU = 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จำนวนผู้ป่วย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X </a:t>
            </a: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วันนอนเฉลี่ย ( 4วัน)</a:t>
            </a:r>
          </a:p>
          <a:p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                                        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               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365</a:t>
            </a:r>
            <a:endParaRPr lang="th-TH" sz="21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87752"/>
              </p:ext>
            </p:extLst>
          </p:nvPr>
        </p:nvGraphicFramePr>
        <p:xfrm>
          <a:off x="380962" y="952481"/>
          <a:ext cx="11430079" cy="4668520"/>
        </p:xfrm>
        <a:graphic>
          <a:graphicData uri="http://schemas.openxmlformats.org/drawingml/2006/table">
            <a:tbl>
              <a:tblPr firstRow="1" bandRow="1"/>
              <a:tblGrid>
                <a:gridCol w="2555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7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1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7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94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30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84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จำนวนผู้ป่วย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Stroke</a:t>
                      </a:r>
                    </a:p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ปี 59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Stroke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Unit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ควรมี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มีแล้ว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Planning</a:t>
                      </a:r>
                    </a:p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เตียง/ปี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อุดรธานี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1,546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Fill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923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สกลนคร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1,509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69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รพ.ร</a:t>
                      </a:r>
                      <a:r>
                        <a:rPr lang="th-TH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สว่างแดนดิน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นครพนม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+2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เลย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1,147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หนองคาย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Corner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หนองบัวลำภู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593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Fill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746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บึงกาฬ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ดูแลรวมใน</a:t>
                      </a:r>
                      <a:r>
                        <a:rPr lang="th-TH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อายุรก</a:t>
                      </a:r>
                      <a:r>
                        <a:rPr lang="th-TH" sz="24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รรม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รวมเขต 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2" name="ตัวเชื่อมต่อตรง 31"/>
          <p:cNvCxnSpPr/>
          <p:nvPr/>
        </p:nvCxnSpPr>
        <p:spPr>
          <a:xfrm>
            <a:off x="2870200" y="6461760"/>
            <a:ext cx="323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9219" cy="6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9123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983432" y="1372081"/>
            <a:ext cx="5328592" cy="1842170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="" xmlns:a16="http://schemas.microsoft.com/office/drawing/2014/main" id="{ABE9F7BC-9E47-4CCD-AE67-ABDAFAEAADAC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sp>
          <p:nvSpPr>
            <p:cNvPr id="43" name="Title 1">
              <a:extLst>
                <a:ext uri="{FF2B5EF4-FFF2-40B4-BE49-F238E27FC236}">
                  <a16:creationId xmlns="" xmlns:a16="http://schemas.microsoft.com/office/drawing/2014/main" id="{FAD251A1-26C6-400F-B3F7-7EF3BDBC61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 </a:t>
              </a:r>
              <a:r>
                <a:rPr lang="th-TH" sz="40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     ข้อมูลเตียง</a:t>
              </a:r>
              <a:r>
                <a:rPr lang="en-US" sz="40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CCU</a:t>
              </a:r>
              <a:r>
                <a:rPr lang="en-US" sz="40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/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Burn Unit  </a:t>
              </a:r>
              <a:r>
                <a:rPr lang="th-TH" sz="40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ปี </a:t>
              </a:r>
              <a:r>
                <a:rPr lang="th-TH" sz="4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2561-2565 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="" xmlns:a16="http://schemas.microsoft.com/office/drawing/2014/main" id="{6B81F4BB-957C-45C1-9C7B-215B9350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>
              <a:extLst>
                <a:ext uri="{FF2B5EF4-FFF2-40B4-BE49-F238E27FC236}">
                  <a16:creationId xmlns="" xmlns:a16="http://schemas.microsoft.com/office/drawing/2014/main" id="{3868F4FE-E41E-404C-B763-A2F955E0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99127"/>
              <a:ext cx="1049018" cy="976899"/>
            </a:xfrm>
            <a:prstGeom prst="rect">
              <a:avLst/>
            </a:prstGeom>
          </p:spPr>
        </p:pic>
      </p:grpSp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4439816" y="2293166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99103"/>
              </p:ext>
            </p:extLst>
          </p:nvPr>
        </p:nvGraphicFramePr>
        <p:xfrm>
          <a:off x="6816080" y="3505346"/>
          <a:ext cx="4896546" cy="94640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720279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77776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842579"/>
                <a:gridCol w="1331786"/>
              </a:tblGrid>
              <a:tr h="303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รพ.สกลนคร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51984" y="1118763"/>
            <a:ext cx="608767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sym typeface="Wingdings 2"/>
              </a:rPr>
              <a:t></a:t>
            </a:r>
            <a:r>
              <a:rPr lang="en-US" sz="2400" b="1" dirty="0" smtClean="0">
                <a:solidFill>
                  <a:srgbClr val="0070C0"/>
                </a:solidFill>
              </a:rPr>
              <a:t>CCU </a:t>
            </a:r>
            <a:r>
              <a:rPr lang="th-TH" sz="2400" b="1" dirty="0" smtClean="0">
                <a:solidFill>
                  <a:srgbClr val="0070C0"/>
                </a:solidFill>
              </a:rPr>
              <a:t> มีแล้ว  </a:t>
            </a:r>
            <a:r>
              <a:rPr lang="en-US" sz="2400" b="1" dirty="0" smtClean="0">
                <a:solidFill>
                  <a:srgbClr val="0070C0"/>
                </a:solidFill>
              </a:rPr>
              <a:t>= 8 </a:t>
            </a:r>
            <a:r>
              <a:rPr lang="th-TH" sz="2400" b="1" dirty="0" smtClean="0">
                <a:solidFill>
                  <a:srgbClr val="0070C0"/>
                </a:solidFill>
              </a:rPr>
              <a:t>เตียง    </a:t>
            </a:r>
            <a:r>
              <a:rPr lang="th-TH" sz="2400" b="1" dirty="0" smtClean="0">
                <a:solidFill>
                  <a:srgbClr val="FF0000"/>
                </a:solidFill>
              </a:rPr>
              <a:t>แผน </a:t>
            </a:r>
            <a:r>
              <a:rPr lang="en-US" sz="2400" b="1" dirty="0">
                <a:solidFill>
                  <a:srgbClr val="FF0000"/>
                </a:solidFill>
              </a:rPr>
              <a:t>62-65 </a:t>
            </a:r>
            <a:r>
              <a:rPr lang="th-TH" sz="2400" b="1" dirty="0" smtClean="0">
                <a:solidFill>
                  <a:srgbClr val="FF0000"/>
                </a:solidFill>
              </a:rPr>
              <a:t> เพิ่ม </a:t>
            </a:r>
            <a:r>
              <a:rPr lang="en-US" sz="2400" b="1" dirty="0">
                <a:solidFill>
                  <a:srgbClr val="FF0000"/>
                </a:solidFill>
              </a:rPr>
              <a:t>……… </a:t>
            </a:r>
            <a:r>
              <a:rPr lang="th-TH" sz="2400" b="1" dirty="0">
                <a:solidFill>
                  <a:srgbClr val="FF0000"/>
                </a:solidFill>
              </a:rPr>
              <a:t>เตียง </a:t>
            </a:r>
            <a:endParaRPr lang="th-TH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  <a:sym typeface="Wingdings 2"/>
              </a:rPr>
              <a:t></a:t>
            </a:r>
            <a:r>
              <a:rPr lang="en-US" sz="2400" b="1" dirty="0" smtClean="0">
                <a:solidFill>
                  <a:srgbClr val="0070C0"/>
                </a:solidFill>
              </a:rPr>
              <a:t>Burn Unit  </a:t>
            </a:r>
            <a:r>
              <a:rPr lang="th-TH" sz="2400" b="1" dirty="0" smtClean="0">
                <a:solidFill>
                  <a:srgbClr val="0070C0"/>
                </a:solidFill>
              </a:rPr>
              <a:t>มีแล้ว </a:t>
            </a:r>
            <a:r>
              <a:rPr lang="en-US" sz="2400" b="1" dirty="0" smtClean="0">
                <a:solidFill>
                  <a:srgbClr val="0070C0"/>
                </a:solidFill>
              </a:rPr>
              <a:t>= 6 </a:t>
            </a:r>
            <a:r>
              <a:rPr lang="th-TH" sz="2400" b="1" dirty="0">
                <a:solidFill>
                  <a:srgbClr val="0070C0"/>
                </a:solidFill>
              </a:rPr>
              <a:t>เตียง </a:t>
            </a:r>
            <a:r>
              <a:rPr lang="th-TH" sz="2400" b="1" dirty="0" smtClean="0">
                <a:solidFill>
                  <a:srgbClr val="0070C0"/>
                </a:solidFill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</a:rPr>
              <a:t>แผน </a:t>
            </a:r>
            <a:r>
              <a:rPr lang="en-US" sz="2400" b="1" dirty="0">
                <a:solidFill>
                  <a:srgbClr val="FF0000"/>
                </a:solidFill>
              </a:rPr>
              <a:t>62-65 </a:t>
            </a:r>
            <a:r>
              <a:rPr lang="th-TH" sz="2400" b="1" dirty="0">
                <a:solidFill>
                  <a:srgbClr val="FF0000"/>
                </a:solidFill>
              </a:rPr>
              <a:t>เพิ่ม </a:t>
            </a:r>
            <a:r>
              <a:rPr lang="en-US" sz="2400" b="1" dirty="0" smtClean="0">
                <a:solidFill>
                  <a:srgbClr val="FF0000"/>
                </a:solidFill>
              </a:rPr>
              <a:t>…… </a:t>
            </a:r>
            <a:r>
              <a:rPr lang="th-TH" sz="2400" b="1" dirty="0">
                <a:solidFill>
                  <a:srgbClr val="FF0000"/>
                </a:solidFill>
              </a:rPr>
              <a:t>เตียง 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4232" y="2932638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Burn Unit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6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56462"/>
              </p:ext>
            </p:extLst>
          </p:nvPr>
        </p:nvGraphicFramePr>
        <p:xfrm>
          <a:off x="335360" y="4797152"/>
          <a:ext cx="6173436" cy="94640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54379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917955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917955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187310"/>
                <a:gridCol w="1606420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รพ.สกลนคร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381505" y="4251695"/>
            <a:ext cx="126622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CCU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37689" y="2715893"/>
            <a:ext cx="1293718" cy="2009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37689" y="2693276"/>
            <a:ext cx="0" cy="2031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295800" y="2932638"/>
            <a:ext cx="2376264" cy="1144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66C70A51-79FC-412C-AEA7-A7B1F7072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2" b="29457"/>
          <a:stretch/>
        </p:blipFill>
        <p:spPr bwMode="auto">
          <a:xfrm>
            <a:off x="5807968" y="836712"/>
            <a:ext cx="6192688" cy="30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395EE99B-509E-45C8-AB07-4F782A6D2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58571"/>
          <a:stretch/>
        </p:blipFill>
        <p:spPr bwMode="auto">
          <a:xfrm>
            <a:off x="191345" y="836712"/>
            <a:ext cx="5517764" cy="30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F672FD4A-CA1C-4C0C-8E99-17D65E996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/>
          <a:stretch/>
        </p:blipFill>
        <p:spPr bwMode="auto">
          <a:xfrm>
            <a:off x="2639616" y="4044131"/>
            <a:ext cx="6840760" cy="26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="" xmlns:a16="http://schemas.microsoft.com/office/drawing/2014/main" id="{CC7AB6ED-D93E-4D5B-B43B-1915F9B50F01}"/>
              </a:ext>
            </a:extLst>
          </p:cNvPr>
          <p:cNvSpPr txBox="1">
            <a:spLocks/>
          </p:cNvSpPr>
          <p:nvPr/>
        </p:nvSpPr>
        <p:spPr>
          <a:xfrm flipH="1">
            <a:off x="767408" y="65831"/>
            <a:ext cx="9793088" cy="626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ยุทธศาสตร์เขตสุขภาพที่ 8 ปี 2562</a:t>
            </a:r>
            <a:endParaRPr lang="en-US" sz="6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22548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="" xmlns:a16="http://schemas.microsoft.com/office/drawing/2014/main" id="{F5840D01-5619-43D4-8D46-19C08DB4190A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737304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Focal point Service plan 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2562</a:t>
            </a:r>
            <a:endParaRPr lang="en-US" sz="6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="" xmlns:a16="http://schemas.microsoft.com/office/drawing/2014/main" id="{2E91252C-1CBB-429F-AA6E-860A36E85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252706"/>
              </p:ext>
            </p:extLst>
          </p:nvPr>
        </p:nvGraphicFramePr>
        <p:xfrm>
          <a:off x="0" y="947953"/>
          <a:ext cx="12191999" cy="556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57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093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62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223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กระทรวง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สนับสนุน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สาขาโรคหัวใจ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Road Traffic  </a:t>
                      </a:r>
                      <a:r>
                        <a:rPr lang="en-US" sz="24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Injury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สสจ.อุดรธานี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วัสดุ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สสจ.อุดรธานี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สาขาอุบัติเหตุและฉุกเฉิน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(RTI)</a:t>
                      </a:r>
                      <a:endParaRPr lang="en-US" dirty="0"/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วิทยาศาสตร์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สาขาศัลยกรรม/</a:t>
                      </a:r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One day surgery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วัยเรียน วัยรุ่น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สสจ.อุดรธานี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การแพทย์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สาขาอายุรกรรม / </a:t>
                      </a:r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Sepsis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r>
                        <a:rPr lang="en-US" sz="24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สาขาส่งต่อ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r>
                        <a:rPr lang="th-TH" sz="24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สาขาออร์โธปิดิกส์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25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สาขาการรับบริจาคและการปลูกถ่ายอวัยวะ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สาขาการดูแลแบบประคับประคอง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725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สาขาการดูแลระยะเปลี่ยนผ่านผู้ป่วยกึ่งเฉียบพลัน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รพศ.อุดรธานี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สาขาแม่และเด็ก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 smtClean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สสจ.อุดรธานี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noFill/>
                  </a:tcPr>
                </a:tc>
              </a:tr>
            </a:tbl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BC11DA9F-019A-4832-8A28-11069BEB0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3657929"/>
            <a:ext cx="3528392" cy="280438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F91438E7-CC4E-4AE0-8B05-E632F9AC7B5C}"/>
              </a:ext>
            </a:extLst>
          </p:cNvPr>
          <p:cNvSpPr/>
          <p:nvPr/>
        </p:nvSpPr>
        <p:spPr>
          <a:xfrm>
            <a:off x="8256240" y="4941168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อุดรธานี</a:t>
            </a:r>
          </a:p>
        </p:txBody>
      </p:sp>
    </p:spTree>
    <p:extLst>
      <p:ext uri="{BB962C8B-B14F-4D97-AF65-F5344CB8AC3E}">
        <p14:creationId xmlns:p14="http://schemas.microsoft.com/office/powerpoint/2010/main" val="3731348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6ABC3F15-9AE0-4AE3-88C3-7207FA53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98" y="3933056"/>
            <a:ext cx="2412179" cy="267238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Content Placeholder 3">
            <a:extLst>
              <a:ext uri="{FF2B5EF4-FFF2-40B4-BE49-F238E27FC236}">
                <a16:creationId xmlns="" xmlns:a16="http://schemas.microsoft.com/office/drawing/2014/main" id="{2E91252C-1CBB-429F-AA6E-860A36E85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639284"/>
              </p:ext>
            </p:extLst>
          </p:nvPr>
        </p:nvGraphicFramePr>
        <p:xfrm>
          <a:off x="0" y="980728"/>
          <a:ext cx="12191999" cy="372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57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697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66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093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62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223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กระทรวง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สนับสนุน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สาขาทารกแรกเกิด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รพศ.สกลนคร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พัฒนาการเด็ก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สสจ.สกลนคร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ซื้อยาร่วม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รพ.สกลนคร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Stroke  (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สาขาย่อย 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NCD1)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รพศ.สกลนคร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Hospital  Accreditation  (HA)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สสจ.สกลนคร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พยาธิใบไม้ในตับและมะเร็งท่อน้ำดี (สาขาย่อย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CA1 )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สสจ.สกลนคร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Green &amp;Clean   Hospital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สสจ.สกลนคร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สาขาการแพทย์แผนไทยและการแพทย์ผสมผสาน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สสจ.สกลนคร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เครือข่ายสุขภาพภาคประชาชน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สสจ.สกลนคร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22D78D2D-A24C-4EE3-AEC3-7037A58619A9}"/>
              </a:ext>
            </a:extLst>
          </p:cNvPr>
          <p:cNvSpPr/>
          <p:nvPr/>
        </p:nvSpPr>
        <p:spPr>
          <a:xfrm>
            <a:off x="10133914" y="5301208"/>
            <a:ext cx="1393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สกลนคร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5840D01-5619-43D4-8D46-19C08DB4190A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737304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Focal point Service plan 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2562</a:t>
            </a:r>
            <a:endParaRPr lang="en-US" sz="6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82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>
            <a:extLst>
              <a:ext uri="{FF2B5EF4-FFF2-40B4-BE49-F238E27FC236}">
                <a16:creationId xmlns="" xmlns:a16="http://schemas.microsoft.com/office/drawing/2014/main" id="{2E91252C-1CBB-429F-AA6E-860A36E85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024575"/>
              </p:ext>
            </p:extLst>
          </p:nvPr>
        </p:nvGraphicFramePr>
        <p:xfrm>
          <a:off x="0" y="980728"/>
          <a:ext cx="12191999" cy="287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10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093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62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223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กระทรวง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สนับสนุน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COPD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&amp; Asthma</a:t>
                      </a:r>
                    </a:p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สาขาย่อย 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NCD 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รพ.นครพนม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Long Term Care (LTC)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รพ.นครพนม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TB &amp; HIV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สสจ.นครพนม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ไข้เลือดออก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สสจ.นครพนม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สุขภาพพระภิกษุสงฆ์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สสจ.นครพนม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48942706-C392-4161-BE8F-C9646A592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77" y="3212976"/>
            <a:ext cx="2488269" cy="352814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22D78D2D-A24C-4EE3-AEC3-7037A58619A9}"/>
              </a:ext>
            </a:extLst>
          </p:cNvPr>
          <p:cNvSpPr/>
          <p:nvPr/>
        </p:nvSpPr>
        <p:spPr>
          <a:xfrm>
            <a:off x="9840416" y="4977048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นครพนม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5840D01-5619-43D4-8D46-19C08DB4190A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737304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Focal point Service plan 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2562</a:t>
            </a:r>
            <a:endParaRPr lang="en-US" sz="6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6468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>
            <a:extLst>
              <a:ext uri="{FF2B5EF4-FFF2-40B4-BE49-F238E27FC236}">
                <a16:creationId xmlns="" xmlns:a16="http://schemas.microsoft.com/office/drawing/2014/main" id="{2E91252C-1CBB-429F-AA6E-860A36E85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177053"/>
              </p:ext>
            </p:extLst>
          </p:nvPr>
        </p:nvGraphicFramePr>
        <p:xfrm>
          <a:off x="0" y="980728"/>
          <a:ext cx="12191999" cy="3963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093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862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223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กระทรวง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สนับสนุน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สาขาไต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รพ.หนองคาย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บริการเพิ่มพิเศษ 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Convenient  Healthcare  (CHC)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รพ.หนองคาย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สาขาโรคไม่ติดต่อ</a:t>
                      </a:r>
                      <a:endParaRPr lang="en-US" sz="2400" b="1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(สาขาลหลัก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NCD)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สสจ.หนองคาย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วัยทำงาน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สสจ.หนองคาย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สาขาการพัฒนาระบบบริการเพื่อใช้ยาอย่างสมเหตุผล  (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RDU)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รพ.หนองคาย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535E9C94-F4E7-43B6-9B10-70FF14679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97" y="4474097"/>
            <a:ext cx="3816424" cy="217378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22D78D2D-A24C-4EE3-AEC3-7037A58619A9}"/>
              </a:ext>
            </a:extLst>
          </p:cNvPr>
          <p:cNvSpPr/>
          <p:nvPr/>
        </p:nvSpPr>
        <p:spPr>
          <a:xfrm>
            <a:off x="8400256" y="5560991"/>
            <a:ext cx="1576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หนองคาย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5840D01-5619-43D4-8D46-19C08DB4190A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737304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Focal point Service plan 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2562</a:t>
            </a:r>
            <a:endParaRPr lang="en-US" sz="6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3417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>
            <a:extLst>
              <a:ext uri="{FF2B5EF4-FFF2-40B4-BE49-F238E27FC236}">
                <a16:creationId xmlns="" xmlns:a16="http://schemas.microsoft.com/office/drawing/2014/main" id="{2E91252C-1CBB-429F-AA6E-860A36E85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728465"/>
              </p:ext>
            </p:extLst>
          </p:nvPr>
        </p:nvGraphicFramePr>
        <p:xfrm>
          <a:off x="0" y="980728"/>
          <a:ext cx="12191999" cy="2624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5949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223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กระทรวง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สนับสนุน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7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สาขาตา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รพ.หนองบัวลำภู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ผู้สูงอายุ 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สสจ.หนองบัว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วัสดุทันตกรรม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สสจ.หนองบัวลำภู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สาขาโรคมะเร็ง</a:t>
                      </a:r>
                      <a:endParaRPr lang="en-US" sz="2400" b="1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(สาขาหลัก 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CA)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รพ.หนองบัวลำภู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คบส &amp; </a:t>
                      </a:r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Food Safety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สสจ.หนองบัวลำภู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สาขาสุขภาพช่องปาก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สสจ.หนองบัวลำภู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2E3B2A1C-E5CB-4E43-8A98-25350B8ED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933056"/>
            <a:ext cx="2024328" cy="259880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22D78D2D-A24C-4EE3-AEC3-7037A58619A9}"/>
              </a:ext>
            </a:extLst>
          </p:cNvPr>
          <p:cNvSpPr/>
          <p:nvPr/>
        </p:nvSpPr>
        <p:spPr>
          <a:xfrm>
            <a:off x="7785473" y="5097760"/>
            <a:ext cx="2015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หนองบัวลำภู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5840D01-5619-43D4-8D46-19C08DB4190A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737304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Focal point Service plan 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2562</a:t>
            </a:r>
            <a:endParaRPr lang="en-US" sz="6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2783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3">
            <a:extLst>
              <a:ext uri="{FF2B5EF4-FFF2-40B4-BE49-F238E27FC236}">
                <a16:creationId xmlns="" xmlns:a16="http://schemas.microsoft.com/office/drawing/2014/main" id="{2E91252C-1CBB-429F-AA6E-860A36E85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21102"/>
              </p:ext>
            </p:extLst>
          </p:nvPr>
        </p:nvGraphicFramePr>
        <p:xfrm>
          <a:off x="0" y="980728"/>
          <a:ext cx="12191999" cy="229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5949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223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กระทรวง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  </a:t>
                      </a:r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เขต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สนับสนุน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7030" marR="87030" marT="43515" marB="43515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Focal Point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150" marR="7150" marT="715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45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สาขาสุขภาพจิตและจิตเวช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สสจ.เลย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วัสดุการแพทย์ &amp; </a:t>
                      </a:r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x-ray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สสจ.เลย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5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สาขายาเสพติด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สสจ.เลย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7512" marR="7512" marT="751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2D02B3C6-D158-4BFA-8407-7BAD692D3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84" y="3706800"/>
            <a:ext cx="2584427" cy="289699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22D78D2D-A24C-4EE3-AEC3-7037A58619A9}"/>
              </a:ext>
            </a:extLst>
          </p:cNvPr>
          <p:cNvSpPr/>
          <p:nvPr/>
        </p:nvSpPr>
        <p:spPr>
          <a:xfrm>
            <a:off x="2500197" y="4801355"/>
            <a:ext cx="696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เลย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B7DF8B27-98F1-4810-9E05-D9EE42AA7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14" y="3701735"/>
            <a:ext cx="3790599" cy="2823609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557E0A72-DF62-4773-ADDD-C5C52B7DCD82}"/>
              </a:ext>
            </a:extLst>
          </p:cNvPr>
          <p:cNvSpPr/>
          <p:nvPr/>
        </p:nvSpPr>
        <p:spPr>
          <a:xfrm>
            <a:off x="7925561" y="3861048"/>
            <a:ext cx="276710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บึงกาฬ</a:t>
            </a:r>
          </a:p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ไม่เป็น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Focal point</a:t>
            </a:r>
          </a:p>
          <a:p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ในปี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62</a:t>
            </a:r>
            <a:endParaRPr lang="th-TH" sz="3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5840D01-5619-43D4-8D46-19C08DB4190A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737304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en-US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Focal point Service plan </a:t>
            </a:r>
            <a:r>
              <a:rPr lang="th-TH" sz="6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2562</a:t>
            </a:r>
            <a:endParaRPr lang="en-US" sz="6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968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รูปแบบอิสระ: รูปร่าง 30">
            <a:extLst>
              <a:ext uri="{FF2B5EF4-FFF2-40B4-BE49-F238E27FC236}">
                <a16:creationId xmlns="" xmlns:a16="http://schemas.microsoft.com/office/drawing/2014/main" id="{A360325A-333C-4D0F-9D4C-AC4DAFC5AA0F}"/>
              </a:ext>
            </a:extLst>
          </p:cNvPr>
          <p:cNvSpPr/>
          <p:nvPr/>
        </p:nvSpPr>
        <p:spPr>
          <a:xfrm rot="18823895">
            <a:off x="9490463" y="3467763"/>
            <a:ext cx="1084783" cy="2660368"/>
          </a:xfrm>
          <a:custGeom>
            <a:avLst/>
            <a:gdLst>
              <a:gd name="connsiteX0" fmla="*/ 13986 w 1120570"/>
              <a:gd name="connsiteY0" fmla="*/ 1198319 h 2748133"/>
              <a:gd name="connsiteX1" fmla="*/ 13986 w 1120570"/>
              <a:gd name="connsiteY1" fmla="*/ 1198319 h 2748133"/>
              <a:gd name="connsiteX2" fmla="*/ 15725 w 1120570"/>
              <a:gd name="connsiteY2" fmla="*/ 1346781 h 2748133"/>
              <a:gd name="connsiteX3" fmla="*/ 327274 w 1120570"/>
              <a:gd name="connsiteY3" fmla="*/ 0 h 2748133"/>
              <a:gd name="connsiteX4" fmla="*/ 341240 w 1120570"/>
              <a:gd name="connsiteY4" fmla="*/ 1192729 h 2748133"/>
              <a:gd name="connsiteX5" fmla="*/ 13988 w 1120570"/>
              <a:gd name="connsiteY5" fmla="*/ 1198318 h 2748133"/>
              <a:gd name="connsiteX6" fmla="*/ 13988 w 1120570"/>
              <a:gd name="connsiteY6" fmla="*/ 1198319 h 2748133"/>
              <a:gd name="connsiteX7" fmla="*/ 341239 w 1120570"/>
              <a:gd name="connsiteY7" fmla="*/ 1192729 h 2748133"/>
              <a:gd name="connsiteX8" fmla="*/ 941463 w 1120570"/>
              <a:gd name="connsiteY8" fmla="*/ 1182476 h 2748133"/>
              <a:gd name="connsiteX9" fmla="*/ 958100 w 1120570"/>
              <a:gd name="connsiteY9" fmla="*/ 2156546 h 2748133"/>
              <a:gd name="connsiteX10" fmla="*/ 1120570 w 1120570"/>
              <a:gd name="connsiteY10" fmla="*/ 2153771 h 2748133"/>
              <a:gd name="connsiteX11" fmla="*/ 805685 w 1120570"/>
              <a:gd name="connsiteY11" fmla="*/ 2748133 h 2748133"/>
              <a:gd name="connsiteX12" fmla="*/ 470684 w 1120570"/>
              <a:gd name="connsiteY12" fmla="*/ 2164872 h 2748133"/>
              <a:gd name="connsiteX13" fmla="*/ 633156 w 1120570"/>
              <a:gd name="connsiteY13" fmla="*/ 2162097 h 2748133"/>
              <a:gd name="connsiteX14" fmla="*/ 622068 w 1120570"/>
              <a:gd name="connsiteY14" fmla="*/ 1512970 h 2748133"/>
              <a:gd name="connsiteX15" fmla="*/ 9718 w 1120570"/>
              <a:gd name="connsiteY15" fmla="*/ 1523430 h 2748133"/>
              <a:gd name="connsiteX16" fmla="*/ 9719 w 1120570"/>
              <a:gd name="connsiteY16" fmla="*/ 1198391 h 2748133"/>
              <a:gd name="connsiteX17" fmla="*/ 9721 w 1120570"/>
              <a:gd name="connsiteY17" fmla="*/ 1198390 h 2748133"/>
              <a:gd name="connsiteX18" fmla="*/ 9721 w 1120570"/>
              <a:gd name="connsiteY18" fmla="*/ 833989 h 2748133"/>
              <a:gd name="connsiteX19" fmla="*/ 9720 w 1120570"/>
              <a:gd name="connsiteY19" fmla="*/ 833899 h 2748133"/>
              <a:gd name="connsiteX20" fmla="*/ 0 w 1120570"/>
              <a:gd name="connsiteY20" fmla="*/ 3832 h 2748133"/>
              <a:gd name="connsiteX21" fmla="*/ 9720 w 1120570"/>
              <a:gd name="connsiteY21" fmla="*/ 3719 h 274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0570" h="2748133">
                <a:moveTo>
                  <a:pt x="13986" y="1198319"/>
                </a:moveTo>
                <a:lnTo>
                  <a:pt x="13986" y="1198319"/>
                </a:lnTo>
                <a:lnTo>
                  <a:pt x="15725" y="1346781"/>
                </a:lnTo>
                <a:close/>
                <a:moveTo>
                  <a:pt x="327274" y="0"/>
                </a:moveTo>
                <a:lnTo>
                  <a:pt x="341240" y="1192729"/>
                </a:lnTo>
                <a:lnTo>
                  <a:pt x="13988" y="1198318"/>
                </a:lnTo>
                <a:lnTo>
                  <a:pt x="13988" y="1198319"/>
                </a:lnTo>
                <a:lnTo>
                  <a:pt x="341239" y="1192729"/>
                </a:lnTo>
                <a:lnTo>
                  <a:pt x="941463" y="1182476"/>
                </a:lnTo>
                <a:lnTo>
                  <a:pt x="958100" y="2156546"/>
                </a:lnTo>
                <a:lnTo>
                  <a:pt x="1120570" y="2153771"/>
                </a:lnTo>
                <a:lnTo>
                  <a:pt x="805685" y="2748133"/>
                </a:lnTo>
                <a:lnTo>
                  <a:pt x="470684" y="2164872"/>
                </a:lnTo>
                <a:lnTo>
                  <a:pt x="633156" y="2162097"/>
                </a:lnTo>
                <a:lnTo>
                  <a:pt x="622068" y="1512970"/>
                </a:lnTo>
                <a:lnTo>
                  <a:pt x="9718" y="1523430"/>
                </a:lnTo>
                <a:lnTo>
                  <a:pt x="9719" y="1198391"/>
                </a:lnTo>
                <a:lnTo>
                  <a:pt x="9721" y="1198390"/>
                </a:lnTo>
                <a:lnTo>
                  <a:pt x="9721" y="833989"/>
                </a:lnTo>
                <a:lnTo>
                  <a:pt x="9720" y="833899"/>
                </a:lnTo>
                <a:lnTo>
                  <a:pt x="0" y="3832"/>
                </a:lnTo>
                <a:lnTo>
                  <a:pt x="9720" y="3719"/>
                </a:lnTo>
                <a:close/>
              </a:path>
            </a:pathLst>
          </a:custGeom>
          <a:solidFill>
            <a:srgbClr val="90D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09DBBA74-5C05-40D1-BC03-746565594187}"/>
              </a:ext>
            </a:extLst>
          </p:cNvPr>
          <p:cNvGrpSpPr/>
          <p:nvPr/>
        </p:nvGrpSpPr>
        <p:grpSpPr>
          <a:xfrm>
            <a:off x="119336" y="127107"/>
            <a:ext cx="11953328" cy="838302"/>
            <a:chOff x="0" y="127107"/>
            <a:chExt cx="12192000" cy="838302"/>
          </a:xfrm>
          <a:solidFill>
            <a:schemeClr val="bg1">
              <a:lumMod val="95000"/>
            </a:schemeClr>
          </a:solidFill>
        </p:grpSpPr>
        <p:grpSp>
          <p:nvGrpSpPr>
            <p:cNvPr id="5" name="กลุ่ม 4">
              <a:extLst>
                <a:ext uri="{FF2B5EF4-FFF2-40B4-BE49-F238E27FC236}">
                  <a16:creationId xmlns="" xmlns:a16="http://schemas.microsoft.com/office/drawing/2014/main" id="{06554F16-2DEC-471F-A375-213EF9D98FE3}"/>
                </a:ext>
              </a:extLst>
            </p:cNvPr>
            <p:cNvGrpSpPr/>
            <p:nvPr/>
          </p:nvGrpSpPr>
          <p:grpSpPr>
            <a:xfrm>
              <a:off x="0" y="173409"/>
              <a:ext cx="12192000" cy="792000"/>
              <a:chOff x="0" y="173409"/>
              <a:chExt cx="12192000" cy="792000"/>
            </a:xfrm>
            <a:grpFill/>
          </p:grpSpPr>
          <p:sp>
            <p:nvSpPr>
              <p:cNvPr id="7" name="Title 1">
                <a:extLst>
                  <a:ext uri="{FF2B5EF4-FFF2-40B4-BE49-F238E27FC236}">
                    <a16:creationId xmlns="" xmlns:a16="http://schemas.microsoft.com/office/drawing/2014/main" id="{FBE494C8-112E-4BAF-88B9-5388B43F3537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0" y="173409"/>
                <a:ext cx="12192000" cy="7920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lIns="121909" tIns="60955" rIns="121909" bIns="6095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th-TH" b="1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</a:t>
                </a:r>
                <a:r>
                  <a:rPr lang="th-TH" b="1" dirty="0" smtClean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สถานะ</a:t>
                </a:r>
                <a:r>
                  <a:rPr lang="th-TH" b="1" dirty="0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สุขภาพ</a:t>
                </a:r>
              </a:p>
            </p:txBody>
          </p:sp>
          <p:pic>
            <p:nvPicPr>
              <p:cNvPr id="8" name="Picture 15">
                <a:extLst>
                  <a:ext uri="{FF2B5EF4-FFF2-40B4-BE49-F238E27FC236}">
                    <a16:creationId xmlns="" xmlns:a16="http://schemas.microsoft.com/office/drawing/2014/main" id="{A34D53BD-76E6-4165-8C2E-07F1A1EB4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36" y="224796"/>
                <a:ext cx="691443" cy="643906"/>
              </a:xfrm>
              <a:prstGeom prst="rect">
                <a:avLst/>
              </a:prstGeom>
              <a:grpFill/>
            </p:spPr>
          </p:pic>
        </p:grpSp>
        <p:pic>
          <p:nvPicPr>
            <p:cNvPr id="6" name="รูปภาพ 5">
              <a:extLst>
                <a:ext uri="{FF2B5EF4-FFF2-40B4-BE49-F238E27FC236}">
                  <a16:creationId xmlns="" xmlns:a16="http://schemas.microsoft.com/office/drawing/2014/main" id="{DC6DEF99-73DC-4C02-AA2F-5CDAEE87E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52" y="127107"/>
              <a:ext cx="709605" cy="709606"/>
            </a:xfrm>
            <a:prstGeom prst="ellipse">
              <a:avLst/>
            </a:prstGeom>
            <a:grpFill/>
          </p:spPr>
        </p:pic>
      </p:grpSp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2A57C73C-3B27-4662-BA1B-1FCFF4638F09}"/>
              </a:ext>
            </a:extLst>
          </p:cNvPr>
          <p:cNvSpPr/>
          <p:nvPr/>
        </p:nvSpPr>
        <p:spPr>
          <a:xfrm>
            <a:off x="229963" y="5926081"/>
            <a:ext cx="7769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การเกิด/การตาย</a:t>
            </a:r>
            <a:r>
              <a:rPr lang="en-US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ระบบสถิติทางการทะเบียน กรมการปกครอง</a:t>
            </a:r>
            <a:endParaRPr lang="en-US" sz="1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http://stat.bora.dopa.go.th/stat/statnew/statTDD/</a:t>
            </a:r>
            <a:endParaRPr lang="en-US" sz="1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15" name="แผนภูมิ 14">
            <a:extLst>
              <a:ext uri="{FF2B5EF4-FFF2-40B4-BE49-F238E27FC236}">
                <a16:creationId xmlns="" xmlns:a16="http://schemas.microsoft.com/office/drawing/2014/main" id="{E8D57CC3-8836-4C5B-9C84-933FABBB4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32661"/>
              </p:ext>
            </p:extLst>
          </p:nvPr>
        </p:nvGraphicFramePr>
        <p:xfrm>
          <a:off x="418667" y="1150307"/>
          <a:ext cx="7977188" cy="457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สี่เหลี่ยมผืนผ้า 15">
            <a:extLst>
              <a:ext uri="{FF2B5EF4-FFF2-40B4-BE49-F238E27FC236}">
                <a16:creationId xmlns="" xmlns:a16="http://schemas.microsoft.com/office/drawing/2014/main" id="{5D572FE3-CFEB-4843-8698-01735CC0B832}"/>
              </a:ext>
            </a:extLst>
          </p:cNvPr>
          <p:cNvSpPr/>
          <p:nvPr/>
        </p:nvSpPr>
        <p:spPr>
          <a:xfrm>
            <a:off x="7458508" y="1916832"/>
            <a:ext cx="4452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4472C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อัตราการเกิดมีแนวโน้ม</a:t>
            </a:r>
            <a:r>
              <a:rPr lang="th-TH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ลดลง</a:t>
            </a:r>
            <a:endParaRPr lang="en-US" sz="4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อัตราการตายมีแนวโน้ม</a:t>
            </a:r>
            <a:r>
              <a:rPr lang="th-TH" sz="4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ลดลง</a:t>
            </a:r>
            <a:endParaRPr lang="en-US" sz="40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8F9A9942-AD47-474B-BF35-1F6303B09ABC}"/>
              </a:ext>
            </a:extLst>
          </p:cNvPr>
          <p:cNvSpPr/>
          <p:nvPr/>
        </p:nvSpPr>
        <p:spPr>
          <a:xfrm>
            <a:off x="8946861" y="192806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0990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กล่องข้อความ 18">
            <a:extLst>
              <a:ext uri="{FF2B5EF4-FFF2-40B4-BE49-F238E27FC236}">
                <a16:creationId xmlns="" xmlns:a16="http://schemas.microsoft.com/office/drawing/2014/main" id="{CF1C90A0-9DD4-42F1-B8E5-5DB0A527731F}"/>
              </a:ext>
            </a:extLst>
          </p:cNvPr>
          <p:cNvSpPr txBox="1"/>
          <p:nvPr/>
        </p:nvSpPr>
        <p:spPr>
          <a:xfrm>
            <a:off x="-1" y="2204864"/>
            <a:ext cx="12192001" cy="180000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21000">
                <a:srgbClr val="0093D1"/>
              </a:gs>
              <a:gs pos="100000">
                <a:srgbClr val="000099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defPPr>
              <a:defRPr lang="th-TH"/>
            </a:defPPr>
            <a:lvl1pPr>
              <a:spcBef>
                <a:spcPct val="0"/>
              </a:spcBef>
              <a:buNone/>
              <a:defRPr sz="5400" b="1">
                <a:solidFill>
                  <a:schemeClr val="bg1"/>
                </a:solidFill>
                <a:latin typeface="DB Adman X" panose="02000506090000020004" pitchFamily="2" charset="-34"/>
                <a:ea typeface="+mj-ea"/>
                <a:cs typeface="DB Adman X" panose="02000506090000020004" pitchFamily="2" charset="-34"/>
              </a:defRPr>
            </a:lvl1pPr>
          </a:lstStyle>
          <a:p>
            <a:pPr algn="ctr"/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แผนพัฒนา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SP</a:t>
            </a:r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  <a:endParaRPr lang="th-T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เขตสุขภาพที่ 8 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8" name="Picture 15">
            <a:extLst>
              <a:ext uri="{FF2B5EF4-FFF2-40B4-BE49-F238E27FC236}">
                <a16:creationId xmlns="" xmlns:a16="http://schemas.microsoft.com/office/drawing/2014/main" id="{1B945E24-7851-4394-B45C-C5FEED403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2" y="84835"/>
            <a:ext cx="1356411" cy="1263158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6D94D891-3E01-4BEC-9F08-CDCE6BC4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2525" y="190856"/>
            <a:ext cx="2009475" cy="9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46321" y="5445224"/>
            <a:ext cx="3438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r>
              <a:rPr lang="th-TH" sz="2800" b="1" dirty="0" smtClean="0">
                <a:solidFill>
                  <a:srgbClr val="FF0000"/>
                </a:solidFill>
              </a:rPr>
              <a:t>  มิถุนายน  </a:t>
            </a:r>
            <a:r>
              <a:rPr lang="en-US" sz="2800" b="1" dirty="0" smtClean="0">
                <a:solidFill>
                  <a:srgbClr val="FF0000"/>
                </a:solidFill>
              </a:rPr>
              <a:t>2562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6048" y="1161332"/>
            <a:ext cx="5598309" cy="2339677"/>
            <a:chOff x="3233925" y="1700809"/>
            <a:chExt cx="4968552" cy="280831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233925" y="1700809"/>
              <a:ext cx="4968552" cy="2808311"/>
              <a:chOff x="2626355" y="1392948"/>
              <a:chExt cx="6243068" cy="2690970"/>
            </a:xfrm>
          </p:grpSpPr>
          <p:grpSp>
            <p:nvGrpSpPr>
              <p:cNvPr id="13" name="Group 4"/>
              <p:cNvGrpSpPr>
                <a:grpSpLocks/>
              </p:cNvGrpSpPr>
              <p:nvPr/>
            </p:nvGrpSpPr>
            <p:grpSpPr bwMode="auto">
              <a:xfrm>
                <a:off x="2626355" y="1392948"/>
                <a:ext cx="6243068" cy="2690970"/>
                <a:chOff x="185179" y="839484"/>
                <a:chExt cx="7871546" cy="3433320"/>
              </a:xfrm>
            </p:grpSpPr>
            <p:pic>
              <p:nvPicPr>
                <p:cNvPr id="15" name="Picture 3" descr="D:\งานเขตบริการสุขภาพที่ 8\Clip arts\แผนที่เขตบริการสุขภาพที่ 8_แยกรายจังหวัด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179" y="839484"/>
                  <a:ext cx="7871546" cy="3433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Rectangle 6"/>
                <p:cNvSpPr>
                  <a:spLocks noChangeArrowheads="1"/>
                </p:cNvSpPr>
                <p:nvPr/>
              </p:nvSpPr>
              <p:spPr bwMode="auto">
                <a:xfrm>
                  <a:off x="1120375" y="2700071"/>
                  <a:ext cx="947347" cy="248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h-TH" altLang="th-TH" sz="1100" dirty="0">
                      <a:latin typeface="Tahoma" pitchFamily="34" charset="0"/>
                      <a:cs typeface="Tahoma" pitchFamily="34" charset="0"/>
                    </a:rPr>
                    <a:t>เลย</a:t>
                  </a:r>
                  <a:endParaRPr lang="en-US" altLang="th-TH" sz="11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7"/>
                <p:cNvSpPr>
                  <a:spLocks noChangeArrowheads="1"/>
                </p:cNvSpPr>
                <p:nvPr/>
              </p:nvSpPr>
              <p:spPr bwMode="auto">
                <a:xfrm>
                  <a:off x="1980995" y="3574180"/>
                  <a:ext cx="2139958" cy="248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h-TH" altLang="th-TH" sz="1100" dirty="0">
                      <a:latin typeface="Tahoma" pitchFamily="34" charset="0"/>
                      <a:cs typeface="Tahoma" pitchFamily="34" charset="0"/>
                    </a:rPr>
                    <a:t>หนองบัวลำภู</a:t>
                  </a:r>
                  <a:endParaRPr lang="en-US" altLang="th-TH" sz="11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8"/>
                <p:cNvSpPr>
                  <a:spLocks noChangeArrowheads="1"/>
                </p:cNvSpPr>
                <p:nvPr/>
              </p:nvSpPr>
              <p:spPr bwMode="auto">
                <a:xfrm>
                  <a:off x="3989032" y="3233034"/>
                  <a:ext cx="1167562" cy="25419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h-TH" altLang="th-TH" sz="1100" dirty="0" smtClean="0">
                      <a:latin typeface="Tahoma" pitchFamily="34" charset="0"/>
                      <a:cs typeface="Tahoma" pitchFamily="34" charset="0"/>
                    </a:rPr>
                    <a:t>อุดรธานี</a:t>
                  </a:r>
                  <a:endParaRPr lang="en-US" altLang="th-TH" sz="11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6494678" y="2425964"/>
                  <a:ext cx="1139492" cy="248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h-TH" altLang="th-TH" sz="11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นครพนม</a:t>
                  </a:r>
                  <a:endParaRPr lang="en-US" altLang="th-TH" sz="11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14336" y="1325049"/>
                  <a:ext cx="1008717" cy="248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h-TH" altLang="th-TH" sz="1100" dirty="0">
                      <a:latin typeface="Tahoma" pitchFamily="34" charset="0"/>
                      <a:cs typeface="Tahoma" pitchFamily="34" charset="0"/>
                    </a:rPr>
                    <a:t>บึงกาฬ</a:t>
                  </a:r>
                  <a:endParaRPr lang="en-US" altLang="th-TH" sz="11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12"/>
                <p:cNvSpPr>
                  <a:spLocks noChangeArrowheads="1"/>
                </p:cNvSpPr>
                <p:nvPr/>
              </p:nvSpPr>
              <p:spPr bwMode="auto">
                <a:xfrm>
                  <a:off x="3989032" y="1806951"/>
                  <a:ext cx="1470474" cy="248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h-TH" altLang="th-TH" sz="1100">
                      <a:latin typeface="Tahoma" pitchFamily="34" charset="0"/>
                      <a:cs typeface="Tahoma" pitchFamily="34" charset="0"/>
                    </a:rPr>
                    <a:t>หนองคาย</a:t>
                  </a:r>
                  <a:endParaRPr lang="en-US" altLang="th-TH" sz="110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" name="Rectangle 64"/>
              <p:cNvSpPr>
                <a:spLocks noChangeArrowheads="1"/>
              </p:cNvSpPr>
              <p:nvPr/>
            </p:nvSpPr>
            <p:spPr bwMode="auto">
              <a:xfrm>
                <a:off x="7150735" y="3412750"/>
                <a:ext cx="990308" cy="199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th-TH" altLang="th-TH" sz="1100" dirty="0">
                    <a:latin typeface="Tahoma" pitchFamily="34" charset="0"/>
                    <a:cs typeface="Tahoma" pitchFamily="34" charset="0"/>
                  </a:rPr>
                  <a:t>สกลนคร</a:t>
                </a:r>
                <a:endParaRPr lang="en-US" altLang="th-TH" sz="11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22" name="Picture 4" descr="C:\Users\Samaleo\Desktop\ประชุมคณะกรรมการเขตสุขภาพที่ 8 ครั้งที่ 2_2558\รูปประกอบ\hospital-illustration-586138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6368" y="3174264"/>
              <a:ext cx="523468" cy="47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C:\Users\Samaleo\Desktop\ประชุมคณะกรรมการเขตสุขภาพที่ 8 ครั้งที่ 2_2558\รูปประกอบ\hospital-illustration-586138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999" y="3410882"/>
              <a:ext cx="440028" cy="39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770752" y="3635732"/>
            <a:ext cx="3459601" cy="267765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2602BE"/>
                </a:solidFill>
                <a:latin typeface="Calibri"/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รักษาโรคหัวใจเด็ก</a:t>
            </a:r>
          </a:p>
          <a:p>
            <a:r>
              <a:rPr lang="th-TH" sz="2400" b="1" dirty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ผ่าตัดหัวใจเด็ก</a:t>
            </a:r>
          </a:p>
          <a:p>
            <a:r>
              <a:rPr lang="th-TH" sz="2400" b="1" dirty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ตรวจรักษากระแสไฟฟ้าหัวใจ</a:t>
            </a:r>
            <a:endParaRPr lang="en-US" sz="2400" b="1" dirty="0" smtClean="0">
              <a:solidFill>
                <a:srgbClr val="2602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เป็นแม่ข่ายและศูนย์รับผู้ป่วยซับซ้อน</a:t>
            </a:r>
          </a:p>
          <a:p>
            <a:r>
              <a:rPr lang="th-TH" sz="2400" b="1" dirty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เป็นสถาบันหลักฝึกอบรมทุกสาขา</a:t>
            </a:r>
          </a:p>
          <a:p>
            <a:r>
              <a:rPr lang="th-TH" sz="2400" b="1" dirty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มีผลงานวิจัยระดับชาติ/นานาชาติ</a:t>
            </a:r>
          </a:p>
          <a:p>
            <a:r>
              <a:rPr lang="th-TH" sz="2400" b="1" dirty="0" smtClean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มีห้องพิเศษผู้ป่วยโรคหัวใจ</a:t>
            </a:r>
            <a:endParaRPr lang="th-TH" sz="2400" b="1" dirty="0">
              <a:solidFill>
                <a:srgbClr val="2602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48252" y="4005064"/>
            <a:ext cx="3191899" cy="1938992"/>
          </a:xfrm>
          <a:prstGeom prst="rect">
            <a:avLst/>
          </a:prstGeom>
          <a:solidFill>
            <a:srgbClr val="D3D8FB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รับรอง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PNC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ทั้งเขต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ปึ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65</a:t>
            </a:r>
          </a:p>
          <a:p>
            <a:pPr>
              <a:spcBef>
                <a:spcPct val="0"/>
              </a:spcBef>
            </a:pP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62 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สกลนคร  เลย</a:t>
            </a:r>
          </a:p>
          <a:p>
            <a:pPr>
              <a:spcBef>
                <a:spcPct val="0"/>
              </a:spcBef>
            </a:pP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63  Re-accreditation 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อุดรธานี</a:t>
            </a:r>
          </a:p>
          <a:p>
            <a:pPr>
              <a:spcBef>
                <a:spcPct val="0"/>
              </a:spcBef>
            </a:pP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64  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หนองคาย   เลย</a:t>
            </a:r>
            <a:endParaRPr lang="en-US" alt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ct val="0"/>
              </a:spcBef>
            </a:pP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65</a:t>
            </a:r>
            <a:r>
              <a:rPr lang="th-TH" alt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หนองบัวลำภู   บึงกาฬ</a:t>
            </a:r>
            <a:endParaRPr lang="en-US" alt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34357" y="2179704"/>
            <a:ext cx="2470548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2602BE"/>
                </a:solidFill>
                <a:latin typeface="Calibri"/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ผ่าตัดหัวใจเด็ก</a:t>
            </a:r>
          </a:p>
          <a:p>
            <a:r>
              <a:rPr lang="th-TH" sz="2400" b="1" dirty="0" smtClean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เป็นสถาบันหลักฝึกอบรม</a:t>
            </a:r>
          </a:p>
          <a:p>
            <a:r>
              <a:rPr lang="th-TH" sz="2400" b="1" dirty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มีการจัดการสารสนเทศ</a:t>
            </a:r>
          </a:p>
          <a:p>
            <a:r>
              <a:rPr lang="th-TH" sz="2400" b="1" dirty="0" smtClean="0">
                <a:solidFill>
                  <a:srgbClr val="2602BE"/>
                </a:solidFill>
                <a:cs typeface="TH SarabunPSK" panose="020B0500040200020003" pitchFamily="34" charset="-34"/>
              </a:rPr>
              <a:t>• </a:t>
            </a:r>
            <a:r>
              <a:rPr lang="th-TH" sz="2400" b="1" dirty="0" smtClean="0">
                <a:solidFill>
                  <a:srgbClr val="2602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มีผลงานวิจัย</a:t>
            </a:r>
            <a:endParaRPr lang="th-TH" sz="2400" b="1" dirty="0">
              <a:solidFill>
                <a:srgbClr val="2602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9251" y="1644288"/>
            <a:ext cx="2965684" cy="83099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Excellence   Center  </a:t>
            </a:r>
          </a:p>
          <a:p>
            <a:pPr>
              <a:spcBef>
                <a:spcPct val="0"/>
              </a:spcBef>
            </a:pPr>
            <a:r>
              <a:rPr lang="en-US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Level </a:t>
            </a:r>
            <a:r>
              <a:rPr lang="th-TH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1+</a:t>
            </a:r>
            <a:r>
              <a:rPr lang="en-US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th-TH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ปี  </a:t>
            </a:r>
            <a:r>
              <a:rPr lang="en-US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70</a:t>
            </a:r>
            <a:endParaRPr lang="th-TH" altLang="th-TH" sz="2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6321" y="1161332"/>
            <a:ext cx="2005485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h-TH" altLang="th-TH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รพ. สกลนคร </a:t>
            </a:r>
            <a:endParaRPr lang="en-US" altLang="th-TH" sz="1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th-TH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Level </a:t>
            </a:r>
            <a:r>
              <a:rPr lang="th-TH" altLang="th-TH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altLang="th-TH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th-TH" altLang="th-TH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ปี  </a:t>
            </a:r>
            <a:r>
              <a:rPr lang="en-US" altLang="th-TH" sz="1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63-64</a:t>
            </a:r>
            <a:endParaRPr lang="th-TH" altLang="th-TH" sz="1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450753" y="2378812"/>
            <a:ext cx="490627" cy="29361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>
            <a:off x="3236048" y="1622997"/>
            <a:ext cx="2038176" cy="451601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3456222">
            <a:off x="7731460" y="822199"/>
            <a:ext cx="406705" cy="2152037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260648"/>
            <a:ext cx="11737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ทิศทาง นโยบาย การพัฒนาระบบบริการสุขภาพ  สาขาโรคหัวใจ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</a:rPr>
              <a:t>เขตสุขภาพที่ </a:t>
            </a:r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 rot="15464470">
            <a:off x="1472785" y="2679515"/>
            <a:ext cx="556394" cy="7085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2348324"/>
            <a:ext cx="3913575" cy="195678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593288" cy="86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ระบบบริการสุขภาพสาขาโรคหัวใจ</a:t>
            </a:r>
            <a:r>
              <a:rPr lang="en-US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เขตสุขภาพที่ 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0125" y="4305112"/>
            <a:ext cx="281359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STEMI/NSTEMI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ปี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Open heart surgery (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Warfarin clinic (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56)</a:t>
            </a:r>
            <a:endParaRPr lang="th-TH" sz="2400" b="1" dirty="0">
              <a:solidFill>
                <a:srgbClr val="002060"/>
              </a:solidFill>
            </a:endParaRPr>
          </a:p>
          <a:p>
            <a:r>
              <a:rPr lang="en-US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HF clinic </a:t>
            </a:r>
            <a:r>
              <a:rPr lang="th-TH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58</a:t>
            </a:r>
            <a:r>
              <a:rPr lang="en-US" alt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รักษาโรคหัวใจเด็ก (ปี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87988" y="1037927"/>
            <a:ext cx="6027612" cy="138499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Open heart surgery </a:t>
            </a: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2 </a:t>
            </a: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r>
              <a:rPr lang="en-US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=100% (</a:t>
            </a: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61)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Warfarin clinic </a:t>
            </a: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en-US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A-F2</a:t>
            </a: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=100%  (</a:t>
            </a: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60)</a:t>
            </a:r>
            <a:endParaRPr lang="th-TH" sz="2800" b="1" dirty="0">
              <a:solidFill>
                <a:srgbClr val="002060"/>
              </a:solidFill>
            </a:endParaRPr>
          </a:p>
          <a:p>
            <a:r>
              <a:rPr lang="en-US" alt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HF clinic 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เป้าหมาย </a:t>
            </a:r>
            <a:r>
              <a:rPr lang="en-US" alt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A,S =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100%  (</a:t>
            </a:r>
            <a:r>
              <a:rPr lang="th-TH" alt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alt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87988" y="4437112"/>
            <a:ext cx="281359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STEMI/NSTEMI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ปี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62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Cath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lab (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Open heart surgery (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Warfarin clinic (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60)</a:t>
            </a:r>
            <a:endParaRPr lang="th-TH" sz="2400" b="1" dirty="0">
              <a:solidFill>
                <a:srgbClr val="002060"/>
              </a:solidFill>
            </a:endParaRPr>
          </a:p>
          <a:p>
            <a:r>
              <a:rPr lang="en-US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HF clinic </a:t>
            </a:r>
            <a:r>
              <a:rPr lang="th-TH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alt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57)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09154"/>
              </p:ext>
            </p:extLst>
          </p:nvPr>
        </p:nvGraphicFramePr>
        <p:xfrm>
          <a:off x="191344" y="1066697"/>
          <a:ext cx="4464496" cy="171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3456384"/>
              </a:tblGrid>
              <a:tr h="30663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H1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ให้ยาละลายลิ่มเลือด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(STEMI) A-F2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25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 H2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ผ่าตัดหัวใจ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A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2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 H3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ขยายหลอดเลือดหัวใจ</a:t>
                      </a:r>
                      <a:r>
                        <a:rPr lang="th-TH" sz="1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PPCI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th-TH" sz="1600" b="1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320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 H4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Warfarin  clinic   A-F2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29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 H5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HF  clinic   A,S</a:t>
                      </a:r>
                      <a:endParaRPr lang="th-TH" sz="16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65358"/>
              </p:ext>
            </p:extLst>
          </p:nvPr>
        </p:nvGraphicFramePr>
        <p:xfrm>
          <a:off x="8883761" y="2716074"/>
          <a:ext cx="309634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241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STEMI/NSTEMI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th-TH" sz="24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HF clinic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70C0"/>
                          </a:solidFill>
                        </a:rPr>
                        <a:t>เลย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ปี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59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70C0"/>
                          </a:solidFill>
                        </a:rPr>
                        <a:t>หนองบัวฯ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</a:rPr>
                        <a:t>ปี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70C0"/>
                          </a:solidFill>
                        </a:rPr>
                        <a:t>นครพนม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ปี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70C0"/>
                          </a:solidFill>
                        </a:rPr>
                        <a:t>หนองคาย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ปี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70C0"/>
                          </a:solidFill>
                        </a:rPr>
                        <a:t>บึงกาฬ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ปี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Notched Right Arrow 5"/>
          <p:cNvSpPr/>
          <p:nvPr/>
        </p:nvSpPr>
        <p:spPr>
          <a:xfrm rot="15331081">
            <a:off x="5942016" y="3870007"/>
            <a:ext cx="546622" cy="531497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 rot="19301057">
            <a:off x="3644150" y="4318523"/>
            <a:ext cx="2217397" cy="1081755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1794" y="5781242"/>
            <a:ext cx="301380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CCU  </a:t>
            </a:r>
            <a:r>
              <a:rPr lang="th-TH" sz="2400" b="1" dirty="0" smtClean="0">
                <a:solidFill>
                  <a:srgbClr val="FF0000"/>
                </a:solidFill>
              </a:rPr>
              <a:t>รพ.อุดรธานี  </a:t>
            </a:r>
            <a:r>
              <a:rPr lang="en-US" sz="2400" b="1" dirty="0" smtClean="0">
                <a:solidFill>
                  <a:srgbClr val="FF0000"/>
                </a:solidFill>
              </a:rPr>
              <a:t>8 </a:t>
            </a:r>
            <a:r>
              <a:rPr lang="th-TH" sz="2400" b="1" dirty="0" smtClean="0">
                <a:solidFill>
                  <a:srgbClr val="FF0000"/>
                </a:solidFill>
              </a:rPr>
              <a:t>เตียง</a:t>
            </a:r>
          </a:p>
          <a:p>
            <a:r>
              <a:rPr lang="th-TH" sz="2400" b="1" dirty="0" smtClean="0">
                <a:solidFill>
                  <a:srgbClr val="FF0000"/>
                </a:solidFill>
              </a:rPr>
              <a:t>          รพ.สกลนคร </a:t>
            </a:r>
            <a:r>
              <a:rPr lang="en-US" sz="2400" b="1" dirty="0" smtClean="0">
                <a:solidFill>
                  <a:srgbClr val="FF0000"/>
                </a:solidFill>
              </a:rPr>
              <a:t>10 </a:t>
            </a:r>
            <a:r>
              <a:rPr lang="th-TH" sz="2400" b="1" dirty="0" smtClean="0">
                <a:solidFill>
                  <a:srgbClr val="FF0000"/>
                </a:solidFill>
              </a:rPr>
              <a:t>เตียง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11" y="2104597"/>
            <a:ext cx="6051649" cy="30258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0" y="65831"/>
            <a:ext cx="12192000" cy="86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ทิศทาง นโยบาย </a:t>
            </a:r>
            <a:r>
              <a:rPr lang="th-TH" sz="3600" b="1" dirty="0">
                <a:solidFill>
                  <a:srgbClr val="FF0000"/>
                </a:solidFill>
              </a:rPr>
              <a:t>การพัฒนาระบบ</a:t>
            </a:r>
            <a:r>
              <a:rPr lang="th-TH" sz="3600" b="1" dirty="0" smtClean="0">
                <a:solidFill>
                  <a:srgbClr val="FF0000"/>
                </a:solidFill>
              </a:rPr>
              <a:t>บริการสุขภาพ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สาขาทารกแรกเกิดเขต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7728" y="1174667"/>
            <a:ext cx="64807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SD N1 </a:t>
            </a:r>
            <a:r>
              <a:rPr lang="th-TH" sz="2800" b="1" dirty="0" smtClean="0">
                <a:solidFill>
                  <a:srgbClr val="FF0000"/>
                </a:solidFill>
              </a:rPr>
              <a:t>บริการ </a:t>
            </a:r>
            <a:r>
              <a:rPr lang="en-US" sz="2800" b="1" dirty="0" smtClean="0">
                <a:solidFill>
                  <a:srgbClr val="FF0000"/>
                </a:solidFill>
              </a:rPr>
              <a:t>Cooling System  </a:t>
            </a:r>
            <a:r>
              <a:rPr lang="th-TH" sz="2800" b="1" dirty="0" smtClean="0">
                <a:solidFill>
                  <a:srgbClr val="FF0000"/>
                </a:solidFill>
              </a:rPr>
              <a:t>รพ.ระดับ </a:t>
            </a:r>
            <a:r>
              <a:rPr lang="en-US" sz="2800" b="1" dirty="0" smtClean="0">
                <a:solidFill>
                  <a:srgbClr val="FF0000"/>
                </a:solidFill>
              </a:rPr>
              <a:t>A  </a:t>
            </a:r>
            <a:r>
              <a:rPr lang="th-TH" sz="2800" b="1" dirty="0" smtClean="0">
                <a:solidFill>
                  <a:srgbClr val="FF0000"/>
                </a:solidFill>
              </a:rPr>
              <a:t> ปี </a:t>
            </a:r>
            <a:r>
              <a:rPr lang="en-US" sz="2800" b="1" dirty="0" smtClean="0">
                <a:solidFill>
                  <a:srgbClr val="FF0000"/>
                </a:solidFill>
              </a:rPr>
              <a:t>62</a:t>
            </a:r>
            <a:r>
              <a:rPr lang="th-TH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3551" y="1812209"/>
            <a:ext cx="907300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SD N3 </a:t>
            </a:r>
            <a:r>
              <a:rPr lang="th-TH" sz="2800" b="1" dirty="0" smtClean="0">
                <a:solidFill>
                  <a:srgbClr val="002060"/>
                </a:solidFill>
              </a:rPr>
              <a:t> บริการรักษาผู้ป่วยทารกที่มีปัญหาศัลยกรรมทุกชนิด รพ.ระดับ </a:t>
            </a:r>
            <a:r>
              <a:rPr lang="en-US" sz="2800" b="1" dirty="0" smtClean="0">
                <a:solidFill>
                  <a:srgbClr val="002060"/>
                </a:solidFill>
              </a:rPr>
              <a:t>A </a:t>
            </a:r>
            <a:r>
              <a:rPr lang="th-TH" sz="2800" b="1" dirty="0" smtClean="0">
                <a:solidFill>
                  <a:srgbClr val="002060"/>
                </a:solidFill>
              </a:rPr>
              <a:t>ปี </a:t>
            </a:r>
            <a:r>
              <a:rPr lang="en-US" sz="2800" b="1" dirty="0" smtClean="0">
                <a:solidFill>
                  <a:srgbClr val="002060"/>
                </a:solidFill>
              </a:rPr>
              <a:t>60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>
            <a:off x="3215680" y="2396984"/>
            <a:ext cx="2457656" cy="128683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7154271" y="2396984"/>
            <a:ext cx="1613988" cy="110873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38762" y="5301898"/>
            <a:ext cx="5289686" cy="83099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Excellence   Center  Level </a:t>
            </a:r>
            <a:r>
              <a:rPr lang="th-TH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1+</a:t>
            </a:r>
            <a:r>
              <a:rPr lang="en-US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</a:p>
          <a:p>
            <a:pPr algn="ctr">
              <a:spcBef>
                <a:spcPct val="0"/>
              </a:spcBef>
            </a:pPr>
            <a:r>
              <a:rPr lang="th-TH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อุดรธานี  (ปี  </a:t>
            </a:r>
            <a:r>
              <a:rPr lang="en-US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65</a:t>
            </a:r>
            <a:r>
              <a:rPr lang="th-TH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   สกลนคร  (ปี  </a:t>
            </a:r>
            <a:r>
              <a:rPr lang="en-US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67</a:t>
            </a:r>
            <a:r>
              <a:rPr lang="th-TH" altLang="th-TH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6014301" y="4067991"/>
            <a:ext cx="457200" cy="29934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399238" y="4217663"/>
            <a:ext cx="457200" cy="288287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-Right-Up Arrow 37"/>
          <p:cNvSpPr/>
          <p:nvPr/>
        </p:nvSpPr>
        <p:spPr>
          <a:xfrm rot="18614474">
            <a:off x="6024872" y="4388482"/>
            <a:ext cx="1160500" cy="530407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924" y="3351788"/>
            <a:ext cx="2952328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SD  N4 </a:t>
            </a:r>
            <a:r>
              <a:rPr lang="th-TH" sz="2400" b="1" dirty="0" smtClean="0">
                <a:solidFill>
                  <a:srgbClr val="002060"/>
                </a:solidFill>
              </a:rPr>
              <a:t>บริการรักษาผุ้ป่วยทารกที่มีภาวะความดันเลือดปอดสูงแต่กำเนิด  </a:t>
            </a:r>
            <a:r>
              <a:rPr lang="en-US" sz="2400" b="1" dirty="0" smtClean="0">
                <a:solidFill>
                  <a:srgbClr val="002060"/>
                </a:solidFill>
              </a:rPr>
              <a:t>(Persistent  Pulmonary  Hypertension  of  the </a:t>
            </a:r>
            <a:r>
              <a:rPr lang="en-US" sz="2400" b="1" dirty="0" err="1" smtClean="0">
                <a:solidFill>
                  <a:srgbClr val="002060"/>
                </a:solidFill>
              </a:rPr>
              <a:t>Neonates,PPHN</a:t>
            </a:r>
            <a:r>
              <a:rPr lang="en-US" sz="2400" b="1" dirty="0" smtClean="0">
                <a:solidFill>
                  <a:srgbClr val="002060"/>
                </a:solidFill>
              </a:rPr>
              <a:t>)  A,S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4">
            <a:extLst>
              <a:ext uri="{FF2B5EF4-FFF2-40B4-BE49-F238E27FC236}">
                <a16:creationId xmlns="" xmlns:a16="http://schemas.microsoft.com/office/drawing/2014/main" id="{980A6FB5-9457-4671-B2BB-1371791B5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628800"/>
            <a:ext cx="4326559" cy="21632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593288" cy="86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ระบบบริการสุขภาพ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สาขาทารกแรกเกิดเขต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022803"/>
            <a:ext cx="2492643" cy="95410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N2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NICU </a:t>
            </a:r>
            <a:endParaRPr lang="en-US" sz="28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A,S,M1M2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7648" y="979118"/>
            <a:ext cx="907301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61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เกิด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47,215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คน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( 1 Unit:500 LB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ควรมี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94 Unit)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มีแล้ว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NICU 71 (+ Semi NICU 8) = 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75.53% 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ขาด 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23 Unit  </a:t>
            </a: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แผน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62-65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เพิ่ม 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NICU 23 (+ Semi NICU 4)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= 97 Unit  =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100%</a:t>
            </a:r>
          </a:p>
        </p:txBody>
      </p:sp>
      <p:graphicFrame>
        <p:nvGraphicFramePr>
          <p:cNvPr id="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96485"/>
              </p:ext>
            </p:extLst>
          </p:nvPr>
        </p:nvGraphicFramePr>
        <p:xfrm>
          <a:off x="191344" y="2276872"/>
          <a:ext cx="2862847" cy="115671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8639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45982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45982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84486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หนองคาย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ท่าบ่อ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1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08958"/>
              </p:ext>
            </p:extLst>
          </p:nvPr>
        </p:nvGraphicFramePr>
        <p:xfrm>
          <a:off x="320409" y="3645024"/>
          <a:ext cx="2626331" cy="8081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5517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4562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45628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79898"/>
              </a:tblGrid>
              <a:tr h="422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เลย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12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12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1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68591"/>
              </p:ext>
            </p:extLst>
          </p:nvPr>
        </p:nvGraphicFramePr>
        <p:xfrm>
          <a:off x="191344" y="4725144"/>
          <a:ext cx="3600400" cy="77114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15800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26157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47887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10455"/>
                <a:gridCol w="900101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SP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need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หนองบัว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8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2(63)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ขาด </a:t>
                      </a: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1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95735"/>
              </p:ext>
            </p:extLst>
          </p:nvPr>
        </p:nvGraphicFramePr>
        <p:xfrm>
          <a:off x="7967442" y="1853800"/>
          <a:ext cx="4031577" cy="10515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58238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23121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88512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046242"/>
                <a:gridCol w="915464"/>
              </a:tblGrid>
              <a:tr h="222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SP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need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บึงกาฬ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8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4(63-64)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ขาด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เซกา</a:t>
                      </a:r>
                      <a:endParaRPr lang="th-TH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1(62)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1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70689"/>
              </p:ext>
            </p:extLst>
          </p:nvPr>
        </p:nvGraphicFramePr>
        <p:xfrm>
          <a:off x="7824193" y="3091040"/>
          <a:ext cx="4367808" cy="77114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89843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57280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800765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817036"/>
                <a:gridCol w="100288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SP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need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นครพนม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8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6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2(63)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1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60643"/>
              </p:ext>
            </p:extLst>
          </p:nvPr>
        </p:nvGraphicFramePr>
        <p:xfrm>
          <a:off x="8894149" y="4625163"/>
          <a:ext cx="3096346" cy="154228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81870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24779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26157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63540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สกลนคร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24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4(62)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รพ.สว่างฯ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5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วานรนิวาส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 (62)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15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206161"/>
              </p:ext>
            </p:extLst>
          </p:nvPr>
        </p:nvGraphicFramePr>
        <p:xfrm>
          <a:off x="3935760" y="4005064"/>
          <a:ext cx="4680520" cy="269900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1328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42903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76064"/>
                <a:gridCol w="792088"/>
                <a:gridCol w="504056"/>
                <a:gridCol w="57606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SP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need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Semi NICU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36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 smtClean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อุดรธานี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24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12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ขาด </a:t>
                      </a: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12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8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4(62)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กุมภวาปี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2(62)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รพ.บ้านดุง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2(62)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รพ.บ้านผือ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2(62)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รพ.เพ็ญ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2(63)</a:t>
                      </a:r>
                      <a:endParaRPr lang="en-US" sz="22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Elbow Connector 15"/>
          <p:cNvCxnSpPr/>
          <p:nvPr/>
        </p:nvCxnSpPr>
        <p:spPr>
          <a:xfrm>
            <a:off x="2135560" y="2276872"/>
            <a:ext cx="3171391" cy="14401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 flipH="1" flipV="1">
            <a:off x="2748387" y="3104205"/>
            <a:ext cx="1152128" cy="79360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3143672" y="3134409"/>
            <a:ext cx="1584176" cy="1512168"/>
          </a:xfrm>
          <a:prstGeom prst="bentConnector3">
            <a:avLst>
              <a:gd name="adj1" fmla="val 43924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519936" y="3244608"/>
            <a:ext cx="0" cy="756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00056" y="3244608"/>
            <a:ext cx="0" cy="6524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0056" y="3897052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480376" y="3897052"/>
            <a:ext cx="0" cy="7560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176120" y="3244608"/>
            <a:ext cx="720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456040" y="2132856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3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3448624" y="1606090"/>
            <a:ext cx="4703329" cy="1782564"/>
            <a:chOff x="192172" y="810767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72" y="810767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666113" y="1889514"/>
              <a:ext cx="47644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465940" y="2130571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305953" y="2151880"/>
              <a:ext cx="1245430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366145" y="874417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</a:p>
          <a:p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ระบบบริการสุขภาพสาขาทารกแรกเกิดเขตสุขภาพที่ 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l"/>
            <a:endParaRPr lang="th-TH" sz="5400" b="1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73611"/>
              </p:ext>
            </p:extLst>
          </p:nvPr>
        </p:nvGraphicFramePr>
        <p:xfrm>
          <a:off x="163571" y="1877444"/>
          <a:ext cx="3030181" cy="154228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49899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83739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83739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128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หนองคาย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16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6(65)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ท่าบ่อ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รพ.โพนพิสัย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2(63)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6623641" y="2549108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7377883" y="2320265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308007" y="1783694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48888"/>
              </p:ext>
            </p:extLst>
          </p:nvPr>
        </p:nvGraphicFramePr>
        <p:xfrm>
          <a:off x="163570" y="3883078"/>
          <a:ext cx="2600685" cy="115671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16509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04056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เลย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24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32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ด่านซ้าย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4(62)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50985"/>
              </p:ext>
            </p:extLst>
          </p:nvPr>
        </p:nvGraphicFramePr>
        <p:xfrm>
          <a:off x="163570" y="5445224"/>
          <a:ext cx="2677789" cy="77114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9337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5454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33765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396103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หนองบัว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16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16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8464"/>
              </p:ext>
            </p:extLst>
          </p:nvPr>
        </p:nvGraphicFramePr>
        <p:xfrm>
          <a:off x="3078203" y="4653136"/>
          <a:ext cx="2808312" cy="19278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792088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อุดรธานี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48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30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กุมภวาปี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10(63)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รพ.บ้านดุง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2(62)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รพ.บ้านผือ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28268"/>
              </p:ext>
            </p:extLst>
          </p:nvPr>
        </p:nvGraphicFramePr>
        <p:xfrm>
          <a:off x="6257407" y="4365104"/>
          <a:ext cx="2855640" cy="231343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03913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22237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28303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601187"/>
              </a:tblGrid>
              <a:tr h="179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สกลนคร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48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30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รพ.สว่างฯ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วานรนิวาส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3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5 (62)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รพ.อากาศฯ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รพ.พังโคน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 (65)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70648"/>
              </p:ext>
            </p:extLst>
          </p:nvPr>
        </p:nvGraphicFramePr>
        <p:xfrm>
          <a:off x="8470385" y="1630973"/>
          <a:ext cx="2681837" cy="115671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06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6470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45378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03686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บึงกาฬ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26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26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เซกา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6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8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39404"/>
              </p:ext>
            </p:extLst>
          </p:nvPr>
        </p:nvGraphicFramePr>
        <p:xfrm>
          <a:off x="9280466" y="3080820"/>
          <a:ext cx="2747774" cy="154228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6040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2912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2912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2912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ควรมี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มีแล้ว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Fill</a:t>
                      </a:r>
                      <a:endParaRPr lang="en-US" sz="2200" b="1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นครพนม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30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รพ.ธาตุพนม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3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รพ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22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ศรีสงคราม</a:t>
                      </a:r>
                      <a:endParaRPr lang="th-TH" sz="22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0</a:t>
                      </a:r>
                      <a:endParaRPr lang="en-US" sz="2200" b="0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3570" y="1031135"/>
            <a:ext cx="1183708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SNB 2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เตียง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:1 NICU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NICU 94 x 2 SNB =188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เตียง มีแล้ว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222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เตียง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(118.08 %)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แผน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62-65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เพิ่ม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31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เตียง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=253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เตียง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(134.57%)</a:t>
            </a: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3137899" y="2041471"/>
            <a:ext cx="2452367" cy="7547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2765185" y="2904893"/>
            <a:ext cx="1316638" cy="124418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 flipH="1" flipV="1">
            <a:off x="2700254" y="3190810"/>
            <a:ext cx="2425427" cy="229074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 flipH="1" flipV="1">
            <a:off x="4966230" y="3465245"/>
            <a:ext cx="1457661" cy="77410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V="1">
            <a:off x="6581922" y="3593229"/>
            <a:ext cx="1230466" cy="25543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>
            <a:off x="7898570" y="2904894"/>
            <a:ext cx="1365783" cy="61523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68" idx="3"/>
          </p:cNvCxnSpPr>
          <p:nvPr/>
        </p:nvCxnSpPr>
        <p:spPr>
          <a:xfrm rot="10800000">
            <a:off x="7324874" y="1859171"/>
            <a:ext cx="1147391" cy="12457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5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3607640" y="1629087"/>
            <a:ext cx="4844894" cy="2110379"/>
            <a:chOff x="192172" y="810767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172" y="810767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666113" y="1889514"/>
              <a:ext cx="47644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444730" y="2335836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305953" y="2151880"/>
              <a:ext cx="1245430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366145" y="856704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</a:p>
          <a:p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ระบบบริการสุขภาพ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สาขารับบริจาคและปลูกถ่ายอวัยวะ 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l"/>
            <a:endParaRPr lang="th-TH" sz="3200" b="1" dirty="0">
              <a:solidFill>
                <a:srgbClr val="3333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6996708" y="3027886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7536899" y="2498007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537805" y="1851113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35" name="สี่เหลี่ยมผืนผ้า 18"/>
          <p:cNvSpPr>
            <a:spLocks noChangeArrowheads="1"/>
          </p:cNvSpPr>
          <p:nvPr/>
        </p:nvSpPr>
        <p:spPr bwMode="auto">
          <a:xfrm>
            <a:off x="4334113" y="4456483"/>
            <a:ext cx="3039829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Plan </a:t>
            </a:r>
            <a:r>
              <a:rPr lang="en-US" sz="2800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Liver or Bone marrow transplant center</a:t>
            </a:r>
          </a:p>
        </p:txBody>
      </p:sp>
      <p:sp>
        <p:nvSpPr>
          <p:cNvPr id="39" name="สี่เหลี่ยมผืนผ้า 24"/>
          <p:cNvSpPr>
            <a:spLocks noChangeArrowheads="1"/>
          </p:cNvSpPr>
          <p:nvPr/>
        </p:nvSpPr>
        <p:spPr bwMode="auto">
          <a:xfrm>
            <a:off x="8003982" y="4456483"/>
            <a:ext cx="4080791" cy="95410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Organ &amp; Tissue donor center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Plan Corneal transplant center</a:t>
            </a:r>
          </a:p>
        </p:txBody>
      </p:sp>
      <p:sp>
        <p:nvSpPr>
          <p:cNvPr id="41" name="สี่เหลี่ยมผืนผ้า 20"/>
          <p:cNvSpPr>
            <a:spLocks noChangeArrowheads="1"/>
          </p:cNvSpPr>
          <p:nvPr/>
        </p:nvSpPr>
        <p:spPr bwMode="auto">
          <a:xfrm>
            <a:off x="209949" y="981896"/>
            <a:ext cx="4116431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Tr1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Organ </a:t>
            </a:r>
            <a:r>
              <a:rPr lang="en-US" sz="2800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&amp; Tissue donor center </a:t>
            </a:r>
            <a:r>
              <a:rPr lang="th-TH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A ,S </a:t>
            </a:r>
            <a:r>
              <a:rPr lang="th-TH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+  M1 </a:t>
            </a:r>
            <a:r>
              <a:rPr lang="th-TH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รพ.สว่างแดนดิน 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   (</a:t>
            </a:r>
            <a:r>
              <a:rPr lang="th-TH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รพ.อุดรธานี ปี 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50)</a:t>
            </a:r>
            <a:endParaRPr lang="en-US" sz="2800" b="1" dirty="0">
              <a:solidFill>
                <a:srgbClr val="002060"/>
              </a:solidFill>
              <a:latin typeface="DB Adman X" pitchFamily="2" charset="-34"/>
              <a:cs typeface="DB Adman X" pitchFamily="2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76320" y="1642891"/>
            <a:ext cx="288472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Excellence  Center </a:t>
            </a:r>
          </a:p>
          <a:p>
            <a:r>
              <a:rPr lang="th-TH" sz="2800" b="1" dirty="0" smtClean="0">
                <a:solidFill>
                  <a:srgbClr val="FF0000"/>
                </a:solidFill>
              </a:rPr>
              <a:t>รพ.อุดรธานี  </a:t>
            </a:r>
            <a:r>
              <a:rPr lang="en-US" sz="2800" b="1" dirty="0" smtClean="0">
                <a:solidFill>
                  <a:srgbClr val="FF0000"/>
                </a:solidFill>
              </a:rPr>
              <a:t>Level 1 (</a:t>
            </a:r>
            <a:r>
              <a:rPr lang="th-TH" sz="2800" b="1" dirty="0" smtClean="0">
                <a:solidFill>
                  <a:srgbClr val="FF0000"/>
                </a:solidFill>
              </a:rPr>
              <a:t>ปี</a:t>
            </a:r>
            <a:r>
              <a:rPr lang="en-US" sz="2800" b="1" dirty="0" smtClean="0">
                <a:solidFill>
                  <a:srgbClr val="FF0000"/>
                </a:solidFill>
              </a:rPr>
              <a:t> 67)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03567" y="3753270"/>
            <a:ext cx="36970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</a:rPr>
              <a:t>รพ.สกลนคร </a:t>
            </a:r>
            <a:r>
              <a:rPr lang="en-US" sz="2800" b="1" dirty="0" smtClean="0">
                <a:solidFill>
                  <a:srgbClr val="FF0000"/>
                </a:solidFill>
              </a:rPr>
              <a:t>Level 2 (</a:t>
            </a:r>
            <a:r>
              <a:rPr lang="th-TH" sz="2800" b="1" dirty="0" smtClean="0">
                <a:solidFill>
                  <a:srgbClr val="FF0000"/>
                </a:solidFill>
              </a:rPr>
              <a:t>ปี</a:t>
            </a:r>
            <a:r>
              <a:rPr lang="en-US" sz="2800" b="1" dirty="0" smtClean="0">
                <a:solidFill>
                  <a:srgbClr val="FF0000"/>
                </a:solidFill>
              </a:rPr>
              <a:t> 67)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triped Right Arrow 1"/>
          <p:cNvSpPr/>
          <p:nvPr/>
        </p:nvSpPr>
        <p:spPr>
          <a:xfrm rot="15278970">
            <a:off x="6268045" y="3600941"/>
            <a:ext cx="389827" cy="61467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5966425" y="2754498"/>
            <a:ext cx="385432" cy="28012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4344952">
            <a:off x="7499430" y="3672630"/>
            <a:ext cx="566508" cy="613597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18"/>
          <p:cNvSpPr>
            <a:spLocks noChangeArrowheads="1"/>
          </p:cNvSpPr>
          <p:nvPr/>
        </p:nvSpPr>
        <p:spPr bwMode="auto">
          <a:xfrm>
            <a:off x="274416" y="4933536"/>
            <a:ext cx="3085280" cy="9541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Tr3  Corneal </a:t>
            </a:r>
            <a:r>
              <a:rPr lang="en-US" sz="2800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transplant </a:t>
            </a:r>
            <a:r>
              <a:rPr lang="en-US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center    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A </a:t>
            </a:r>
            <a:r>
              <a:rPr lang="en-US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(ปี 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2538)</a:t>
            </a:r>
            <a:endParaRPr lang="en-US" sz="2800" b="1" dirty="0">
              <a:solidFill>
                <a:srgbClr val="002060"/>
              </a:solidFill>
              <a:latin typeface="DB Adman X" pitchFamily="2" charset="-34"/>
              <a:cs typeface="DB Adman X" pitchFamily="2" charset="-34"/>
            </a:endParaRPr>
          </a:p>
        </p:txBody>
      </p:sp>
      <p:sp>
        <p:nvSpPr>
          <p:cNvPr id="22" name="สี่เหลี่ยมผืนผ้า 18"/>
          <p:cNvSpPr>
            <a:spLocks noChangeArrowheads="1"/>
          </p:cNvSpPr>
          <p:nvPr/>
        </p:nvSpPr>
        <p:spPr bwMode="auto">
          <a:xfrm>
            <a:off x="238415" y="2699005"/>
            <a:ext cx="3012638" cy="18158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Tr2 Kidney transplant center </a:t>
            </a:r>
            <a:r>
              <a:rPr lang="en-US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th-TH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(</a:t>
            </a:r>
            <a:r>
              <a:rPr lang="th-TH" sz="2800" b="1" dirty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ปี </a:t>
            </a:r>
            <a:r>
              <a:rPr lang="en-US" sz="2800" b="1" dirty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2556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)</a:t>
            </a:r>
            <a:r>
              <a:rPr lang="en-US" sz="2800" b="1" dirty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=Organ </a:t>
            </a:r>
            <a:r>
              <a:rPr lang="en-US" sz="2800" b="1" dirty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retrieval team (kidney</a:t>
            </a:r>
            <a:r>
              <a:rPr lang="en-US" sz="2800" b="1" dirty="0" smtClean="0">
                <a:solidFill>
                  <a:srgbClr val="002060"/>
                </a:solidFill>
                <a:latin typeface="DB Adman X" pitchFamily="2" charset="-34"/>
                <a:cs typeface="DB Adman X" pitchFamily="2" charset="-34"/>
              </a:rPr>
              <a:t>)</a:t>
            </a:r>
            <a:endParaRPr lang="en-US" sz="2800" b="1" dirty="0">
              <a:solidFill>
                <a:srgbClr val="002060"/>
              </a:solidFill>
              <a:latin typeface="DB Adman X" pitchFamily="2" charset="-34"/>
              <a:cs typeface="DB Adman X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16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>
            <a:extLst>
              <a:ext uri="{FF2B5EF4-FFF2-40B4-BE49-F238E27FC236}">
                <a16:creationId xmlns="" xmlns:a16="http://schemas.microsoft.com/office/drawing/2014/main" id="{BBD55551-09B9-4A67-8E6B-6DC98A537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33" y="1425866"/>
            <a:ext cx="5941489" cy="2970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9968" y="4424412"/>
            <a:ext cx="703299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 2"/>
              <a:buChar char=""/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2400" dirty="0" smtClean="0">
                <a:sym typeface="Wingdings 2"/>
              </a:rPr>
              <a:t> </a:t>
            </a:r>
            <a:r>
              <a:rPr lang="en-US" sz="2400" dirty="0" smtClean="0">
                <a:solidFill>
                  <a:srgbClr val="0070C0"/>
                </a:solidFill>
              </a:rPr>
              <a:t>SD </a:t>
            </a:r>
            <a:r>
              <a:rPr lang="en-US" sz="2400" dirty="0">
                <a:solidFill>
                  <a:srgbClr val="0070C0"/>
                </a:solidFill>
              </a:rPr>
              <a:t>C1 </a:t>
            </a:r>
            <a:r>
              <a:rPr lang="th-TH" sz="2400" dirty="0">
                <a:solidFill>
                  <a:srgbClr val="0070C0"/>
                </a:solidFill>
              </a:rPr>
              <a:t>บริการเคมี</a:t>
            </a:r>
            <a:r>
              <a:rPr lang="th-TH" sz="2400" dirty="0" smtClean="0">
                <a:solidFill>
                  <a:srgbClr val="0070C0"/>
                </a:solidFill>
              </a:rPr>
              <a:t>บำบัด </a:t>
            </a:r>
            <a:r>
              <a:rPr lang="en-US" sz="2400" dirty="0" smtClean="0">
                <a:solidFill>
                  <a:srgbClr val="0070C0"/>
                </a:solidFill>
              </a:rPr>
              <a:t>+</a:t>
            </a:r>
            <a:r>
              <a:rPr lang="th-TH" sz="2400" dirty="0" smtClean="0">
                <a:solidFill>
                  <a:srgbClr val="0070C0"/>
                </a:solidFill>
              </a:rPr>
              <a:t>ผ่าตัด ระดับ </a:t>
            </a:r>
            <a:r>
              <a:rPr lang="en-US" sz="2400" dirty="0" smtClean="0">
                <a:solidFill>
                  <a:srgbClr val="0070C0"/>
                </a:solidFill>
              </a:rPr>
              <a:t>A,S,M1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sz="2400" b="0" dirty="0" smtClean="0"/>
              <a:t> </a:t>
            </a:r>
            <a:r>
              <a:rPr lang="en-US" sz="2400" b="0" dirty="0"/>
              <a:t>	A,S </a:t>
            </a:r>
            <a:r>
              <a:rPr lang="th-TH" sz="2400" b="0" dirty="0"/>
              <a:t>ทุก</a:t>
            </a:r>
            <a:r>
              <a:rPr lang="th-TH" sz="2400" b="0" dirty="0" smtClean="0"/>
              <a:t>แห่ง </a:t>
            </a:r>
            <a:r>
              <a:rPr lang="en-US" sz="2400" b="0" dirty="0" smtClean="0"/>
              <a:t>+ </a:t>
            </a:r>
            <a:r>
              <a:rPr lang="th-TH" sz="2400" b="0" dirty="0" smtClean="0"/>
              <a:t>รพ.มะเร็งอุดรธานี</a:t>
            </a:r>
            <a:endParaRPr lang="en-US" sz="2400" b="0" dirty="0"/>
          </a:p>
          <a:p>
            <a:pPr marL="0" indent="0">
              <a:buNone/>
            </a:pPr>
            <a:r>
              <a:rPr lang="en-US" sz="2400" b="0" dirty="0"/>
              <a:t>	M1 </a:t>
            </a:r>
            <a:r>
              <a:rPr lang="th-TH" sz="2400" b="0" dirty="0"/>
              <a:t> (</a:t>
            </a:r>
            <a:r>
              <a:rPr lang="th-TH" sz="2400" b="0" dirty="0" smtClean="0"/>
              <a:t>สว่างแดนดิน, วานรนิวาส ,กุมภวาปี)</a:t>
            </a:r>
            <a:endParaRPr lang="th-TH" sz="2400" b="0" dirty="0"/>
          </a:p>
          <a:p>
            <a:pPr marL="0" indent="0">
              <a:buNone/>
            </a:pPr>
            <a:r>
              <a:rPr lang="en-US" sz="2400" b="0" dirty="0"/>
              <a:t>	M2 </a:t>
            </a:r>
            <a:r>
              <a:rPr lang="th-TH" sz="2400" b="0" dirty="0"/>
              <a:t>(ท่าบ่อ)  </a:t>
            </a:r>
            <a:endParaRPr lang="en-US" sz="24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415481" y="1001929"/>
            <a:ext cx="993710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 2"/>
              <a:buChar char=""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th-TH" sz="2400" dirty="0" smtClean="0">
                <a:solidFill>
                  <a:srgbClr val="0070C0"/>
                </a:solidFill>
              </a:rPr>
              <a:t>      </a:t>
            </a:r>
            <a:r>
              <a:rPr lang="en-US" sz="2400" dirty="0" smtClean="0">
                <a:solidFill>
                  <a:srgbClr val="0070C0"/>
                </a:solidFill>
              </a:rPr>
              <a:t>  SD </a:t>
            </a:r>
            <a:r>
              <a:rPr lang="en-US" sz="2400" dirty="0">
                <a:solidFill>
                  <a:srgbClr val="0070C0"/>
                </a:solidFill>
              </a:rPr>
              <a:t>C2 </a:t>
            </a:r>
            <a:r>
              <a:rPr lang="th-TH" sz="2400" dirty="0">
                <a:solidFill>
                  <a:srgbClr val="0070C0"/>
                </a:solidFill>
              </a:rPr>
              <a:t>บริการรังสีรักษา  รพ.ระดับ </a:t>
            </a:r>
            <a:r>
              <a:rPr lang="en-US" sz="2400" dirty="0">
                <a:solidFill>
                  <a:srgbClr val="0070C0"/>
                </a:solidFill>
              </a:rPr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th-TH" sz="2400" b="0" dirty="0" smtClean="0">
                <a:solidFill>
                  <a:srgbClr val="FF0000"/>
                </a:solidFill>
              </a:rPr>
              <a:t>รพ.</a:t>
            </a:r>
            <a:r>
              <a:rPr lang="th-TH" sz="2400" b="0" dirty="0">
                <a:solidFill>
                  <a:srgbClr val="FF0000"/>
                </a:solidFill>
              </a:rPr>
              <a:t>มะเร็งอุดรธานี, </a:t>
            </a:r>
            <a:r>
              <a:rPr lang="th-TH" sz="2400" b="0" dirty="0" smtClean="0">
                <a:solidFill>
                  <a:srgbClr val="FF0000"/>
                </a:solidFill>
              </a:rPr>
              <a:t>รพ.สกลนคร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สุขภาพสาขาโรคมะเร็ง เขต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9309" y="220151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35122" y="239090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14822" y="350637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36370" y="314661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79876" y="34290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30047" y="252545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41272" y="278144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22042" y="267391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24082" y="188745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868546" y="316004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824082" y="259261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119897" y="2090865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 2"/>
              </a:rPr>
              <a:t></a:t>
            </a:r>
            <a:endParaRPr lang="en-US" dirty="0"/>
          </a:p>
        </p:txBody>
      </p:sp>
      <p:sp>
        <p:nvSpPr>
          <p:cNvPr id="6" name="6-Point Star 5"/>
          <p:cNvSpPr/>
          <p:nvPr/>
        </p:nvSpPr>
        <p:spPr>
          <a:xfrm>
            <a:off x="6049007" y="2759779"/>
            <a:ext cx="335025" cy="27001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/>
        </p:nvSpPr>
        <p:spPr>
          <a:xfrm>
            <a:off x="6983857" y="3528315"/>
            <a:ext cx="335025" cy="27001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Left Arrow 7"/>
          <p:cNvSpPr/>
          <p:nvPr/>
        </p:nvSpPr>
        <p:spPr>
          <a:xfrm rot="528216">
            <a:off x="7061190" y="1561684"/>
            <a:ext cx="446139" cy="1814427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5498709" y="1479064"/>
            <a:ext cx="424136" cy="154739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1524860" y="982406"/>
            <a:ext cx="457200" cy="49665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4">
            <a:extLst>
              <a:ext uri="{FF2B5EF4-FFF2-40B4-BE49-F238E27FC236}">
                <a16:creationId xmlns="" xmlns:a16="http://schemas.microsoft.com/office/drawing/2014/main" id="{1AE65F9A-A83A-4165-90FF-157A13B65A0F}"/>
              </a:ext>
            </a:extLst>
          </p:cNvPr>
          <p:cNvSpPr txBox="1"/>
          <p:nvPr/>
        </p:nvSpPr>
        <p:spPr>
          <a:xfrm>
            <a:off x="266523" y="4330552"/>
            <a:ext cx="2973873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Isolator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รวม 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12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เครื่อง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 </a:t>
            </a:r>
            <a:endParaRPr lang="th-TH" sz="3200" b="1" dirty="0" smtClean="0">
              <a:solidFill>
                <a:srgbClr val="FF0000"/>
              </a:solidFill>
              <a:latin typeface="TH SarabunPSK" pitchFamily="34" charset="-34"/>
              <a:ea typeface="Angsana New" panose="02020603050405020304" pitchFamily="18" charset="-34"/>
              <a:cs typeface="TH SarabunPSK" pitchFamily="34" charset="-34"/>
            </a:endParaRP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ยกเว้น รพ.กุมภวาปี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ea typeface="Angsana New" panose="02020603050405020304" pitchFamily="18" charset="-34"/>
              <a:cs typeface="TH SarabunPSK" pitchFamily="34" charset="-34"/>
            </a:endParaRPr>
          </a:p>
        </p:txBody>
      </p:sp>
      <p:sp>
        <p:nvSpPr>
          <p:cNvPr id="31" name="กล่องข้อความ 4">
            <a:extLst>
              <a:ext uri="{FF2B5EF4-FFF2-40B4-BE49-F238E27FC236}">
                <a16:creationId xmlns="" xmlns:a16="http://schemas.microsoft.com/office/drawing/2014/main" id="{1AE65F9A-A83A-4165-90FF-157A13B65A0F}"/>
              </a:ext>
            </a:extLst>
          </p:cNvPr>
          <p:cNvSpPr txBox="1"/>
          <p:nvPr/>
        </p:nvSpPr>
        <p:spPr>
          <a:xfrm>
            <a:off x="265141" y="5440568"/>
            <a:ext cx="4146751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Biosafety </a:t>
            </a:r>
            <a:r>
              <a:rPr lang="en-US" sz="3200" b="1" dirty="0">
                <a:solidFill>
                  <a:srgbClr val="00206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cabinet 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รวม 2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เครื่อง 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ea typeface="Angsana New" panose="02020603050405020304" pitchFamily="18" charset="-34"/>
                <a:cs typeface="TH SarabunPSK" pitchFamily="34" charset="-34"/>
              </a:rPr>
              <a:t>รพ.อุดรธานี  และ รพ.สกลนคร</a:t>
            </a:r>
            <a:endParaRPr lang="th-TH" sz="3200" b="1" dirty="0">
              <a:solidFill>
                <a:srgbClr val="FF0000"/>
              </a:solidFill>
              <a:latin typeface="TH SarabunPSK" pitchFamily="34" charset="-34"/>
              <a:ea typeface="Angsana New" panose="02020603050405020304" pitchFamily="18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4312" y="1736922"/>
            <a:ext cx="2952328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Excellence  Center</a:t>
            </a:r>
          </a:p>
          <a:p>
            <a:r>
              <a:rPr lang="th-TH" sz="2800" b="1" dirty="0" smtClean="0">
                <a:solidFill>
                  <a:srgbClr val="FF0000"/>
                </a:solidFill>
              </a:rPr>
              <a:t>รพ.สกลนคร  </a:t>
            </a:r>
            <a:r>
              <a:rPr lang="en-US" sz="2800" b="1" dirty="0" smtClean="0">
                <a:solidFill>
                  <a:srgbClr val="FF0000"/>
                </a:solidFill>
              </a:rPr>
              <a:t>Level</a:t>
            </a:r>
            <a:r>
              <a:rPr lang="th-TH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1+</a:t>
            </a:r>
            <a:r>
              <a:rPr lang="th-TH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th-TH" sz="2800" b="1" dirty="0" smtClean="0">
                <a:solidFill>
                  <a:srgbClr val="FF0000"/>
                </a:solidFill>
              </a:rPr>
              <a:t>ปี  </a:t>
            </a:r>
            <a:r>
              <a:rPr lang="en-US" sz="2800" b="1" dirty="0" smtClean="0">
                <a:solidFill>
                  <a:srgbClr val="FF0000"/>
                </a:solidFill>
              </a:rPr>
              <a:t>2563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10800000">
            <a:off x="4035189" y="4869161"/>
            <a:ext cx="809253" cy="472549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90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>
            <a:extLst>
              <a:ext uri="{FF2B5EF4-FFF2-40B4-BE49-F238E27FC236}">
                <a16:creationId xmlns="" xmlns:a16="http://schemas.microsoft.com/office/drawing/2014/main" id="{B54C9DC0-EEFF-49A9-BC6B-C2E52716F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3046309"/>
            <a:ext cx="4896544" cy="2448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165" y="2052990"/>
            <a:ext cx="5113318" cy="120032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SD T1 </a:t>
            </a:r>
            <a:r>
              <a:rPr lang="th-TH" dirty="0">
                <a:solidFill>
                  <a:srgbClr val="002060"/>
                </a:solidFill>
              </a:rPr>
              <a:t>บริการผ่าตัดสมองในผู้ป่วยบาดเจ็บ รพ.ระดับ </a:t>
            </a:r>
            <a:r>
              <a:rPr lang="en-US" dirty="0">
                <a:solidFill>
                  <a:srgbClr val="002060"/>
                </a:solidFill>
              </a:rPr>
              <a:t>A,S </a:t>
            </a:r>
          </a:p>
          <a:p>
            <a:r>
              <a:rPr lang="th-TH" dirty="0">
                <a:solidFill>
                  <a:srgbClr val="002060"/>
                </a:solidFill>
              </a:rPr>
              <a:t>ผลงาน อุดรธานี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th-TH" dirty="0">
                <a:solidFill>
                  <a:srgbClr val="002060"/>
                </a:solidFill>
              </a:rPr>
              <a:t> สกลนคร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th-TH" dirty="0">
                <a:solidFill>
                  <a:srgbClr val="002060"/>
                </a:solidFill>
              </a:rPr>
              <a:t>  เลย 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th-TH" dirty="0">
                <a:solidFill>
                  <a:srgbClr val="002060"/>
                </a:solidFill>
              </a:rPr>
              <a:t>หนองคาย</a:t>
            </a:r>
          </a:p>
          <a:p>
            <a:r>
              <a:rPr lang="th-TH" dirty="0">
                <a:solidFill>
                  <a:srgbClr val="FF0000"/>
                </a:solidFill>
              </a:rPr>
              <a:t>แผน  บึงกาฬ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62) </a:t>
            </a:r>
            <a:r>
              <a:rPr lang="th-TH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หนองบัว </a:t>
            </a:r>
            <a:r>
              <a:rPr lang="en-US" dirty="0">
                <a:solidFill>
                  <a:srgbClr val="FF0000"/>
                </a:solidFill>
              </a:rPr>
              <a:t>(65)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  และ นครพนม </a:t>
            </a:r>
            <a:r>
              <a:rPr lang="en-US" dirty="0" smtClean="0">
                <a:solidFill>
                  <a:srgbClr val="FF0000"/>
                </a:solidFill>
              </a:rPr>
              <a:t>(67)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64" y="3536194"/>
            <a:ext cx="3631589" cy="156966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SD T3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002060"/>
                </a:solidFill>
              </a:rPr>
              <a:t>ป้องกันและควบคุมจุด</a:t>
            </a:r>
            <a:r>
              <a:rPr lang="th-TH" dirty="0" smtClean="0">
                <a:solidFill>
                  <a:srgbClr val="002060"/>
                </a:solidFill>
              </a:rPr>
              <a:t>เสี่ยงต่ออุบัติเหตุทางถนน สสจ. สสอ.</a:t>
            </a:r>
            <a:endParaRPr lang="th-TH" dirty="0">
              <a:solidFill>
                <a:srgbClr val="002060"/>
              </a:solidFill>
            </a:endParaRPr>
          </a:p>
          <a:p>
            <a:r>
              <a:rPr lang="th-TH" dirty="0">
                <a:solidFill>
                  <a:srgbClr val="002060"/>
                </a:solidFill>
              </a:rPr>
              <a:t>ผลงานดำเนินการในระดับ </a:t>
            </a:r>
            <a:r>
              <a:rPr lang="en-US" dirty="0">
                <a:solidFill>
                  <a:srgbClr val="002060"/>
                </a:solidFill>
              </a:rPr>
              <a:t>A,S,M,F</a:t>
            </a:r>
          </a:p>
          <a:p>
            <a:r>
              <a:rPr lang="th-TH" dirty="0">
                <a:solidFill>
                  <a:srgbClr val="002060"/>
                </a:solidFill>
              </a:rPr>
              <a:t>ผลงาน ครบ 7 จังหวัด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753" y="937748"/>
            <a:ext cx="7416824" cy="52322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SD T2 </a:t>
            </a:r>
            <a:r>
              <a:rPr lang="th-TH" sz="2800" dirty="0"/>
              <a:t>บริการ</a:t>
            </a:r>
            <a:r>
              <a:rPr lang="en-US" sz="2800" dirty="0"/>
              <a:t> Multiple  injury</a:t>
            </a:r>
            <a:r>
              <a:rPr lang="th-TH" sz="2800" dirty="0"/>
              <a:t>  รพ.ระดับ </a:t>
            </a:r>
            <a:r>
              <a:rPr lang="en-US" sz="2800" dirty="0"/>
              <a:t>A,S  </a:t>
            </a:r>
            <a:r>
              <a:rPr lang="th-TH" sz="2800" dirty="0" smtClean="0"/>
              <a:t>ผลงาน  </a:t>
            </a:r>
            <a:r>
              <a:rPr lang="th-TH" sz="2800" dirty="0"/>
              <a:t>ครบ </a:t>
            </a:r>
            <a:r>
              <a:rPr lang="en-US" sz="2800" dirty="0"/>
              <a:t>7 </a:t>
            </a:r>
            <a:r>
              <a:rPr lang="th-TH" sz="2800" dirty="0"/>
              <a:t>จังหวัด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81315" y="1657940"/>
            <a:ext cx="6107267" cy="120032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SD T5 </a:t>
            </a:r>
            <a:r>
              <a:rPr lang="th-TH" dirty="0">
                <a:solidFill>
                  <a:srgbClr val="002060"/>
                </a:solidFill>
              </a:rPr>
              <a:t>บริการช่องทางด่วน  </a:t>
            </a:r>
            <a:r>
              <a:rPr lang="en-US" dirty="0">
                <a:solidFill>
                  <a:srgbClr val="002060"/>
                </a:solidFill>
              </a:rPr>
              <a:t>Fast  track </a:t>
            </a:r>
            <a:r>
              <a:rPr lang="th-TH" dirty="0">
                <a:solidFill>
                  <a:srgbClr val="002060"/>
                </a:solidFill>
              </a:rPr>
              <a:t>ผู้ป่วยอุบัติเหตุและฉุกเฉิน  จาก </a:t>
            </a:r>
            <a:r>
              <a:rPr lang="en-US" dirty="0">
                <a:solidFill>
                  <a:srgbClr val="002060"/>
                </a:solidFill>
              </a:rPr>
              <a:t>ER </a:t>
            </a:r>
            <a:r>
              <a:rPr lang="th-TH" dirty="0">
                <a:solidFill>
                  <a:srgbClr val="002060"/>
                </a:solidFill>
              </a:rPr>
              <a:t>ไปยัง </a:t>
            </a:r>
            <a:r>
              <a:rPr lang="en-US" dirty="0">
                <a:solidFill>
                  <a:srgbClr val="002060"/>
                </a:solidFill>
              </a:rPr>
              <a:t>OR  </a:t>
            </a:r>
            <a:r>
              <a:rPr lang="th-TH" dirty="0">
                <a:solidFill>
                  <a:srgbClr val="002060"/>
                </a:solidFill>
              </a:rPr>
              <a:t>รพ.ระดับ </a:t>
            </a:r>
            <a:r>
              <a:rPr lang="en-US" dirty="0">
                <a:solidFill>
                  <a:srgbClr val="002060"/>
                </a:solidFill>
              </a:rPr>
              <a:t>A,S  </a:t>
            </a:r>
          </a:p>
          <a:p>
            <a:r>
              <a:rPr lang="th-TH" dirty="0">
                <a:solidFill>
                  <a:srgbClr val="002060"/>
                </a:solidFill>
              </a:rPr>
              <a:t>ผลงาน ดำเนินการได้ใน รพ.ระดับ </a:t>
            </a:r>
            <a:r>
              <a:rPr lang="en-US" dirty="0">
                <a:solidFill>
                  <a:srgbClr val="002060"/>
                </a:solidFill>
              </a:rPr>
              <a:t>A,S </a:t>
            </a:r>
            <a:r>
              <a:rPr lang="th-TH" dirty="0">
                <a:solidFill>
                  <a:srgbClr val="002060"/>
                </a:solidFill>
              </a:rPr>
              <a:t>  ครบทุก</a:t>
            </a:r>
            <a:r>
              <a:rPr lang="th-TH" dirty="0" smtClean="0">
                <a:solidFill>
                  <a:srgbClr val="002060"/>
                </a:solidFill>
              </a:rPr>
              <a:t>จังหวัด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7" y="5409007"/>
            <a:ext cx="3218781" cy="1200329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SD T4 </a:t>
            </a:r>
            <a:r>
              <a:rPr lang="th-TH" dirty="0">
                <a:solidFill>
                  <a:srgbClr val="002060"/>
                </a:solidFill>
              </a:rPr>
              <a:t>บริการห้อง </a:t>
            </a:r>
            <a:r>
              <a:rPr lang="en-US" dirty="0">
                <a:solidFill>
                  <a:srgbClr val="002060"/>
                </a:solidFill>
              </a:rPr>
              <a:t>ER </a:t>
            </a:r>
            <a:r>
              <a:rPr lang="th-TH" dirty="0">
                <a:solidFill>
                  <a:srgbClr val="002060"/>
                </a:solidFill>
              </a:rPr>
              <a:t>คุณภาพ</a:t>
            </a:r>
          </a:p>
          <a:p>
            <a:r>
              <a:rPr lang="th-TH" dirty="0">
                <a:solidFill>
                  <a:srgbClr val="002060"/>
                </a:solidFill>
              </a:rPr>
              <a:t>ผลงาน ดำเนินการได้ใน รพ.ระดับ </a:t>
            </a:r>
            <a:r>
              <a:rPr lang="en-US" dirty="0">
                <a:solidFill>
                  <a:srgbClr val="002060"/>
                </a:solidFill>
              </a:rPr>
              <a:t>A,S,M </a:t>
            </a:r>
            <a:r>
              <a:rPr lang="en-US" dirty="0" smtClean="0">
                <a:solidFill>
                  <a:srgbClr val="002060"/>
                </a:solidFill>
              </a:rPr>
              <a:t>1M2  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5329" y="5850725"/>
            <a:ext cx="64087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 </a:t>
            </a:r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T6 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 Unit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รพ.สกลนคร ปี 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   A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2199" y="3785492"/>
            <a:ext cx="3456383" cy="523220"/>
          </a:xfrm>
          <a:prstGeom prst="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SD T7</a:t>
            </a:r>
            <a:r>
              <a:rPr lang="th-TH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TEA Unit </a:t>
            </a:r>
            <a:r>
              <a:rPr lang="en-US" sz="2800" dirty="0" smtClean="0">
                <a:solidFill>
                  <a:srgbClr val="FF0000"/>
                </a:solidFill>
              </a:rPr>
              <a:t> A,S,M1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 </a:t>
            </a:r>
            <a:r>
              <a:rPr lang="en-US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ECS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เขต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165" y="945707"/>
            <a:ext cx="341556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Excellence center 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r>
              <a:rPr lang="th-TH" sz="2800" b="1" dirty="0" smtClean="0">
                <a:solidFill>
                  <a:srgbClr val="FF0000"/>
                </a:solidFill>
              </a:rPr>
              <a:t>รพ.อุดรธานี  </a:t>
            </a:r>
            <a:r>
              <a:rPr lang="en-US" sz="2800" b="1" dirty="0" smtClean="0">
                <a:solidFill>
                  <a:srgbClr val="FF0000"/>
                </a:solidFill>
              </a:rPr>
              <a:t>level 1 </a:t>
            </a:r>
            <a:r>
              <a:rPr lang="th-TH" sz="2800" b="1" dirty="0" smtClean="0">
                <a:solidFill>
                  <a:srgbClr val="FF0000"/>
                </a:solidFill>
              </a:rPr>
              <a:t>ปี  </a:t>
            </a:r>
            <a:r>
              <a:rPr lang="en-US" sz="2800" b="1" dirty="0" smtClean="0">
                <a:solidFill>
                  <a:srgbClr val="FF0000"/>
                </a:solidFill>
              </a:rPr>
              <a:t>67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 rot="15261456">
            <a:off x="7184135" y="5225472"/>
            <a:ext cx="562268" cy="55847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88275" y="4702659"/>
            <a:ext cx="79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 </a:t>
            </a:r>
            <a:r>
              <a:rPr lang="th-TH" sz="2000" b="1" dirty="0" smtClean="0">
                <a:solidFill>
                  <a:srgbClr val="FF0000"/>
                </a:solidFill>
              </a:rPr>
              <a:t>เตียง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Notched Right Arrow 16"/>
          <p:cNvSpPr/>
          <p:nvPr/>
        </p:nvSpPr>
        <p:spPr>
          <a:xfrm rot="15837079">
            <a:off x="6149611" y="5262715"/>
            <a:ext cx="467568" cy="56195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25449" y="4308712"/>
            <a:ext cx="79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</a:rPr>
              <a:t>เตียง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รูปภาพ 39">
            <a:extLst>
              <a:ext uri="{FF2B5EF4-FFF2-40B4-BE49-F238E27FC236}">
                <a16:creationId xmlns="" xmlns:a16="http://schemas.microsoft.com/office/drawing/2014/main" id="{AEAFCCAB-BD47-407D-96A5-E9B186086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" y="2137149"/>
            <a:ext cx="5995493" cy="299774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3344" y="2187543"/>
            <a:ext cx="2550546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E4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Laser  ROP 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สำหรับทารกแรกเกิด  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   (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2561)</a:t>
            </a:r>
            <a:endParaRPr lang="en-US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974" y="868650"/>
            <a:ext cx="4376866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E1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บริการผู้ป่วยผ่าตัด 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Blinding  cataract</a:t>
            </a:r>
            <a:endParaRPr lang="th-TH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,M,F2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รพ.พระอาจารย์ฝั้น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ฯ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GAP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9634" y="868650"/>
            <a:ext cx="2928517" cy="1200329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E3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บริการดูแลรักษาผู้ป่วยที่มีปัญหาจอประสาทตา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Laser AMD  A ,S</a:t>
            </a:r>
            <a:endParaRPr lang="en-US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9029" y="2197506"/>
            <a:ext cx="2139130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E5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ให้บริการแก้ไขปัญหาสายตาในเด็ก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A,S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M1 </a:t>
            </a:r>
            <a:endParaRPr lang="en-US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912" y="5373216"/>
            <a:ext cx="6098626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  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พัฒนา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Seamless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เขต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โดยไม่ต้องมีใบส่งตัว ใน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case 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ต้อกระจก</a:t>
            </a:r>
          </a:p>
          <a:p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ที่ต้องผ่าตัดต้อเนื้อและท่อน้ำตาอุดตัน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</a:t>
            </a:r>
            <a:endParaRPr lang="th-TH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9401" y="5272934"/>
            <a:ext cx="2880320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คัด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กรองโรคตาในเรือนจำ  </a:t>
            </a:r>
            <a:endParaRPr lang="en-US" sz="24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  <a:p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อุดรธานี  หนองบัวฯ ปี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2561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สกลนคร หนองคาย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2562</a:t>
            </a:r>
            <a:endParaRPr lang="en-US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1" name="Elbow Connector 10"/>
          <p:cNvCxnSpPr>
            <a:cxnSpLocks/>
          </p:cNvCxnSpPr>
          <p:nvPr/>
        </p:nvCxnSpPr>
        <p:spPr>
          <a:xfrm rot="16200000" flipV="1">
            <a:off x="2064990" y="4821933"/>
            <a:ext cx="724051" cy="152700"/>
          </a:xfrm>
          <a:prstGeom prst="bentConnector3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cxnSpLocks/>
          </p:cNvCxnSpPr>
          <p:nvPr/>
        </p:nvCxnSpPr>
        <p:spPr>
          <a:xfrm rot="16200000" flipV="1">
            <a:off x="2869039" y="4671577"/>
            <a:ext cx="932986" cy="244476"/>
          </a:xfrm>
          <a:prstGeom prst="bentConnector3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cxnSpLocks/>
          </p:cNvCxnSpPr>
          <p:nvPr/>
        </p:nvCxnSpPr>
        <p:spPr>
          <a:xfrm rot="5400000" flipH="1" flipV="1">
            <a:off x="3622852" y="4576076"/>
            <a:ext cx="1105585" cy="288129"/>
          </a:xfrm>
          <a:prstGeom prst="bentConnector3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cxnSpLocks/>
          </p:cNvCxnSpPr>
          <p:nvPr/>
        </p:nvCxnSpPr>
        <p:spPr>
          <a:xfrm rot="5400000" flipH="1" flipV="1">
            <a:off x="1572208" y="4037869"/>
            <a:ext cx="1780738" cy="689392"/>
          </a:xfrm>
          <a:prstGeom prst="bent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สุขภาพสาขาจักษุ เขต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27" y="1807369"/>
            <a:ext cx="48147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Retina  Center </a:t>
            </a:r>
            <a:r>
              <a:rPr lang="th-TH" sz="2800" b="1" dirty="0" smtClean="0">
                <a:solidFill>
                  <a:srgbClr val="FF0000"/>
                </a:solidFill>
              </a:rPr>
              <a:t>รพ.อุดรธานี  ปี </a:t>
            </a:r>
            <a:r>
              <a:rPr lang="en-US" sz="2800" b="1" dirty="0" smtClean="0">
                <a:solidFill>
                  <a:srgbClr val="FF0000"/>
                </a:solidFill>
              </a:rPr>
              <a:t>2564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>
            <a:off x="3255935" y="2330589"/>
            <a:ext cx="535809" cy="1457506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7888" y="868650"/>
            <a:ext cx="3709279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E2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บริการคัดกรองเบาหวานขึ้นตา 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</a:t>
            </a:r>
            <a:endParaRPr lang="th-TH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M1 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GAP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3749" y="3788095"/>
            <a:ext cx="2610982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E6</a:t>
            </a:r>
            <a:r>
              <a:rPr lang="en-US" sz="2400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บริการ</a:t>
            </a:r>
            <a:r>
              <a:rPr lang="en-US" sz="24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Corneal </a:t>
            </a:r>
            <a:r>
              <a:rPr lang="en-US" sz="2400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transplant  </a:t>
            </a:r>
            <a:r>
              <a:rPr lang="en-US" sz="24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A,S </a:t>
            </a:r>
            <a:endParaRPr lang="en-US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69029" y="4151732"/>
            <a:ext cx="2989123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E7</a:t>
            </a:r>
            <a:r>
              <a:rPr lang="en-US" sz="24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บริการต้อหิน </a:t>
            </a:r>
            <a:r>
              <a:rPr lang="en-US" sz="2400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A,S ,M1</a:t>
            </a:r>
            <a:endParaRPr lang="en-US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684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2FD7335B-DAA6-4039-A0C4-C53445BB0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12" y="2137885"/>
            <a:ext cx="1942751" cy="2877407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577192CF-62D0-4C31-B7B1-7770B2626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63" y="2124029"/>
            <a:ext cx="1942751" cy="2877407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9ADBD686-681E-4E6F-AFBC-65431F2A84F7}"/>
              </a:ext>
            </a:extLst>
          </p:cNvPr>
          <p:cNvSpPr/>
          <p:nvPr/>
        </p:nvSpPr>
        <p:spPr>
          <a:xfrm>
            <a:off x="787861" y="1011712"/>
            <a:ext cx="1034869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การป่วย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   </a:t>
            </a:r>
            <a:r>
              <a:rPr lang="th-TH" sz="3200" b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ผู้ป่วยใน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ตาม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โรค  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อันดับแรก ปี 2562</a:t>
            </a:r>
          </a:p>
        </p:txBody>
      </p:sp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422CA6C7-E870-44B9-89AA-5C4101F6228D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grpSp>
          <p:nvGrpSpPr>
            <p:cNvPr id="11" name="กลุ่ม 10">
              <a:extLst>
                <a:ext uri="{FF2B5EF4-FFF2-40B4-BE49-F238E27FC236}">
                  <a16:creationId xmlns="" xmlns:a16="http://schemas.microsoft.com/office/drawing/2014/main" id="{AE7F6CC6-1B27-47B3-9E00-AEE3E4DEF0CE}"/>
                </a:ext>
              </a:extLst>
            </p:cNvPr>
            <p:cNvGrpSpPr/>
            <p:nvPr/>
          </p:nvGrpSpPr>
          <p:grpSpPr>
            <a:xfrm>
              <a:off x="0" y="99127"/>
              <a:ext cx="12192000" cy="976899"/>
              <a:chOff x="0" y="99127"/>
              <a:chExt cx="12192000" cy="976899"/>
            </a:xfrm>
          </p:grpSpPr>
          <p:sp>
            <p:nvSpPr>
              <p:cNvPr id="13" name="Title 1">
                <a:extLst>
                  <a:ext uri="{FF2B5EF4-FFF2-40B4-BE49-F238E27FC236}">
                    <a16:creationId xmlns="" xmlns:a16="http://schemas.microsoft.com/office/drawing/2014/main" id="{4B932214-41A4-47C2-AF10-F0DADAAEEBAA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0" y="173409"/>
                <a:ext cx="12192000" cy="792000"/>
              </a:xfrm>
              <a:prstGeom prst="rect">
                <a:avLst/>
              </a:prstGeom>
              <a:gradFill flip="none" rotWithShape="1">
                <a:gsLst>
                  <a:gs pos="25000">
                    <a:srgbClr val="056839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vert="horz" lIns="121909" tIns="60955" rIns="121909" bIns="6095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th-TH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</a:t>
                </a:r>
                <a:r>
                  <a:rPr lang="th-TH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ข้อมูล</a:t>
                </a:r>
                <a:r>
                  <a:rPr lang="th-TH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โรค</a:t>
                </a:r>
              </a:p>
            </p:txBody>
          </p:sp>
          <p:pic>
            <p:nvPicPr>
              <p:cNvPr id="14" name="Picture 15">
                <a:extLst>
                  <a:ext uri="{FF2B5EF4-FFF2-40B4-BE49-F238E27FC236}">
                    <a16:creationId xmlns="" xmlns:a16="http://schemas.microsoft.com/office/drawing/2014/main" id="{4E04047C-19BA-4602-8031-DFA539BE8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99127"/>
                <a:ext cx="1049018" cy="976899"/>
              </a:xfrm>
              <a:prstGeom prst="rect">
                <a:avLst/>
              </a:prstGeom>
            </p:spPr>
          </p:pic>
        </p:grpSp>
        <p:pic>
          <p:nvPicPr>
            <p:cNvPr id="12" name="รูปภาพ 11">
              <a:extLst>
                <a:ext uri="{FF2B5EF4-FFF2-40B4-BE49-F238E27FC236}">
                  <a16:creationId xmlns="" xmlns:a16="http://schemas.microsoft.com/office/drawing/2014/main" id="{5969F6E5-0D7C-455D-94EC-0530939EF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52" y="127106"/>
              <a:ext cx="939370" cy="939370"/>
            </a:xfrm>
            <a:prstGeom prst="ellipse">
              <a:avLst/>
            </a:prstGeom>
          </p:spPr>
        </p:pic>
      </p:grpSp>
      <p:sp>
        <p:nvSpPr>
          <p:cNvPr id="24" name="สี่เหลี่ยมผืนผ้า 23">
            <a:extLst>
              <a:ext uri="{FF2B5EF4-FFF2-40B4-BE49-F238E27FC236}">
                <a16:creationId xmlns="" xmlns:a16="http://schemas.microsoft.com/office/drawing/2014/main" id="{B49EA1C1-B5A0-4C7B-B0DD-B58D5D6507DF}"/>
              </a:ext>
            </a:extLst>
          </p:cNvPr>
          <p:cNvSpPr/>
          <p:nvPr/>
        </p:nvSpPr>
        <p:spPr>
          <a:xfrm>
            <a:off x="136812" y="6376814"/>
            <a:ext cx="7769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HDC 21 </a:t>
            </a:r>
            <a:r>
              <a:rPr lang="th-TH" sz="1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เม.ย.</a:t>
            </a:r>
            <a:r>
              <a:rPr lang="en-US" sz="1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62</a:t>
            </a:r>
          </a:p>
        </p:txBody>
      </p:sp>
      <p:graphicFrame>
        <p:nvGraphicFramePr>
          <p:cNvPr id="18" name="แผนภูมิ 17">
            <a:extLst>
              <a:ext uri="{FF2B5EF4-FFF2-40B4-BE49-F238E27FC236}">
                <a16:creationId xmlns="" xmlns:a16="http://schemas.microsoft.com/office/drawing/2014/main" id="{396544F4-FEDF-4E41-88B6-DF18B94ED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99453"/>
              </p:ext>
            </p:extLst>
          </p:nvPr>
        </p:nvGraphicFramePr>
        <p:xfrm>
          <a:off x="263351" y="1520450"/>
          <a:ext cx="5648311" cy="485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แผนภูมิ 19">
            <a:extLst>
              <a:ext uri="{FF2B5EF4-FFF2-40B4-BE49-F238E27FC236}">
                <a16:creationId xmlns="" xmlns:a16="http://schemas.microsoft.com/office/drawing/2014/main" id="{0CA323D8-912C-4B5F-8E0A-27BE66B133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224147"/>
              </p:ext>
            </p:extLst>
          </p:nvPr>
        </p:nvGraphicFramePr>
        <p:xfrm>
          <a:off x="5015880" y="1727160"/>
          <a:ext cx="7009658" cy="464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สี่เหลี่ยมผืนผ้า 14">
            <a:extLst>
              <a:ext uri="{FF2B5EF4-FFF2-40B4-BE49-F238E27FC236}">
                <a16:creationId xmlns="" xmlns:a16="http://schemas.microsoft.com/office/drawing/2014/main" id="{71724EF9-6B10-4589-A214-45874A57E167}"/>
              </a:ext>
            </a:extLst>
          </p:cNvPr>
          <p:cNvSpPr/>
          <p:nvPr/>
        </p:nvSpPr>
        <p:spPr>
          <a:xfrm>
            <a:off x="9445891" y="257523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24587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th-TH" dirty="0"/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25314121"/>
              </p:ext>
            </p:extLst>
          </p:nvPr>
        </p:nvGraphicFramePr>
        <p:xfrm>
          <a:off x="1609383" y="166251"/>
          <a:ext cx="6899563" cy="5424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93511" y="1017661"/>
            <a:ext cx="22134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Palliative care</a:t>
            </a:r>
            <a:endParaRPr lang="th-TH" sz="3600" b="1" dirty="0">
              <a:solidFill>
                <a:srgbClr val="0070C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ลูกศรขวา 8"/>
          <p:cNvSpPr/>
          <p:nvPr/>
        </p:nvSpPr>
        <p:spPr>
          <a:xfrm rot="7017548">
            <a:off x="4002767" y="2258933"/>
            <a:ext cx="573616" cy="361779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ลูกศรขวา 9"/>
          <p:cNvSpPr/>
          <p:nvPr/>
        </p:nvSpPr>
        <p:spPr>
          <a:xfrm rot="3148160">
            <a:off x="5692091" y="2090363"/>
            <a:ext cx="505098" cy="359927"/>
          </a:xfrm>
          <a:prstGeom prst="right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8159" y="5323034"/>
            <a:ext cx="376009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KT center/Donor center</a:t>
            </a:r>
          </a:p>
          <a:p>
            <a:r>
              <a:rPr lang="th-TH" sz="36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รพ.อุดรธานี  ปี </a:t>
            </a:r>
            <a:r>
              <a:rPr lang="en-US" sz="36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2556</a:t>
            </a:r>
            <a:endParaRPr lang="th-TH" sz="36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3754" y="1079216"/>
            <a:ext cx="266429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อบรมสหสาขาวิชาชีพ</a:t>
            </a:r>
            <a:endParaRPr lang="th-TH" sz="28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134" y="953909"/>
            <a:ext cx="355761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K1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บริการคลินิกชะลอไตเสื่อม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(CKD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Clinic)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A,S,M,F1-3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GAP)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368" y="2057788"/>
            <a:ext cx="263561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K2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บริการฟอกเลือดด้วยเครื่องไตเทียม  รพ.ระดับ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GAP)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52184" y="2161890"/>
            <a:ext cx="4176464" cy="4154984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K3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บริการล้างไตทางช่องท้อง 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(CAPD)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รพ.ระดับ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M1,M2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ผลงานดำเนินการได้ใน รพ.ระดับ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M1,M2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Node CAPD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en-US" sz="24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อุดรธานี  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กุมภวาปี  บ้านผือ  หนอง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หาน                    </a:t>
            </a:r>
            <a:endParaRPr lang="en-US" sz="24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สกลนคร 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สว่างแดนดิน    วานรนิวาส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นครพนม 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ศรีสงคราม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หนองคาย 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ท่าบ่อ  โพน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พิสัย</a:t>
            </a:r>
            <a:endParaRPr lang="th-TH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บึง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กาฬ  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</a:t>
            </a:r>
            <a:endParaRPr lang="en-US" sz="24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เลย	ยังไม่มี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Node  CAPD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(ปี......)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หนองบัวลำภู  ยังไม่มี 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Node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CAPD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(ปี.....)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Notched Right Arrow 6"/>
          <p:cNvSpPr/>
          <p:nvPr/>
        </p:nvSpPr>
        <p:spPr>
          <a:xfrm rot="9727461">
            <a:off x="5937346" y="1308766"/>
            <a:ext cx="1008267" cy="470654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สุขภาพสาขาไต เขต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2" name="Curved Down Arrow 21"/>
          <p:cNvSpPr/>
          <p:nvPr/>
        </p:nvSpPr>
        <p:spPr>
          <a:xfrm rot="1095192">
            <a:off x="3791744" y="1088271"/>
            <a:ext cx="1059890" cy="384719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250554">
            <a:off x="3078467" y="2311427"/>
            <a:ext cx="932616" cy="370983"/>
          </a:xfrm>
          <a:prstGeom prst="curvedDownArrow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05968"/>
              </p:ext>
            </p:extLst>
          </p:nvPr>
        </p:nvGraphicFramePr>
        <p:xfrm>
          <a:off x="379784" y="3313792"/>
          <a:ext cx="21906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89"/>
                <a:gridCol w="576064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HD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2060"/>
                          </a:solidFill>
                        </a:rPr>
                        <a:t>ควรมี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2060"/>
                          </a:solidFill>
                        </a:rPr>
                        <a:t>มีแล้ว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2060"/>
                          </a:solidFill>
                        </a:rPr>
                        <a:t>อุดรธานี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128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158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2060"/>
                          </a:solidFill>
                        </a:rPr>
                        <a:t>สกลนคร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112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135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2060"/>
                          </a:solidFill>
                        </a:rPr>
                        <a:t>นครพนม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56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80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FF0000"/>
                          </a:solidFill>
                        </a:rPr>
                        <a:t>เลย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2060"/>
                          </a:solidFill>
                        </a:rPr>
                        <a:t>หนองคาย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79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2060"/>
                          </a:solidFill>
                        </a:rPr>
                        <a:t>หนองบัว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2060"/>
                          </a:solidFill>
                        </a:rPr>
                        <a:t>บึงกาฬ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FF0000"/>
                          </a:solidFill>
                        </a:rPr>
                        <a:t>รวม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454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565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Curved Up Arrow 25"/>
          <p:cNvSpPr/>
          <p:nvPr/>
        </p:nvSpPr>
        <p:spPr>
          <a:xfrm rot="6516956">
            <a:off x="2398392" y="4685266"/>
            <a:ext cx="2475641" cy="960991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11471131">
            <a:off x="6474196" y="2188857"/>
            <a:ext cx="1311992" cy="465782"/>
          </a:xfrm>
          <a:prstGeom prst="curvedUp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44" y="789514"/>
            <a:ext cx="9001000" cy="58477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 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ให้บริการ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ผ่าตัด </a:t>
            </a:r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One Day Surgery: ODS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ในรพ.ระดับ</a:t>
            </a:r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</a:t>
            </a:r>
            <a:endParaRPr lang="th-TH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สุขภาพสาขาศัลยกรรม เขต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09548"/>
              </p:ext>
            </p:extLst>
          </p:nvPr>
        </p:nvGraphicFramePr>
        <p:xfrm>
          <a:off x="191344" y="1484784"/>
          <a:ext cx="3230923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715"/>
                <a:gridCol w="792088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M1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F1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รพ.อุดรธานี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เพ็ญ</a:t>
                      </a:r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รพ.สกลนคร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สว่างฯ</a:t>
                      </a:r>
                    </a:p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วานรฯ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รพ.นครพนม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ศรีสงคราม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รพ.เลย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รพ.หนองคาย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รพ.หนองบัวฯ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ศรีบุญเรือง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รพ.บึงกาฬ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</a:rPr>
                        <a:t>เซกา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3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12339" r="8553" b="7895"/>
          <a:stretch/>
        </p:blipFill>
        <p:spPr>
          <a:xfrm>
            <a:off x="3544790" y="1465621"/>
            <a:ext cx="4564900" cy="5392380"/>
          </a:xfrm>
          <a:prstGeom prst="rect">
            <a:avLst/>
          </a:prstGeom>
        </p:spPr>
      </p:pic>
      <p:pic>
        <p:nvPicPr>
          <p:cNvPr id="54" name="รูปภาพ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36140" r="3014" b="3411"/>
          <a:stretch/>
        </p:blipFill>
        <p:spPr>
          <a:xfrm>
            <a:off x="8093005" y="1727230"/>
            <a:ext cx="4005893" cy="5130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9386987" y="1204010"/>
            <a:ext cx="2503447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</a:rPr>
              <a:t>กลุ่มโรคและหัตถการ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68" y="5301208"/>
            <a:ext cx="2592288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เป้าหมาย รพ.ระดับ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100% </a:t>
            </a:r>
            <a:endParaRPr lang="th-TH" sz="28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ในปี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06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9648" y="882095"/>
            <a:ext cx="857881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 Sur1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การรักษาพยาบาลผู้ป่วยไส้ติ่งอักเสบ (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Acute  appendicitis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A,S,M1,M2,F1</a:t>
            </a:r>
            <a:endParaRPr lang="th-TH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สุขภาพสาขาศัลยกรรม เขต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3043" y="1049507"/>
            <a:ext cx="2880320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 Sur2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ผู้ป่วยปวดท้องเฉียบพลัน 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ภาวะ  (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Acute abdomen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A,S,M1</a:t>
            </a:r>
            <a:endParaRPr lang="th-TH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7954" y="3521384"/>
            <a:ext cx="2875409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 Sur3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การบริการ 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Limb  ischemia  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Acute &amp; Chronic</a:t>
            </a:r>
            <a:r>
              <a:rPr lang="th-TH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A,S,M1,M2</a:t>
            </a:r>
            <a:endParaRPr lang="th-TH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3" name="กลุ่ม 2">
            <a:extLst>
              <a:ext uri="{FF2B5EF4-FFF2-40B4-BE49-F238E27FC236}">
                <a16:creationId xmlns:a16="http://schemas.microsoft.com/office/drawing/2014/main" xmlns="" id="{9DB855AB-4670-4AB5-96A0-8C1579484E5D}"/>
              </a:ext>
            </a:extLst>
          </p:cNvPr>
          <p:cNvGrpSpPr/>
          <p:nvPr/>
        </p:nvGrpSpPr>
        <p:grpSpPr>
          <a:xfrm>
            <a:off x="-64084" y="2080558"/>
            <a:ext cx="9095027" cy="4313238"/>
            <a:chOff x="1592162" y="1896296"/>
            <a:chExt cx="8100613" cy="3685226"/>
          </a:xfrm>
        </p:grpSpPr>
        <p:grpSp>
          <p:nvGrpSpPr>
            <p:cNvPr id="14" name="กลุ่ม 28">
              <a:extLst>
                <a:ext uri="{FF2B5EF4-FFF2-40B4-BE49-F238E27FC236}">
                  <a16:creationId xmlns:a16="http://schemas.microsoft.com/office/drawing/2014/main" xmlns="" id="{31067DC6-40C2-4277-8C8B-BCD7EEBF2A50}"/>
                </a:ext>
              </a:extLst>
            </p:cNvPr>
            <p:cNvGrpSpPr/>
            <p:nvPr/>
          </p:nvGrpSpPr>
          <p:grpSpPr>
            <a:xfrm>
              <a:off x="1592162" y="1896296"/>
              <a:ext cx="8100613" cy="3685226"/>
              <a:chOff x="1592162" y="1896296"/>
              <a:chExt cx="8100613" cy="3685226"/>
            </a:xfrm>
          </p:grpSpPr>
          <p:grpSp>
            <p:nvGrpSpPr>
              <p:cNvPr id="103" name="กลุ่ม 26">
                <a:extLst>
                  <a:ext uri="{FF2B5EF4-FFF2-40B4-BE49-F238E27FC236}">
                    <a16:creationId xmlns:a16="http://schemas.microsoft.com/office/drawing/2014/main" xmlns="" id="{98112056-3C04-4F11-A60F-A1CF7525CC35}"/>
                  </a:ext>
                </a:extLst>
              </p:cNvPr>
              <p:cNvGrpSpPr/>
              <p:nvPr/>
            </p:nvGrpSpPr>
            <p:grpSpPr>
              <a:xfrm>
                <a:off x="1592162" y="1896296"/>
                <a:ext cx="8100613" cy="3685226"/>
                <a:chOff x="2106512" y="1558718"/>
                <a:chExt cx="8100613" cy="3685226"/>
              </a:xfrm>
            </p:grpSpPr>
            <p:pic>
              <p:nvPicPr>
                <p:cNvPr id="111" name="รูปภาพ 4">
                  <a:extLst>
                    <a:ext uri="{FF2B5EF4-FFF2-40B4-BE49-F238E27FC236}">
                      <a16:creationId xmlns:a16="http://schemas.microsoft.com/office/drawing/2014/main" xmlns="" id="{12B47DF8-3749-4DFC-9C90-1FAB09DA0A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585" b="18586"/>
                <a:stretch/>
              </p:blipFill>
              <p:spPr>
                <a:xfrm>
                  <a:off x="2106512" y="1558718"/>
                  <a:ext cx="8100613" cy="368522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12" name="กากบาท 38">
                  <a:extLst>
                    <a:ext uri="{FF2B5EF4-FFF2-40B4-BE49-F238E27FC236}">
                      <a16:creationId xmlns:a16="http://schemas.microsoft.com/office/drawing/2014/main" xmlns="" id="{4232CDAD-4DC1-4048-8E45-63545211C3F4}"/>
                    </a:ext>
                  </a:extLst>
                </p:cNvPr>
                <p:cNvSpPr/>
                <p:nvPr/>
              </p:nvSpPr>
              <p:spPr>
                <a:xfrm>
                  <a:off x="5002311" y="3153030"/>
                  <a:ext cx="252000" cy="252000"/>
                </a:xfrm>
                <a:prstGeom prst="plus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3" name="กากบาท 39">
                  <a:extLst>
                    <a:ext uri="{FF2B5EF4-FFF2-40B4-BE49-F238E27FC236}">
                      <a16:creationId xmlns:a16="http://schemas.microsoft.com/office/drawing/2014/main" xmlns="" id="{9723A0D8-7CFF-451A-AC95-B3FC3505E23F}"/>
                    </a:ext>
                  </a:extLst>
                </p:cNvPr>
                <p:cNvSpPr/>
                <p:nvPr/>
              </p:nvSpPr>
              <p:spPr>
                <a:xfrm>
                  <a:off x="6334070" y="3724151"/>
                  <a:ext cx="252000" cy="252000"/>
                </a:xfrm>
                <a:prstGeom prst="plus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4" name="กากบาท 40">
                  <a:extLst>
                    <a:ext uri="{FF2B5EF4-FFF2-40B4-BE49-F238E27FC236}">
                      <a16:creationId xmlns:a16="http://schemas.microsoft.com/office/drawing/2014/main" xmlns="" id="{C1236021-FFCF-4724-91F3-5412320C7034}"/>
                    </a:ext>
                  </a:extLst>
                </p:cNvPr>
                <p:cNvSpPr/>
                <p:nvPr/>
              </p:nvSpPr>
              <p:spPr>
                <a:xfrm>
                  <a:off x="6174021" y="4239458"/>
                  <a:ext cx="252000" cy="252000"/>
                </a:xfrm>
                <a:prstGeom prst="plus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5" name="ดาว: 6 แฉก 54">
                  <a:extLst>
                    <a:ext uri="{FF2B5EF4-FFF2-40B4-BE49-F238E27FC236}">
                      <a16:creationId xmlns:a16="http://schemas.microsoft.com/office/drawing/2014/main" xmlns="" id="{BD3AFD9D-0033-4532-802E-D56C3B021764}"/>
                    </a:ext>
                  </a:extLst>
                </p:cNvPr>
                <p:cNvSpPr/>
                <p:nvPr/>
              </p:nvSpPr>
              <p:spPr>
                <a:xfrm>
                  <a:off x="5746844" y="3744192"/>
                  <a:ext cx="360000" cy="432000"/>
                </a:xfrm>
                <a:prstGeom prst="star6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6" name="ดาว: 6 แฉก 55">
                  <a:extLst>
                    <a:ext uri="{FF2B5EF4-FFF2-40B4-BE49-F238E27FC236}">
                      <a16:creationId xmlns:a16="http://schemas.microsoft.com/office/drawing/2014/main" xmlns="" id="{23F31BD1-C2F6-44C7-B428-AE41B06F65F0}"/>
                    </a:ext>
                  </a:extLst>
                </p:cNvPr>
                <p:cNvSpPr/>
                <p:nvPr/>
              </p:nvSpPr>
              <p:spPr>
                <a:xfrm>
                  <a:off x="8269616" y="3897397"/>
                  <a:ext cx="399804" cy="489109"/>
                </a:xfrm>
                <a:prstGeom prst="star6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7" name="วงรี 74">
                  <a:extLst>
                    <a:ext uri="{FF2B5EF4-FFF2-40B4-BE49-F238E27FC236}">
                      <a16:creationId xmlns:a16="http://schemas.microsoft.com/office/drawing/2014/main" xmlns="" id="{CC15838A-44BC-4284-88E6-5640B318A199}"/>
                    </a:ext>
                  </a:extLst>
                </p:cNvPr>
                <p:cNvSpPr/>
                <p:nvPr/>
              </p:nvSpPr>
              <p:spPr>
                <a:xfrm>
                  <a:off x="3804906" y="3351990"/>
                  <a:ext cx="345831" cy="346234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8" name="วงรี 75">
                  <a:extLst>
                    <a:ext uri="{FF2B5EF4-FFF2-40B4-BE49-F238E27FC236}">
                      <a16:creationId xmlns:a16="http://schemas.microsoft.com/office/drawing/2014/main" xmlns="" id="{9D6A8A02-B24B-46EC-8A4D-0A37E1025F64}"/>
                    </a:ext>
                  </a:extLst>
                </p:cNvPr>
                <p:cNvSpPr/>
                <p:nvPr/>
              </p:nvSpPr>
              <p:spPr>
                <a:xfrm>
                  <a:off x="9571790" y="3700852"/>
                  <a:ext cx="294406" cy="346234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9" name="วงรี 76">
                  <a:extLst>
                    <a:ext uri="{FF2B5EF4-FFF2-40B4-BE49-F238E27FC236}">
                      <a16:creationId xmlns:a16="http://schemas.microsoft.com/office/drawing/2014/main" xmlns="" id="{B5AEBBA2-A1E4-49EF-8B46-A660CC7160E5}"/>
                    </a:ext>
                  </a:extLst>
                </p:cNvPr>
                <p:cNvSpPr/>
                <p:nvPr/>
              </p:nvSpPr>
              <p:spPr>
                <a:xfrm>
                  <a:off x="5032347" y="4205801"/>
                  <a:ext cx="288000" cy="288000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0" name="วงรี 77">
                  <a:extLst>
                    <a:ext uri="{FF2B5EF4-FFF2-40B4-BE49-F238E27FC236}">
                      <a16:creationId xmlns:a16="http://schemas.microsoft.com/office/drawing/2014/main" xmlns="" id="{0BFD6009-9A0B-44EB-B94C-9BF40E6268EE}"/>
                    </a:ext>
                  </a:extLst>
                </p:cNvPr>
                <p:cNvSpPr/>
                <p:nvPr/>
              </p:nvSpPr>
              <p:spPr>
                <a:xfrm>
                  <a:off x="5735643" y="2885415"/>
                  <a:ext cx="288000" cy="288000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1" name="วงรี 78">
                  <a:extLst>
                    <a:ext uri="{FF2B5EF4-FFF2-40B4-BE49-F238E27FC236}">
                      <a16:creationId xmlns:a16="http://schemas.microsoft.com/office/drawing/2014/main" xmlns="" id="{98A46DFC-C377-4BF8-9ACE-01B3753A7E73}"/>
                    </a:ext>
                  </a:extLst>
                </p:cNvPr>
                <p:cNvSpPr/>
                <p:nvPr/>
              </p:nvSpPr>
              <p:spPr>
                <a:xfrm>
                  <a:off x="7370480" y="1838973"/>
                  <a:ext cx="288000" cy="288000"/>
                </a:xfrm>
                <a:prstGeom prst="ellipse">
                  <a:avLst/>
                </a:prstGeom>
                <a:solidFill>
                  <a:schemeClr val="accent6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</a:t>
                  </a:r>
                  <a:endParaRPr lang="th-TH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2" name="กากบาท 84">
                  <a:extLst>
                    <a:ext uri="{FF2B5EF4-FFF2-40B4-BE49-F238E27FC236}">
                      <a16:creationId xmlns:a16="http://schemas.microsoft.com/office/drawing/2014/main" xmlns="" id="{027E8775-7D33-417B-B060-EDBF020474AC}"/>
                    </a:ext>
                  </a:extLst>
                </p:cNvPr>
                <p:cNvSpPr/>
                <p:nvPr/>
              </p:nvSpPr>
              <p:spPr>
                <a:xfrm>
                  <a:off x="7633204" y="3174562"/>
                  <a:ext cx="252000" cy="252000"/>
                </a:xfrm>
                <a:prstGeom prst="plus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3" name="กากบาท 85">
                  <a:extLst>
                    <a:ext uri="{FF2B5EF4-FFF2-40B4-BE49-F238E27FC236}">
                      <a16:creationId xmlns:a16="http://schemas.microsoft.com/office/drawing/2014/main" xmlns="" id="{0A740779-F10E-4C0F-86A3-2F623489F635}"/>
                    </a:ext>
                  </a:extLst>
                </p:cNvPr>
                <p:cNvSpPr/>
                <p:nvPr/>
              </p:nvSpPr>
              <p:spPr>
                <a:xfrm>
                  <a:off x="6989937" y="3431459"/>
                  <a:ext cx="252000" cy="252000"/>
                </a:xfrm>
                <a:prstGeom prst="plus">
                  <a:avLst/>
                </a:prstGeom>
                <a:solidFill>
                  <a:srgbClr val="FFC0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M1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4" name="กากบาท 86">
                  <a:extLst>
                    <a:ext uri="{FF2B5EF4-FFF2-40B4-BE49-F238E27FC236}">
                      <a16:creationId xmlns:a16="http://schemas.microsoft.com/office/drawing/2014/main" xmlns="" id="{17151BCA-8904-4B18-9E6B-4CEAEDAA1B17}"/>
                    </a:ext>
                  </a:extLst>
                </p:cNvPr>
                <p:cNvSpPr/>
                <p:nvPr/>
              </p:nvSpPr>
              <p:spPr>
                <a:xfrm>
                  <a:off x="2820809" y="4035848"/>
                  <a:ext cx="252000" cy="252000"/>
                </a:xfrm>
                <a:prstGeom prst="plus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5" name="กากบาท 87">
                  <a:extLst>
                    <a:ext uri="{FF2B5EF4-FFF2-40B4-BE49-F238E27FC236}">
                      <a16:creationId xmlns:a16="http://schemas.microsoft.com/office/drawing/2014/main" xmlns="" id="{54A66442-C555-480F-AD62-39679B8AE782}"/>
                    </a:ext>
                  </a:extLst>
                </p:cNvPr>
                <p:cNvSpPr/>
                <p:nvPr/>
              </p:nvSpPr>
              <p:spPr>
                <a:xfrm>
                  <a:off x="5438294" y="2799060"/>
                  <a:ext cx="252000" cy="252000"/>
                </a:xfrm>
                <a:prstGeom prst="plus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  <a:effectLst/>
              </p:spPr>
              <p:txBody>
                <a:bodyPr wrap="non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M2</a:t>
                  </a:r>
                  <a:endParaRPr lang="th-TH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04" name="สี่เหลี่ยมผืนผ้า 109">
                <a:extLst>
                  <a:ext uri="{FF2B5EF4-FFF2-40B4-BE49-F238E27FC236}">
                    <a16:creationId xmlns:a16="http://schemas.microsoft.com/office/drawing/2014/main" xmlns="" id="{462A9C58-2E0F-44DB-9911-6F6B558D75CB}"/>
                  </a:ext>
                </a:extLst>
              </p:cNvPr>
              <p:cNvSpPr/>
              <p:nvPr/>
            </p:nvSpPr>
            <p:spPr>
              <a:xfrm>
                <a:off x="3138424" y="4193822"/>
                <a:ext cx="524503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เลย</a:t>
                </a:r>
              </a:p>
            </p:txBody>
          </p:sp>
          <p:sp>
            <p:nvSpPr>
              <p:cNvPr id="105" name="สี่เหลี่ยมผืนผ้า 111">
                <a:extLst>
                  <a:ext uri="{FF2B5EF4-FFF2-40B4-BE49-F238E27FC236}">
                    <a16:creationId xmlns:a16="http://schemas.microsoft.com/office/drawing/2014/main" xmlns="" id="{9B8EC450-0972-4BE7-B43D-6CFD5E105CDD}"/>
                  </a:ext>
                </a:extLst>
              </p:cNvPr>
              <p:cNvSpPr/>
              <p:nvPr/>
            </p:nvSpPr>
            <p:spPr>
              <a:xfrm>
                <a:off x="4133634" y="4193821"/>
                <a:ext cx="752129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หนองบัวลำภู</a:t>
                </a:r>
              </a:p>
            </p:txBody>
          </p:sp>
          <p:sp>
            <p:nvSpPr>
              <p:cNvPr id="106" name="สี่เหลี่ยมผืนผ้า 112">
                <a:extLst>
                  <a:ext uri="{FF2B5EF4-FFF2-40B4-BE49-F238E27FC236}">
                    <a16:creationId xmlns:a16="http://schemas.microsoft.com/office/drawing/2014/main" xmlns="" id="{F17F1F0C-2882-48C5-8BA0-EE90266F554B}"/>
                  </a:ext>
                </a:extLst>
              </p:cNvPr>
              <p:cNvSpPr/>
              <p:nvPr/>
            </p:nvSpPr>
            <p:spPr>
              <a:xfrm>
                <a:off x="7121361" y="4075246"/>
                <a:ext cx="570989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สกลนคร</a:t>
                </a:r>
              </a:p>
            </p:txBody>
          </p:sp>
          <p:sp>
            <p:nvSpPr>
              <p:cNvPr id="107" name="สี่เหลี่ยมผืนผ้า 113">
                <a:extLst>
                  <a:ext uri="{FF2B5EF4-FFF2-40B4-BE49-F238E27FC236}">
                    <a16:creationId xmlns:a16="http://schemas.microsoft.com/office/drawing/2014/main" xmlns="" id="{D27F2424-F4A7-4783-A477-87F59EAA8F2A}"/>
                  </a:ext>
                </a:extLst>
              </p:cNvPr>
              <p:cNvSpPr/>
              <p:nvPr/>
            </p:nvSpPr>
            <p:spPr>
              <a:xfrm>
                <a:off x="7918113" y="3586749"/>
                <a:ext cx="585417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นครพนม</a:t>
                </a:r>
              </a:p>
            </p:txBody>
          </p:sp>
          <p:sp>
            <p:nvSpPr>
              <p:cNvPr id="108" name="สี่เหลี่ยมผืนผ้า 114">
                <a:extLst>
                  <a:ext uri="{FF2B5EF4-FFF2-40B4-BE49-F238E27FC236}">
                    <a16:creationId xmlns:a16="http://schemas.microsoft.com/office/drawing/2014/main" xmlns="" id="{269210A5-4B70-46D3-9BEE-73F9D0E65600}"/>
                  </a:ext>
                </a:extLst>
              </p:cNvPr>
              <p:cNvSpPr/>
              <p:nvPr/>
            </p:nvSpPr>
            <p:spPr>
              <a:xfrm>
                <a:off x="7191118" y="2119562"/>
                <a:ext cx="505267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latin typeface="DB Adman X" panose="02000506090000020004" pitchFamily="2" charset="-34"/>
                    <a:cs typeface="DB Adman X" panose="02000506090000020004" pitchFamily="2" charset="-34"/>
                  </a:rPr>
                  <a:t>บึงกาฬ</a:t>
                </a:r>
              </a:p>
            </p:txBody>
          </p:sp>
          <p:sp>
            <p:nvSpPr>
              <p:cNvPr id="109" name="สี่เหลี่ยมผืนผ้า 115">
                <a:extLst>
                  <a:ext uri="{FF2B5EF4-FFF2-40B4-BE49-F238E27FC236}">
                    <a16:creationId xmlns:a16="http://schemas.microsoft.com/office/drawing/2014/main" xmlns="" id="{A5CFCA81-C93E-4570-B176-860FB22C24D4}"/>
                  </a:ext>
                </a:extLst>
              </p:cNvPr>
              <p:cNvSpPr/>
              <p:nvPr/>
            </p:nvSpPr>
            <p:spPr>
              <a:xfrm>
                <a:off x="5524574" y="2642784"/>
                <a:ext cx="625492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หนองคาย</a:t>
                </a:r>
              </a:p>
            </p:txBody>
          </p:sp>
          <p:sp>
            <p:nvSpPr>
              <p:cNvPr id="110" name="สี่เหลี่ยมผืนผ้า 66">
                <a:extLst>
                  <a:ext uri="{FF2B5EF4-FFF2-40B4-BE49-F238E27FC236}">
                    <a16:creationId xmlns:a16="http://schemas.microsoft.com/office/drawing/2014/main" xmlns="" id="{BEE2B1F2-F574-46E0-A8A4-7E4EA9A62D8B}"/>
                  </a:ext>
                </a:extLst>
              </p:cNvPr>
              <p:cNvSpPr/>
              <p:nvPr/>
            </p:nvSpPr>
            <p:spPr>
              <a:xfrm>
                <a:off x="5121357" y="3864902"/>
                <a:ext cx="567783" cy="261610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B Adman X" panose="02000506090000020004" pitchFamily="2" charset="-34"/>
                    <a:cs typeface="DB Adman X" panose="02000506090000020004" pitchFamily="2" charset="-34"/>
                  </a:rPr>
                  <a:t>อุดรธานี</a:t>
                </a:r>
              </a:p>
            </p:txBody>
          </p:sp>
        </p:grpSp>
        <p:sp>
          <p:nvSpPr>
            <p:cNvPr id="15" name="สี่เหลี่ยมผืนผ้า 43">
              <a:extLst>
                <a:ext uri="{FF2B5EF4-FFF2-40B4-BE49-F238E27FC236}">
                  <a16:creationId xmlns:a16="http://schemas.microsoft.com/office/drawing/2014/main" xmlns="" id="{36A822AD-D3FE-4E01-96AD-748B3D3BF40D}"/>
                </a:ext>
              </a:extLst>
            </p:cNvPr>
            <p:cNvSpPr/>
            <p:nvPr/>
          </p:nvSpPr>
          <p:spPr>
            <a:xfrm>
              <a:off x="3923712" y="3001212"/>
              <a:ext cx="4074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นายูง</a:t>
              </a:r>
            </a:p>
          </p:txBody>
        </p:sp>
        <p:sp>
          <p:nvSpPr>
            <p:cNvPr id="16" name="สี่เหลี่ยมผืนผ้า 1">
              <a:extLst>
                <a:ext uri="{FF2B5EF4-FFF2-40B4-BE49-F238E27FC236}">
                  <a16:creationId xmlns:a16="http://schemas.microsoft.com/office/drawing/2014/main" xmlns="" id="{026265FA-7E96-4735-904A-1BEC514D5AF9}"/>
                </a:ext>
              </a:extLst>
            </p:cNvPr>
            <p:cNvSpPr/>
            <p:nvPr/>
          </p:nvSpPr>
          <p:spPr>
            <a:xfrm>
              <a:off x="4585103" y="3727102"/>
              <a:ext cx="519694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</a:t>
              </a:r>
              <a:r>
                <a:rPr lang="th-TH" sz="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ผือ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สี่เหลี่ยมผืนผ้า 44">
              <a:extLst>
                <a:ext uri="{FF2B5EF4-FFF2-40B4-BE49-F238E27FC236}">
                  <a16:creationId xmlns:a16="http://schemas.microsoft.com/office/drawing/2014/main" xmlns="" id="{EBB09F40-4406-413C-B247-A4CCBADEC6B0}"/>
                </a:ext>
              </a:extLst>
            </p:cNvPr>
            <p:cNvSpPr/>
            <p:nvPr/>
          </p:nvSpPr>
          <p:spPr>
            <a:xfrm>
              <a:off x="4005819" y="3410409"/>
              <a:ext cx="4716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น้ำโสม</a:t>
              </a:r>
            </a:p>
          </p:txBody>
        </p:sp>
        <p:sp>
          <p:nvSpPr>
            <p:cNvPr id="18" name="สี่เหลี่ยมผืนผ้า 45">
              <a:extLst>
                <a:ext uri="{FF2B5EF4-FFF2-40B4-BE49-F238E27FC236}">
                  <a16:creationId xmlns:a16="http://schemas.microsoft.com/office/drawing/2014/main" xmlns="" id="{F79F4B1A-DE2F-4AA9-AB1E-390B8A36AC56}"/>
                </a:ext>
              </a:extLst>
            </p:cNvPr>
            <p:cNvSpPr/>
            <p:nvPr/>
          </p:nvSpPr>
          <p:spPr>
            <a:xfrm>
              <a:off x="4642573" y="4009203"/>
              <a:ext cx="4299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กุดจับ</a:t>
              </a:r>
            </a:p>
          </p:txBody>
        </p:sp>
        <p:sp>
          <p:nvSpPr>
            <p:cNvPr id="20" name="สี่เหลี่ยมผืนผ้า 46">
              <a:extLst>
                <a:ext uri="{FF2B5EF4-FFF2-40B4-BE49-F238E27FC236}">
                  <a16:creationId xmlns:a16="http://schemas.microsoft.com/office/drawing/2014/main" xmlns="" id="{027A928B-B7B3-4B52-9A6B-C76C32193A3C}"/>
                </a:ext>
              </a:extLst>
            </p:cNvPr>
            <p:cNvSpPr/>
            <p:nvPr/>
          </p:nvSpPr>
          <p:spPr>
            <a:xfrm>
              <a:off x="5412875" y="3561547"/>
              <a:ext cx="3754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เพ็ญ</a:t>
              </a:r>
            </a:p>
          </p:txBody>
        </p:sp>
        <p:sp>
          <p:nvSpPr>
            <p:cNvPr id="21" name="สี่เหลี่ยมผืนผ้า 47">
              <a:extLst>
                <a:ext uri="{FF2B5EF4-FFF2-40B4-BE49-F238E27FC236}">
                  <a16:creationId xmlns:a16="http://schemas.microsoft.com/office/drawing/2014/main" xmlns="" id="{C9485BFB-05B1-497A-B555-9DDBFE34B6DD}"/>
                </a:ext>
              </a:extLst>
            </p:cNvPr>
            <p:cNvSpPr/>
            <p:nvPr/>
          </p:nvSpPr>
          <p:spPr>
            <a:xfrm>
              <a:off x="5655777" y="3267717"/>
              <a:ext cx="57579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สร้างคอม</a:t>
              </a:r>
            </a:p>
          </p:txBody>
        </p:sp>
        <p:sp>
          <p:nvSpPr>
            <p:cNvPr id="22" name="สี่เหลี่ยมผืนผ้า 48">
              <a:extLst>
                <a:ext uri="{FF2B5EF4-FFF2-40B4-BE49-F238E27FC236}">
                  <a16:creationId xmlns:a16="http://schemas.microsoft.com/office/drawing/2014/main" xmlns="" id="{03498DE8-0BA3-4EAD-9618-67B3D10C104E}"/>
                </a:ext>
              </a:extLst>
            </p:cNvPr>
            <p:cNvSpPr/>
            <p:nvPr/>
          </p:nvSpPr>
          <p:spPr>
            <a:xfrm>
              <a:off x="5980613" y="3427117"/>
              <a:ext cx="4748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บ้านดุง</a:t>
              </a:r>
            </a:p>
          </p:txBody>
        </p:sp>
        <p:sp>
          <p:nvSpPr>
            <p:cNvPr id="23" name="สี่เหลี่ยมผืนผ้า 49">
              <a:extLst>
                <a:ext uri="{FF2B5EF4-FFF2-40B4-BE49-F238E27FC236}">
                  <a16:creationId xmlns:a16="http://schemas.microsoft.com/office/drawing/2014/main" xmlns="" id="{BFAE830F-1853-4230-8AE2-A107BC61F3A5}"/>
                </a:ext>
              </a:extLst>
            </p:cNvPr>
            <p:cNvSpPr/>
            <p:nvPr/>
          </p:nvSpPr>
          <p:spPr>
            <a:xfrm>
              <a:off x="5239390" y="3868413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24" name="สี่เหลี่ยมผืนผ้า 50">
              <a:extLst>
                <a:ext uri="{FF2B5EF4-FFF2-40B4-BE49-F238E27FC236}">
                  <a16:creationId xmlns:a16="http://schemas.microsoft.com/office/drawing/2014/main" xmlns="" id="{2E243492-96A2-4EB8-A53D-8A10CECB49CB}"/>
                </a:ext>
              </a:extLst>
            </p:cNvPr>
            <p:cNvSpPr/>
            <p:nvPr/>
          </p:nvSpPr>
          <p:spPr>
            <a:xfrm>
              <a:off x="4786682" y="4505833"/>
              <a:ext cx="65915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หนองวัวซอ</a:t>
              </a:r>
            </a:p>
          </p:txBody>
        </p:sp>
        <p:sp>
          <p:nvSpPr>
            <p:cNvPr id="25" name="สี่เหลี่ยมผืนผ้า 51">
              <a:extLst>
                <a:ext uri="{FF2B5EF4-FFF2-40B4-BE49-F238E27FC236}">
                  <a16:creationId xmlns:a16="http://schemas.microsoft.com/office/drawing/2014/main" xmlns="" id="{3B9C81D1-F057-4FC3-9ACE-C6FBC289DE15}"/>
                </a:ext>
              </a:extLst>
            </p:cNvPr>
            <p:cNvSpPr/>
            <p:nvPr/>
          </p:nvSpPr>
          <p:spPr>
            <a:xfrm>
              <a:off x="5053732" y="4628943"/>
              <a:ext cx="60305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หนองแสง</a:t>
              </a:r>
            </a:p>
          </p:txBody>
        </p:sp>
        <p:sp>
          <p:nvSpPr>
            <p:cNvPr id="26" name="สี่เหลี่ยมผืนผ้า 52">
              <a:extLst>
                <a:ext uri="{FF2B5EF4-FFF2-40B4-BE49-F238E27FC236}">
                  <a16:creationId xmlns:a16="http://schemas.microsoft.com/office/drawing/2014/main" xmlns="" id="{51B36B1E-3998-4C27-9F4B-C57967A1B600}"/>
                </a:ext>
              </a:extLst>
            </p:cNvPr>
            <p:cNvSpPr/>
            <p:nvPr/>
          </p:nvSpPr>
          <p:spPr>
            <a:xfrm>
              <a:off x="5390862" y="5048037"/>
              <a:ext cx="64312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โนนสะอาด</a:t>
              </a:r>
            </a:p>
          </p:txBody>
        </p:sp>
        <p:sp>
          <p:nvSpPr>
            <p:cNvPr id="27" name="สี่เหลี่ยมผืนผ้า 53">
              <a:extLst>
                <a:ext uri="{FF2B5EF4-FFF2-40B4-BE49-F238E27FC236}">
                  <a16:creationId xmlns:a16="http://schemas.microsoft.com/office/drawing/2014/main" xmlns="" id="{22A95AB8-A88B-4D83-9CB8-D6D58ED2B9C5}"/>
                </a:ext>
              </a:extLst>
            </p:cNvPr>
            <p:cNvSpPr/>
            <p:nvPr/>
          </p:nvSpPr>
          <p:spPr>
            <a:xfrm>
              <a:off x="5498424" y="4797098"/>
              <a:ext cx="575799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กุมภวาปี</a:t>
              </a:r>
            </a:p>
          </p:txBody>
        </p:sp>
        <p:sp>
          <p:nvSpPr>
            <p:cNvPr id="28" name="สี่เหลี่ยมผืนผ้า 56">
              <a:extLst>
                <a:ext uri="{FF2B5EF4-FFF2-40B4-BE49-F238E27FC236}">
                  <a16:creationId xmlns:a16="http://schemas.microsoft.com/office/drawing/2014/main" xmlns="" id="{3D1DDCE7-3B17-4D5A-A44F-C5C7C9639534}"/>
                </a:ext>
              </a:extLst>
            </p:cNvPr>
            <p:cNvSpPr/>
            <p:nvPr/>
          </p:nvSpPr>
          <p:spPr>
            <a:xfrm>
              <a:off x="6039361" y="4822444"/>
              <a:ext cx="45878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ศรีธาตุ</a:t>
              </a:r>
            </a:p>
          </p:txBody>
        </p:sp>
        <p:sp>
          <p:nvSpPr>
            <p:cNvPr id="29" name="สี่เหลี่ยมผืนผ้า 57">
              <a:extLst>
                <a:ext uri="{FF2B5EF4-FFF2-40B4-BE49-F238E27FC236}">
                  <a16:creationId xmlns:a16="http://schemas.microsoft.com/office/drawing/2014/main" xmlns="" id="{7A5414EA-E7CA-4E3E-BAC8-534DE894D72E}"/>
                </a:ext>
              </a:extLst>
            </p:cNvPr>
            <p:cNvSpPr/>
            <p:nvPr/>
          </p:nvSpPr>
          <p:spPr>
            <a:xfrm>
              <a:off x="6480174" y="4616127"/>
              <a:ext cx="64953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วังสามหมอ</a:t>
              </a:r>
            </a:p>
          </p:txBody>
        </p:sp>
        <p:sp>
          <p:nvSpPr>
            <p:cNvPr id="30" name="สี่เหลี่ยมผืนผ้า 58">
              <a:extLst>
                <a:ext uri="{FF2B5EF4-FFF2-40B4-BE49-F238E27FC236}">
                  <a16:creationId xmlns:a16="http://schemas.microsoft.com/office/drawing/2014/main" xmlns="" id="{62040D86-A993-4E01-A2D2-409147B8846C}"/>
                </a:ext>
              </a:extLst>
            </p:cNvPr>
            <p:cNvSpPr/>
            <p:nvPr/>
          </p:nvSpPr>
          <p:spPr>
            <a:xfrm>
              <a:off x="6129521" y="4457956"/>
              <a:ext cx="5229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ไชยวาน</a:t>
              </a:r>
            </a:p>
          </p:txBody>
        </p:sp>
        <p:sp>
          <p:nvSpPr>
            <p:cNvPr id="31" name="สี่เหลี่ยมผืนผ้า 62">
              <a:extLst>
                <a:ext uri="{FF2B5EF4-FFF2-40B4-BE49-F238E27FC236}">
                  <a16:creationId xmlns:a16="http://schemas.microsoft.com/office/drawing/2014/main" xmlns="" id="{DC6A0ADE-003D-4281-A54D-46ACAADAEC2C}"/>
                </a:ext>
              </a:extLst>
            </p:cNvPr>
            <p:cNvSpPr/>
            <p:nvPr/>
          </p:nvSpPr>
          <p:spPr>
            <a:xfrm>
              <a:off x="5979000" y="4562566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กู่แก้ว</a:t>
              </a:r>
            </a:p>
          </p:txBody>
        </p:sp>
        <p:sp>
          <p:nvSpPr>
            <p:cNvPr id="32" name="สี่เหลี่ยมผืนผ้า 63">
              <a:extLst>
                <a:ext uri="{FF2B5EF4-FFF2-40B4-BE49-F238E27FC236}">
                  <a16:creationId xmlns:a16="http://schemas.microsoft.com/office/drawing/2014/main" xmlns="" id="{DDC0499C-FB24-4056-856B-DA51E25A7C88}"/>
                </a:ext>
              </a:extLst>
            </p:cNvPr>
            <p:cNvSpPr/>
            <p:nvPr/>
          </p:nvSpPr>
          <p:spPr>
            <a:xfrm>
              <a:off x="5696809" y="4279846"/>
              <a:ext cx="643125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หนองหาน</a:t>
              </a:r>
            </a:p>
          </p:txBody>
        </p:sp>
        <p:sp>
          <p:nvSpPr>
            <p:cNvPr id="33" name="สี่เหลี่ยมผืนผ้า 64">
              <a:extLst>
                <a:ext uri="{FF2B5EF4-FFF2-40B4-BE49-F238E27FC236}">
                  <a16:creationId xmlns:a16="http://schemas.microsoft.com/office/drawing/2014/main" xmlns="" id="{63865ABA-AB67-43A0-B4F6-068DB33BE56C}"/>
                </a:ext>
              </a:extLst>
            </p:cNvPr>
            <p:cNvSpPr/>
            <p:nvPr/>
          </p:nvSpPr>
          <p:spPr>
            <a:xfrm>
              <a:off x="5609220" y="3761457"/>
              <a:ext cx="62388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พิบูลย์รักษ์</a:t>
              </a:r>
            </a:p>
          </p:txBody>
        </p:sp>
        <p:sp>
          <p:nvSpPr>
            <p:cNvPr id="34" name="สี่เหลี่ยมผืนผ้า 65">
              <a:extLst>
                <a:ext uri="{FF2B5EF4-FFF2-40B4-BE49-F238E27FC236}">
                  <a16:creationId xmlns:a16="http://schemas.microsoft.com/office/drawing/2014/main" xmlns="" id="{BF769F91-E5E9-4E83-AE51-2A6B896BCAA5}"/>
                </a:ext>
              </a:extLst>
            </p:cNvPr>
            <p:cNvSpPr/>
            <p:nvPr/>
          </p:nvSpPr>
          <p:spPr>
            <a:xfrm>
              <a:off x="6020500" y="3891133"/>
              <a:ext cx="43633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ทุ่งฝน</a:t>
              </a:r>
            </a:p>
          </p:txBody>
        </p:sp>
        <p:sp>
          <p:nvSpPr>
            <p:cNvPr id="35" name="สี่เหลี่ยมผืนผ้า 67">
              <a:extLst>
                <a:ext uri="{FF2B5EF4-FFF2-40B4-BE49-F238E27FC236}">
                  <a16:creationId xmlns:a16="http://schemas.microsoft.com/office/drawing/2014/main" xmlns="" id="{FFD2DD9D-01AC-42C3-9209-5F5C559C3567}"/>
                </a:ext>
              </a:extLst>
            </p:cNvPr>
            <p:cNvSpPr/>
            <p:nvPr/>
          </p:nvSpPr>
          <p:spPr>
            <a:xfrm>
              <a:off x="6630796" y="3019085"/>
              <a:ext cx="5229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บ้านม่วง</a:t>
              </a:r>
            </a:p>
          </p:txBody>
        </p:sp>
        <p:sp>
          <p:nvSpPr>
            <p:cNvPr id="36" name="สี่เหลี่ยมผืนผ้า 68">
              <a:extLst>
                <a:ext uri="{FF2B5EF4-FFF2-40B4-BE49-F238E27FC236}">
                  <a16:creationId xmlns:a16="http://schemas.microsoft.com/office/drawing/2014/main" xmlns="" id="{FFCC9919-49B5-4E2B-BC25-7D86CAF6A786}"/>
                </a:ext>
              </a:extLst>
            </p:cNvPr>
            <p:cNvSpPr/>
            <p:nvPr/>
          </p:nvSpPr>
          <p:spPr>
            <a:xfrm>
              <a:off x="6561807" y="3423367"/>
              <a:ext cx="5934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เจริญศิลป์</a:t>
              </a:r>
            </a:p>
          </p:txBody>
        </p:sp>
        <p:sp>
          <p:nvSpPr>
            <p:cNvPr id="37" name="สี่เหลี่ยมผืนผ้า 69">
              <a:extLst>
                <a:ext uri="{FF2B5EF4-FFF2-40B4-BE49-F238E27FC236}">
                  <a16:creationId xmlns:a16="http://schemas.microsoft.com/office/drawing/2014/main" xmlns="" id="{FC23D865-F998-46B7-874B-C276910D1249}"/>
                </a:ext>
              </a:extLst>
            </p:cNvPr>
            <p:cNvSpPr/>
            <p:nvPr/>
          </p:nvSpPr>
          <p:spPr>
            <a:xfrm>
              <a:off x="6370055" y="3987837"/>
              <a:ext cx="758541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สว่างแดนดิน</a:t>
              </a:r>
            </a:p>
          </p:txBody>
        </p:sp>
        <p:sp>
          <p:nvSpPr>
            <p:cNvPr id="38" name="สี่เหลี่ยมผืนผ้า 70">
              <a:extLst>
                <a:ext uri="{FF2B5EF4-FFF2-40B4-BE49-F238E27FC236}">
                  <a16:creationId xmlns:a16="http://schemas.microsoft.com/office/drawing/2014/main" xmlns="" id="{23CD6BA5-5853-46B1-942A-59A349AD5BD5}"/>
                </a:ext>
              </a:extLst>
            </p:cNvPr>
            <p:cNvSpPr/>
            <p:nvPr/>
          </p:nvSpPr>
          <p:spPr>
            <a:xfrm>
              <a:off x="6400980" y="4247715"/>
              <a:ext cx="52129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ส่องดาว</a:t>
              </a:r>
            </a:p>
          </p:txBody>
        </p:sp>
        <p:sp>
          <p:nvSpPr>
            <p:cNvPr id="39" name="สี่เหลี่ยมผืนผ้า 71">
              <a:extLst>
                <a:ext uri="{FF2B5EF4-FFF2-40B4-BE49-F238E27FC236}">
                  <a16:creationId xmlns:a16="http://schemas.microsoft.com/office/drawing/2014/main" xmlns="" id="{C8E11919-3EBE-4F5A-9CFB-088634F19B19}"/>
                </a:ext>
              </a:extLst>
            </p:cNvPr>
            <p:cNvSpPr/>
            <p:nvPr/>
          </p:nvSpPr>
          <p:spPr>
            <a:xfrm>
              <a:off x="6712657" y="4361592"/>
              <a:ext cx="5164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วาริชภูมิ</a:t>
              </a:r>
            </a:p>
          </p:txBody>
        </p:sp>
        <p:sp>
          <p:nvSpPr>
            <p:cNvPr id="40" name="สี่เหลี่ยมผืนผ้า 72">
              <a:extLst>
                <a:ext uri="{FF2B5EF4-FFF2-40B4-BE49-F238E27FC236}">
                  <a16:creationId xmlns:a16="http://schemas.microsoft.com/office/drawing/2014/main" xmlns="" id="{057B5691-AB29-4898-91DC-F468E4717E53}"/>
                </a:ext>
              </a:extLst>
            </p:cNvPr>
            <p:cNvSpPr/>
            <p:nvPr/>
          </p:nvSpPr>
          <p:spPr>
            <a:xfrm>
              <a:off x="6951506" y="4490080"/>
              <a:ext cx="60625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นิคมน้ำ</a:t>
              </a:r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อูน</a:t>
              </a:r>
              <a:endParaRPr lang="th-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สี่เหลี่ยมผืนผ้า 79">
              <a:extLst>
                <a:ext uri="{FF2B5EF4-FFF2-40B4-BE49-F238E27FC236}">
                  <a16:creationId xmlns:a16="http://schemas.microsoft.com/office/drawing/2014/main" xmlns="" id="{29CB0C1D-82C1-465D-884A-C2ED92C0161E}"/>
                </a:ext>
              </a:extLst>
            </p:cNvPr>
            <p:cNvSpPr/>
            <p:nvPr/>
          </p:nvSpPr>
          <p:spPr>
            <a:xfrm>
              <a:off x="7186152" y="4347122"/>
              <a:ext cx="66717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พรรณา</a:t>
              </a:r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นิคม</a:t>
              </a:r>
            </a:p>
          </p:txBody>
        </p:sp>
        <p:sp>
          <p:nvSpPr>
            <p:cNvPr id="42" name="สี่เหลี่ยมผืนผ้า 80">
              <a:extLst>
                <a:ext uri="{FF2B5EF4-FFF2-40B4-BE49-F238E27FC236}">
                  <a16:creationId xmlns:a16="http://schemas.microsoft.com/office/drawing/2014/main" xmlns="" id="{669A25C3-19D5-42F6-B76C-D0262D6B6F29}"/>
                </a:ext>
              </a:extLst>
            </p:cNvPr>
            <p:cNvSpPr/>
            <p:nvPr/>
          </p:nvSpPr>
          <p:spPr>
            <a:xfrm>
              <a:off x="7420190" y="4986339"/>
              <a:ext cx="4331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ภูพาน</a:t>
              </a:r>
            </a:p>
          </p:txBody>
        </p:sp>
        <p:sp>
          <p:nvSpPr>
            <p:cNvPr id="43" name="สี่เหลี่ยมผืนผ้า 81">
              <a:extLst>
                <a:ext uri="{FF2B5EF4-FFF2-40B4-BE49-F238E27FC236}">
                  <a16:creationId xmlns:a16="http://schemas.microsoft.com/office/drawing/2014/main" xmlns="" id="{85BA8209-5B3E-4703-ABCD-E5AD3A1A481C}"/>
                </a:ext>
              </a:extLst>
            </p:cNvPr>
            <p:cNvSpPr/>
            <p:nvPr/>
          </p:nvSpPr>
          <p:spPr>
            <a:xfrm>
              <a:off x="7191118" y="4681058"/>
              <a:ext cx="4828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กุดบาก</a:t>
              </a:r>
            </a:p>
          </p:txBody>
        </p:sp>
        <p:sp>
          <p:nvSpPr>
            <p:cNvPr id="44" name="สี่เหลี่ยมผืนผ้า 82">
              <a:extLst>
                <a:ext uri="{FF2B5EF4-FFF2-40B4-BE49-F238E27FC236}">
                  <a16:creationId xmlns:a16="http://schemas.microsoft.com/office/drawing/2014/main" xmlns="" id="{EA1ACC2C-2894-492E-A323-8C6585C1C08E}"/>
                </a:ext>
              </a:extLst>
            </p:cNvPr>
            <p:cNvSpPr/>
            <p:nvPr/>
          </p:nvSpPr>
          <p:spPr>
            <a:xfrm>
              <a:off x="7926549" y="4957372"/>
              <a:ext cx="50206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เต่างอย</a:t>
              </a:r>
            </a:p>
          </p:txBody>
        </p:sp>
        <p:sp>
          <p:nvSpPr>
            <p:cNvPr id="45" name="สี่เหลี่ยมผืนผ้า 90">
              <a:extLst>
                <a:ext uri="{FF2B5EF4-FFF2-40B4-BE49-F238E27FC236}">
                  <a16:creationId xmlns:a16="http://schemas.microsoft.com/office/drawing/2014/main" xmlns="" id="{6D28155F-E479-4501-84A4-37DE94574813}"/>
                </a:ext>
              </a:extLst>
            </p:cNvPr>
            <p:cNvSpPr/>
            <p:nvPr/>
          </p:nvSpPr>
          <p:spPr>
            <a:xfrm>
              <a:off x="7921492" y="4781093"/>
              <a:ext cx="73129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โคก</a:t>
              </a:r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ศีสุ</a:t>
              </a:r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พรรณ</a:t>
              </a:r>
            </a:p>
          </p:txBody>
        </p:sp>
        <p:sp>
          <p:nvSpPr>
            <p:cNvPr id="46" name="สี่เหลี่ยมผืนผ้า 91">
              <a:extLst>
                <a:ext uri="{FF2B5EF4-FFF2-40B4-BE49-F238E27FC236}">
                  <a16:creationId xmlns:a16="http://schemas.microsoft.com/office/drawing/2014/main" xmlns="" id="{CB9D6025-7A17-461B-8141-735D7EDBB352}"/>
                </a:ext>
              </a:extLst>
            </p:cNvPr>
            <p:cNvSpPr/>
            <p:nvPr/>
          </p:nvSpPr>
          <p:spPr>
            <a:xfrm>
              <a:off x="7800284" y="4659197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47" name="สี่เหลี่ยมผืนผ้า 92">
              <a:extLst>
                <a:ext uri="{FF2B5EF4-FFF2-40B4-BE49-F238E27FC236}">
                  <a16:creationId xmlns:a16="http://schemas.microsoft.com/office/drawing/2014/main" xmlns="" id="{78CE392C-9ED4-4679-9D8B-7F953CD760A5}"/>
                </a:ext>
              </a:extLst>
            </p:cNvPr>
            <p:cNvSpPr/>
            <p:nvPr/>
          </p:nvSpPr>
          <p:spPr>
            <a:xfrm>
              <a:off x="8088866" y="4378158"/>
              <a:ext cx="65434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โพนนาแก้ว</a:t>
              </a:r>
            </a:p>
          </p:txBody>
        </p:sp>
        <p:sp>
          <p:nvSpPr>
            <p:cNvPr id="48" name="สี่เหลี่ยมผืนผ้า 93">
              <a:extLst>
                <a:ext uri="{FF2B5EF4-FFF2-40B4-BE49-F238E27FC236}">
                  <a16:creationId xmlns:a16="http://schemas.microsoft.com/office/drawing/2014/main" xmlns="" id="{CEDAAD26-C142-44FC-94A0-0D0A1669C352}"/>
                </a:ext>
              </a:extLst>
            </p:cNvPr>
            <p:cNvSpPr/>
            <p:nvPr/>
          </p:nvSpPr>
          <p:spPr>
            <a:xfrm>
              <a:off x="7975508" y="4097119"/>
              <a:ext cx="54053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กุสุมาลย์</a:t>
              </a:r>
            </a:p>
          </p:txBody>
        </p:sp>
        <p:sp>
          <p:nvSpPr>
            <p:cNvPr id="49" name="สี่เหลี่ยมผืนผ้า 94">
              <a:extLst>
                <a:ext uri="{FF2B5EF4-FFF2-40B4-BE49-F238E27FC236}">
                  <a16:creationId xmlns:a16="http://schemas.microsoft.com/office/drawing/2014/main" xmlns="" id="{BDD96344-0129-4B59-A37D-C163D875D5B6}"/>
                </a:ext>
              </a:extLst>
            </p:cNvPr>
            <p:cNvSpPr/>
            <p:nvPr/>
          </p:nvSpPr>
          <p:spPr>
            <a:xfrm>
              <a:off x="7316164" y="3448886"/>
              <a:ext cx="75052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อากาศอำนวย</a:t>
              </a:r>
            </a:p>
          </p:txBody>
        </p:sp>
        <p:sp>
          <p:nvSpPr>
            <p:cNvPr id="50" name="สี่เหลี่ยมผืนผ้า 95">
              <a:extLst>
                <a:ext uri="{FF2B5EF4-FFF2-40B4-BE49-F238E27FC236}">
                  <a16:creationId xmlns:a16="http://schemas.microsoft.com/office/drawing/2014/main" xmlns="" id="{D7E8E925-8F26-4942-BBDC-5B2E92D6090A}"/>
                </a:ext>
              </a:extLst>
            </p:cNvPr>
            <p:cNvSpPr/>
            <p:nvPr/>
          </p:nvSpPr>
          <p:spPr>
            <a:xfrm>
              <a:off x="7063718" y="3738566"/>
              <a:ext cx="660758" cy="21544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วานรนิวาส</a:t>
              </a:r>
            </a:p>
          </p:txBody>
        </p:sp>
        <p:sp>
          <p:nvSpPr>
            <p:cNvPr id="51" name="สี่เหลี่ยมผืนผ้า 96">
              <a:extLst>
                <a:ext uri="{FF2B5EF4-FFF2-40B4-BE49-F238E27FC236}">
                  <a16:creationId xmlns:a16="http://schemas.microsoft.com/office/drawing/2014/main" xmlns="" id="{CCA79B78-0437-4262-A6D4-406F3B399982}"/>
                </a:ext>
              </a:extLst>
            </p:cNvPr>
            <p:cNvSpPr/>
            <p:nvPr/>
          </p:nvSpPr>
          <p:spPr>
            <a:xfrm>
              <a:off x="7064341" y="3182861"/>
              <a:ext cx="58221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คำตากล้า</a:t>
              </a:r>
            </a:p>
          </p:txBody>
        </p:sp>
        <p:sp>
          <p:nvSpPr>
            <p:cNvPr id="52" name="สี่เหลี่ยมผืนผ้า 97">
              <a:extLst>
                <a:ext uri="{FF2B5EF4-FFF2-40B4-BE49-F238E27FC236}">
                  <a16:creationId xmlns:a16="http://schemas.microsoft.com/office/drawing/2014/main" xmlns="" id="{F6F10E2D-8C4E-44B9-81DC-6BA6617DE718}"/>
                </a:ext>
              </a:extLst>
            </p:cNvPr>
            <p:cNvSpPr/>
            <p:nvPr/>
          </p:nvSpPr>
          <p:spPr>
            <a:xfrm>
              <a:off x="7723542" y="3143757"/>
              <a:ext cx="4315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นาทม</a:t>
              </a:r>
            </a:p>
          </p:txBody>
        </p:sp>
        <p:sp>
          <p:nvSpPr>
            <p:cNvPr id="55" name="สี่เหลี่ยมผืนผ้า 98">
              <a:extLst>
                <a:ext uri="{FF2B5EF4-FFF2-40B4-BE49-F238E27FC236}">
                  <a16:creationId xmlns:a16="http://schemas.microsoft.com/office/drawing/2014/main" xmlns="" id="{755437F9-AF6E-4C65-9F08-9F8C7F0D1AE3}"/>
                </a:ext>
              </a:extLst>
            </p:cNvPr>
            <p:cNvSpPr/>
            <p:nvPr/>
          </p:nvSpPr>
          <p:spPr>
            <a:xfrm>
              <a:off x="7845315" y="3006619"/>
              <a:ext cx="54534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บ้านแพง</a:t>
              </a:r>
            </a:p>
          </p:txBody>
        </p:sp>
        <p:sp>
          <p:nvSpPr>
            <p:cNvPr id="56" name="สี่เหลี่ยมผืนผ้า 99">
              <a:extLst>
                <a:ext uri="{FF2B5EF4-FFF2-40B4-BE49-F238E27FC236}">
                  <a16:creationId xmlns:a16="http://schemas.microsoft.com/office/drawing/2014/main" xmlns="" id="{A10C7FF5-3DE8-4A7A-9AC4-4F96C32EECA8}"/>
                </a:ext>
              </a:extLst>
            </p:cNvPr>
            <p:cNvSpPr/>
            <p:nvPr/>
          </p:nvSpPr>
          <p:spPr>
            <a:xfrm>
              <a:off x="7746051" y="3859802"/>
              <a:ext cx="46519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นาหว้า</a:t>
              </a:r>
            </a:p>
          </p:txBody>
        </p:sp>
        <p:sp>
          <p:nvSpPr>
            <p:cNvPr id="57" name="สี่เหลี่ยมผืนผ้า 100">
              <a:extLst>
                <a:ext uri="{FF2B5EF4-FFF2-40B4-BE49-F238E27FC236}">
                  <a16:creationId xmlns:a16="http://schemas.microsoft.com/office/drawing/2014/main" xmlns="" id="{EEDE1C54-0058-449D-8494-C104390FCF41}"/>
                </a:ext>
              </a:extLst>
            </p:cNvPr>
            <p:cNvSpPr/>
            <p:nvPr/>
          </p:nvSpPr>
          <p:spPr>
            <a:xfrm>
              <a:off x="7929880" y="3462866"/>
              <a:ext cx="62068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ศรีสงคราม</a:t>
              </a:r>
            </a:p>
          </p:txBody>
        </p:sp>
        <p:sp>
          <p:nvSpPr>
            <p:cNvPr id="58" name="สี่เหลี่ยมผืนผ้า 101">
              <a:extLst>
                <a:ext uri="{FF2B5EF4-FFF2-40B4-BE49-F238E27FC236}">
                  <a16:creationId xmlns:a16="http://schemas.microsoft.com/office/drawing/2014/main" xmlns="" id="{79DE56D2-F98B-497B-B9A7-C43C5A807AFF}"/>
                </a:ext>
              </a:extLst>
            </p:cNvPr>
            <p:cNvSpPr/>
            <p:nvPr/>
          </p:nvSpPr>
          <p:spPr>
            <a:xfrm>
              <a:off x="8477564" y="3587685"/>
              <a:ext cx="53893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ท่าอุเทน</a:t>
              </a:r>
            </a:p>
          </p:txBody>
        </p:sp>
        <p:sp>
          <p:nvSpPr>
            <p:cNvPr id="59" name="สี่เหลี่ยมผืนผ้า 102">
              <a:extLst>
                <a:ext uri="{FF2B5EF4-FFF2-40B4-BE49-F238E27FC236}">
                  <a16:creationId xmlns:a16="http://schemas.microsoft.com/office/drawing/2014/main" xmlns="" id="{A5218BD5-71C3-4A25-AAF2-CFA0BC25E168}"/>
                </a:ext>
              </a:extLst>
            </p:cNvPr>
            <p:cNvSpPr/>
            <p:nvPr/>
          </p:nvSpPr>
          <p:spPr>
            <a:xfrm>
              <a:off x="8142991" y="3868413"/>
              <a:ext cx="6319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โพนสวรรค์</a:t>
              </a:r>
            </a:p>
          </p:txBody>
        </p:sp>
        <p:sp>
          <p:nvSpPr>
            <p:cNvPr id="60" name="สี่เหลี่ยมผืนผ้า 103">
              <a:extLst>
                <a:ext uri="{FF2B5EF4-FFF2-40B4-BE49-F238E27FC236}">
                  <a16:creationId xmlns:a16="http://schemas.microsoft.com/office/drawing/2014/main" xmlns="" id="{C538EEF2-5EDE-4299-8A3F-837D88A3455F}"/>
                </a:ext>
              </a:extLst>
            </p:cNvPr>
            <p:cNvSpPr/>
            <p:nvPr/>
          </p:nvSpPr>
          <p:spPr>
            <a:xfrm>
              <a:off x="8592550" y="4388151"/>
              <a:ext cx="5357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ปลาปาก</a:t>
              </a:r>
            </a:p>
          </p:txBody>
        </p:sp>
        <p:sp>
          <p:nvSpPr>
            <p:cNvPr id="61" name="สี่เหลี่ยมผืนผ้า 104">
              <a:extLst>
                <a:ext uri="{FF2B5EF4-FFF2-40B4-BE49-F238E27FC236}">
                  <a16:creationId xmlns:a16="http://schemas.microsoft.com/office/drawing/2014/main" xmlns="" id="{3FED6871-212D-4453-802C-BFF21D3351A3}"/>
                </a:ext>
              </a:extLst>
            </p:cNvPr>
            <p:cNvSpPr/>
            <p:nvPr/>
          </p:nvSpPr>
          <p:spPr>
            <a:xfrm>
              <a:off x="8635243" y="4125257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62" name="สี่เหลี่ยมผืนผ้า 116">
              <a:extLst>
                <a:ext uri="{FF2B5EF4-FFF2-40B4-BE49-F238E27FC236}">
                  <a16:creationId xmlns:a16="http://schemas.microsoft.com/office/drawing/2014/main" xmlns="" id="{CB82460E-80D8-4FFC-8901-B9CF26B48292}"/>
                </a:ext>
              </a:extLst>
            </p:cNvPr>
            <p:cNvSpPr/>
            <p:nvPr/>
          </p:nvSpPr>
          <p:spPr>
            <a:xfrm>
              <a:off x="8470094" y="4666636"/>
              <a:ext cx="44595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วังยาง</a:t>
              </a:r>
            </a:p>
          </p:txBody>
        </p:sp>
        <p:sp>
          <p:nvSpPr>
            <p:cNvPr id="63" name="สี่เหลี่ยมผืนผ้า 117">
              <a:extLst>
                <a:ext uri="{FF2B5EF4-FFF2-40B4-BE49-F238E27FC236}">
                  <a16:creationId xmlns:a16="http://schemas.microsoft.com/office/drawing/2014/main" xmlns="" id="{03105BD2-F259-45A4-BE5D-8091D4BBD6C8}"/>
                </a:ext>
              </a:extLst>
            </p:cNvPr>
            <p:cNvSpPr/>
            <p:nvPr/>
          </p:nvSpPr>
          <p:spPr>
            <a:xfrm>
              <a:off x="8511600" y="4951257"/>
              <a:ext cx="41870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นาแก</a:t>
              </a:r>
            </a:p>
          </p:txBody>
        </p:sp>
        <p:sp>
          <p:nvSpPr>
            <p:cNvPr id="64" name="สี่เหลี่ยมผืนผ้า 118">
              <a:extLst>
                <a:ext uri="{FF2B5EF4-FFF2-40B4-BE49-F238E27FC236}">
                  <a16:creationId xmlns:a16="http://schemas.microsoft.com/office/drawing/2014/main" xmlns="" id="{B67DBBFC-DBCF-49FD-B928-861B4980493E}"/>
                </a:ext>
              </a:extLst>
            </p:cNvPr>
            <p:cNvSpPr/>
            <p:nvPr/>
          </p:nvSpPr>
          <p:spPr>
            <a:xfrm>
              <a:off x="8862251" y="5143640"/>
              <a:ext cx="590226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ธาตุพนม</a:t>
              </a:r>
            </a:p>
          </p:txBody>
        </p:sp>
        <p:sp>
          <p:nvSpPr>
            <p:cNvPr id="65" name="สี่เหลี่ยมผืนผ้า 119">
              <a:extLst>
                <a:ext uri="{FF2B5EF4-FFF2-40B4-BE49-F238E27FC236}">
                  <a16:creationId xmlns:a16="http://schemas.microsoft.com/office/drawing/2014/main" xmlns="" id="{6458D474-4D76-46BC-B57C-35960323A98C}"/>
                </a:ext>
              </a:extLst>
            </p:cNvPr>
            <p:cNvSpPr/>
            <p:nvPr/>
          </p:nvSpPr>
          <p:spPr>
            <a:xfrm>
              <a:off x="8833755" y="4719482"/>
              <a:ext cx="51809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เรณูนคร</a:t>
              </a:r>
            </a:p>
          </p:txBody>
        </p:sp>
        <p:sp>
          <p:nvSpPr>
            <p:cNvPr id="66" name="กากบาท 120">
              <a:extLst>
                <a:ext uri="{FF2B5EF4-FFF2-40B4-BE49-F238E27FC236}">
                  <a16:creationId xmlns:a16="http://schemas.microsoft.com/office/drawing/2014/main" xmlns="" id="{0430C01C-400F-4ECD-9580-72F4D82054F5}"/>
                </a:ext>
              </a:extLst>
            </p:cNvPr>
            <p:cNvSpPr/>
            <p:nvPr/>
          </p:nvSpPr>
          <p:spPr>
            <a:xfrm>
              <a:off x="9049992" y="4905086"/>
              <a:ext cx="252000" cy="252000"/>
            </a:xfrm>
            <a:prstGeom prst="plus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  <a:effectLst/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lang="en-US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M2</a:t>
              </a:r>
              <a:endParaRPr lang="th-TH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สี่เหลี่ยมผืนผ้า 121">
              <a:extLst>
                <a:ext uri="{FF2B5EF4-FFF2-40B4-BE49-F238E27FC236}">
                  <a16:creationId xmlns:a16="http://schemas.microsoft.com/office/drawing/2014/main" xmlns="" id="{F44E76AB-CCA2-4A43-ADC4-16CF6B37D1AD}"/>
                </a:ext>
              </a:extLst>
            </p:cNvPr>
            <p:cNvSpPr/>
            <p:nvPr/>
          </p:nvSpPr>
          <p:spPr>
            <a:xfrm>
              <a:off x="2207281" y="4613779"/>
              <a:ext cx="580608" cy="21544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th-TH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ด่านซ้าย</a:t>
              </a:r>
            </a:p>
          </p:txBody>
        </p:sp>
        <p:sp>
          <p:nvSpPr>
            <p:cNvPr id="68" name="สี่เหลี่ยมผืนผ้า 122">
              <a:extLst>
                <a:ext uri="{FF2B5EF4-FFF2-40B4-BE49-F238E27FC236}">
                  <a16:creationId xmlns:a16="http://schemas.microsoft.com/office/drawing/2014/main" xmlns="" id="{79142998-B9CE-445A-BACE-C8DCB8690112}"/>
                </a:ext>
              </a:extLst>
            </p:cNvPr>
            <p:cNvSpPr/>
            <p:nvPr/>
          </p:nvSpPr>
          <p:spPr>
            <a:xfrm>
              <a:off x="1859859" y="4057160"/>
              <a:ext cx="47641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นาแห้ว</a:t>
              </a:r>
            </a:p>
          </p:txBody>
        </p:sp>
        <p:sp>
          <p:nvSpPr>
            <p:cNvPr id="69" name="สี่เหลี่ยมผืนผ้า 123">
              <a:extLst>
                <a:ext uri="{FF2B5EF4-FFF2-40B4-BE49-F238E27FC236}">
                  <a16:creationId xmlns:a16="http://schemas.microsoft.com/office/drawing/2014/main" xmlns="" id="{8F6633CB-9DF2-4D85-BE15-3C68A428472A}"/>
                </a:ext>
              </a:extLst>
            </p:cNvPr>
            <p:cNvSpPr/>
            <p:nvPr/>
          </p:nvSpPr>
          <p:spPr>
            <a:xfrm>
              <a:off x="2568860" y="4141745"/>
              <a:ext cx="3866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ภูเรือ</a:t>
              </a:r>
            </a:p>
          </p:txBody>
        </p:sp>
        <p:sp>
          <p:nvSpPr>
            <p:cNvPr id="70" name="สี่เหลี่ยมผืนผ้า 124">
              <a:extLst>
                <a:ext uri="{FF2B5EF4-FFF2-40B4-BE49-F238E27FC236}">
                  <a16:creationId xmlns:a16="http://schemas.microsoft.com/office/drawing/2014/main" xmlns="" id="{74AC251A-3327-44A5-A068-8D81FAD33608}"/>
                </a:ext>
              </a:extLst>
            </p:cNvPr>
            <p:cNvSpPr/>
            <p:nvPr/>
          </p:nvSpPr>
          <p:spPr>
            <a:xfrm>
              <a:off x="2660769" y="3746301"/>
              <a:ext cx="3706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ท่าลี่</a:t>
              </a:r>
            </a:p>
          </p:txBody>
        </p:sp>
        <p:sp>
          <p:nvSpPr>
            <p:cNvPr id="71" name="สี่เหลี่ยมผืนผ้า 125">
              <a:extLst>
                <a:ext uri="{FF2B5EF4-FFF2-40B4-BE49-F238E27FC236}">
                  <a16:creationId xmlns:a16="http://schemas.microsoft.com/office/drawing/2014/main" xmlns="" id="{00F83F6B-8469-45C7-83A2-1A6A5A7796B9}"/>
                </a:ext>
              </a:extLst>
            </p:cNvPr>
            <p:cNvSpPr/>
            <p:nvPr/>
          </p:nvSpPr>
          <p:spPr>
            <a:xfrm>
              <a:off x="3111399" y="3366993"/>
              <a:ext cx="5677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เชียงคาน</a:t>
              </a:r>
            </a:p>
          </p:txBody>
        </p:sp>
        <p:sp>
          <p:nvSpPr>
            <p:cNvPr id="72" name="สี่เหลี่ยมผืนผ้า 126">
              <a:extLst>
                <a:ext uri="{FF2B5EF4-FFF2-40B4-BE49-F238E27FC236}">
                  <a16:creationId xmlns:a16="http://schemas.microsoft.com/office/drawing/2014/main" xmlns="" id="{B361B3C0-25C7-43EC-85C8-026C7FEDD39E}"/>
                </a:ext>
              </a:extLst>
            </p:cNvPr>
            <p:cNvSpPr/>
            <p:nvPr/>
          </p:nvSpPr>
          <p:spPr>
            <a:xfrm>
              <a:off x="3675741" y="3802115"/>
              <a:ext cx="51007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เอราวัณ</a:t>
              </a:r>
            </a:p>
          </p:txBody>
        </p:sp>
        <p:sp>
          <p:nvSpPr>
            <p:cNvPr id="73" name="สี่เหลี่ยมผืนผ้า 127">
              <a:extLst>
                <a:ext uri="{FF2B5EF4-FFF2-40B4-BE49-F238E27FC236}">
                  <a16:creationId xmlns:a16="http://schemas.microsoft.com/office/drawing/2014/main" xmlns="" id="{B8A96DA5-CBD2-4A3B-A1AF-0961AE8D9417}"/>
                </a:ext>
              </a:extLst>
            </p:cNvPr>
            <p:cNvSpPr/>
            <p:nvPr/>
          </p:nvSpPr>
          <p:spPr>
            <a:xfrm>
              <a:off x="3203243" y="4045535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74" name="สี่เหลี่ยมผืนผ้า 128">
              <a:extLst>
                <a:ext uri="{FF2B5EF4-FFF2-40B4-BE49-F238E27FC236}">
                  <a16:creationId xmlns:a16="http://schemas.microsoft.com/office/drawing/2014/main" xmlns="" id="{8D7CFCB2-5AC9-40A2-8051-DA105ECE012B}"/>
                </a:ext>
              </a:extLst>
            </p:cNvPr>
            <p:cNvSpPr/>
            <p:nvPr/>
          </p:nvSpPr>
          <p:spPr>
            <a:xfrm>
              <a:off x="3211554" y="4457956"/>
              <a:ext cx="51809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วังสะพุง</a:t>
              </a:r>
            </a:p>
          </p:txBody>
        </p:sp>
        <p:sp>
          <p:nvSpPr>
            <p:cNvPr id="75" name="สี่เหลี่ยมผืนผ้า 129">
              <a:extLst>
                <a:ext uri="{FF2B5EF4-FFF2-40B4-BE49-F238E27FC236}">
                  <a16:creationId xmlns:a16="http://schemas.microsoft.com/office/drawing/2014/main" xmlns="" id="{C596F179-ED5C-4DF2-AFFF-71C3FA1000AE}"/>
                </a:ext>
              </a:extLst>
            </p:cNvPr>
            <p:cNvSpPr/>
            <p:nvPr/>
          </p:nvSpPr>
          <p:spPr>
            <a:xfrm>
              <a:off x="3379746" y="5082597"/>
              <a:ext cx="5132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ภูกระดึง</a:t>
              </a:r>
            </a:p>
          </p:txBody>
        </p:sp>
        <p:sp>
          <p:nvSpPr>
            <p:cNvPr id="76" name="สี่เหลี่ยมผืนผ้า 130">
              <a:extLst>
                <a:ext uri="{FF2B5EF4-FFF2-40B4-BE49-F238E27FC236}">
                  <a16:creationId xmlns:a16="http://schemas.microsoft.com/office/drawing/2014/main" xmlns="" id="{55B86420-6C75-4761-90FE-13CAEF97ED4E}"/>
                </a:ext>
              </a:extLst>
            </p:cNvPr>
            <p:cNvSpPr/>
            <p:nvPr/>
          </p:nvSpPr>
          <p:spPr>
            <a:xfrm>
              <a:off x="3706038" y="4814462"/>
              <a:ext cx="4603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ผาขาว</a:t>
              </a:r>
            </a:p>
          </p:txBody>
        </p:sp>
        <p:sp>
          <p:nvSpPr>
            <p:cNvPr id="77" name="สี่เหลี่ยมผืนผ้า 131">
              <a:extLst>
                <a:ext uri="{FF2B5EF4-FFF2-40B4-BE49-F238E27FC236}">
                  <a16:creationId xmlns:a16="http://schemas.microsoft.com/office/drawing/2014/main" xmlns="" id="{03DAE2CD-C7E3-4E3B-9517-C1E0C3EDF2D7}"/>
                </a:ext>
              </a:extLst>
            </p:cNvPr>
            <p:cNvSpPr/>
            <p:nvPr/>
          </p:nvSpPr>
          <p:spPr>
            <a:xfrm>
              <a:off x="2946809" y="4670288"/>
              <a:ext cx="48122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ภูหลวง</a:t>
              </a:r>
            </a:p>
          </p:txBody>
        </p:sp>
        <p:sp>
          <p:nvSpPr>
            <p:cNvPr id="78" name="สี่เหลี่ยมผืนผ้า 132">
              <a:extLst>
                <a:ext uri="{FF2B5EF4-FFF2-40B4-BE49-F238E27FC236}">
                  <a16:creationId xmlns:a16="http://schemas.microsoft.com/office/drawing/2014/main" xmlns="" id="{F90CAEA4-A91C-49AE-A2D6-289BE765CADF}"/>
                </a:ext>
              </a:extLst>
            </p:cNvPr>
            <p:cNvSpPr/>
            <p:nvPr/>
          </p:nvSpPr>
          <p:spPr>
            <a:xfrm>
              <a:off x="3545950" y="3207862"/>
              <a:ext cx="4844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ปากชม</a:t>
              </a:r>
            </a:p>
          </p:txBody>
        </p:sp>
        <p:sp>
          <p:nvSpPr>
            <p:cNvPr id="79" name="สี่เหลี่ยมผืนผ้า 133">
              <a:extLst>
                <a:ext uri="{FF2B5EF4-FFF2-40B4-BE49-F238E27FC236}">
                  <a16:creationId xmlns:a16="http://schemas.microsoft.com/office/drawing/2014/main" xmlns="" id="{0A9CF430-4D15-43CD-911D-97619A609156}"/>
                </a:ext>
              </a:extLst>
            </p:cNvPr>
            <p:cNvSpPr/>
            <p:nvPr/>
          </p:nvSpPr>
          <p:spPr>
            <a:xfrm>
              <a:off x="3532155" y="4295795"/>
              <a:ext cx="4603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นาด้วง</a:t>
              </a:r>
            </a:p>
          </p:txBody>
        </p:sp>
        <p:sp>
          <p:nvSpPr>
            <p:cNvPr id="80" name="สี่เหลี่ยมผืนผ้า 134">
              <a:extLst>
                <a:ext uri="{FF2B5EF4-FFF2-40B4-BE49-F238E27FC236}">
                  <a16:creationId xmlns:a16="http://schemas.microsoft.com/office/drawing/2014/main" xmlns="" id="{B46AFED5-B64E-4615-8D06-F8BD06F1D9D7}"/>
                </a:ext>
              </a:extLst>
            </p:cNvPr>
            <p:cNvSpPr/>
            <p:nvPr/>
          </p:nvSpPr>
          <p:spPr>
            <a:xfrm>
              <a:off x="3994547" y="3703375"/>
              <a:ext cx="65274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สุวรรณคูหา</a:t>
              </a:r>
            </a:p>
          </p:txBody>
        </p:sp>
        <p:sp>
          <p:nvSpPr>
            <p:cNvPr id="81" name="สี่เหลี่ยมผืนผ้า 135">
              <a:extLst>
                <a:ext uri="{FF2B5EF4-FFF2-40B4-BE49-F238E27FC236}">
                  <a16:creationId xmlns:a16="http://schemas.microsoft.com/office/drawing/2014/main" xmlns="" id="{46F60BC3-8BE6-47F3-9451-672E89B2F5D8}"/>
                </a:ext>
              </a:extLst>
            </p:cNvPr>
            <p:cNvSpPr/>
            <p:nvPr/>
          </p:nvSpPr>
          <p:spPr>
            <a:xfrm>
              <a:off x="3827717" y="4097263"/>
              <a:ext cx="39786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นาวัง</a:t>
              </a:r>
            </a:p>
          </p:txBody>
        </p:sp>
        <p:sp>
          <p:nvSpPr>
            <p:cNvPr id="82" name="สี่เหลี่ยมผืนผ้า 136">
              <a:extLst>
                <a:ext uri="{FF2B5EF4-FFF2-40B4-BE49-F238E27FC236}">
                  <a16:creationId xmlns:a16="http://schemas.microsoft.com/office/drawing/2014/main" xmlns="" id="{CE418468-89F3-4027-92AE-4A5F129960AA}"/>
                </a:ext>
              </a:extLst>
            </p:cNvPr>
            <p:cNvSpPr/>
            <p:nvPr/>
          </p:nvSpPr>
          <p:spPr>
            <a:xfrm>
              <a:off x="4048258" y="4136276"/>
              <a:ext cx="52129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นากลาง</a:t>
              </a:r>
            </a:p>
          </p:txBody>
        </p:sp>
        <p:sp>
          <p:nvSpPr>
            <p:cNvPr id="83" name="สี่เหลี่ยมผืนผ้า 137">
              <a:extLst>
                <a:ext uri="{FF2B5EF4-FFF2-40B4-BE49-F238E27FC236}">
                  <a16:creationId xmlns:a16="http://schemas.microsoft.com/office/drawing/2014/main" xmlns="" id="{FDBCD0E2-9FA5-4DA8-A90D-EFC27F18C562}"/>
                </a:ext>
              </a:extLst>
            </p:cNvPr>
            <p:cNvSpPr/>
            <p:nvPr/>
          </p:nvSpPr>
          <p:spPr>
            <a:xfrm>
              <a:off x="4459805" y="4778010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84" name="สี่เหลี่ยมผืนผ้า 138">
              <a:extLst>
                <a:ext uri="{FF2B5EF4-FFF2-40B4-BE49-F238E27FC236}">
                  <a16:creationId xmlns:a16="http://schemas.microsoft.com/office/drawing/2014/main" xmlns="" id="{DAC7B937-20F9-46C1-A5B4-64D8DA424CB0}"/>
                </a:ext>
              </a:extLst>
            </p:cNvPr>
            <p:cNvSpPr/>
            <p:nvPr/>
          </p:nvSpPr>
          <p:spPr>
            <a:xfrm>
              <a:off x="4026650" y="5009984"/>
              <a:ext cx="54373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ศรีบุเรือง</a:t>
              </a:r>
            </a:p>
          </p:txBody>
        </p:sp>
        <p:sp>
          <p:nvSpPr>
            <p:cNvPr id="85" name="สี่เหลี่ยมผืนผ้า 139">
              <a:extLst>
                <a:ext uri="{FF2B5EF4-FFF2-40B4-BE49-F238E27FC236}">
                  <a16:creationId xmlns:a16="http://schemas.microsoft.com/office/drawing/2014/main" xmlns="" id="{0D8CCE72-8E94-42F1-ABA8-0EF79CF8CDC5}"/>
                </a:ext>
              </a:extLst>
            </p:cNvPr>
            <p:cNvSpPr/>
            <p:nvPr/>
          </p:nvSpPr>
          <p:spPr>
            <a:xfrm>
              <a:off x="4631297" y="5063467"/>
              <a:ext cx="4748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โนนสัง</a:t>
              </a:r>
            </a:p>
          </p:txBody>
        </p:sp>
        <p:sp>
          <p:nvSpPr>
            <p:cNvPr id="86" name="สี่เหลี่ยมผืนผ้า 140">
              <a:extLst>
                <a:ext uri="{FF2B5EF4-FFF2-40B4-BE49-F238E27FC236}">
                  <a16:creationId xmlns:a16="http://schemas.microsoft.com/office/drawing/2014/main" xmlns="" id="{451CD2E5-8B98-4F68-8E80-0E37B4279A5C}"/>
                </a:ext>
              </a:extLst>
            </p:cNvPr>
            <p:cNvSpPr/>
            <p:nvPr/>
          </p:nvSpPr>
          <p:spPr>
            <a:xfrm>
              <a:off x="4046083" y="2735249"/>
              <a:ext cx="4219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สังคม</a:t>
              </a:r>
            </a:p>
          </p:txBody>
        </p:sp>
        <p:sp>
          <p:nvSpPr>
            <p:cNvPr id="87" name="สี่เหลี่ยมผืนผ้า 141">
              <a:extLst>
                <a:ext uri="{FF2B5EF4-FFF2-40B4-BE49-F238E27FC236}">
                  <a16:creationId xmlns:a16="http://schemas.microsoft.com/office/drawing/2014/main" xmlns="" id="{47AFF713-5FD9-469A-9601-00056864F5FA}"/>
                </a:ext>
              </a:extLst>
            </p:cNvPr>
            <p:cNvSpPr/>
            <p:nvPr/>
          </p:nvSpPr>
          <p:spPr>
            <a:xfrm>
              <a:off x="4572391" y="2832770"/>
              <a:ext cx="67358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ศรีเชียงใหม่</a:t>
              </a:r>
            </a:p>
          </p:txBody>
        </p:sp>
        <p:sp>
          <p:nvSpPr>
            <p:cNvPr id="88" name="สี่เหลี่ยมผืนผ้า 142">
              <a:extLst>
                <a:ext uri="{FF2B5EF4-FFF2-40B4-BE49-F238E27FC236}">
                  <a16:creationId xmlns:a16="http://schemas.microsoft.com/office/drawing/2014/main" xmlns="" id="{A7CAA5B4-C48B-43AE-A2C5-D0AFF56CDD11}"/>
                </a:ext>
              </a:extLst>
            </p:cNvPr>
            <p:cNvSpPr/>
            <p:nvPr/>
          </p:nvSpPr>
          <p:spPr>
            <a:xfrm>
              <a:off x="4490593" y="3016843"/>
              <a:ext cx="53732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โพธิ์ตาก</a:t>
              </a:r>
            </a:p>
          </p:txBody>
        </p:sp>
        <p:sp>
          <p:nvSpPr>
            <p:cNvPr id="89" name="สี่เหลี่ยมผืนผ้า 143">
              <a:extLst>
                <a:ext uri="{FF2B5EF4-FFF2-40B4-BE49-F238E27FC236}">
                  <a16:creationId xmlns:a16="http://schemas.microsoft.com/office/drawing/2014/main" xmlns="" id="{9BE77E74-DBBC-4517-A28C-AA8883D35A27}"/>
                </a:ext>
              </a:extLst>
            </p:cNvPr>
            <p:cNvSpPr/>
            <p:nvPr/>
          </p:nvSpPr>
          <p:spPr>
            <a:xfrm>
              <a:off x="5029407" y="3534663"/>
              <a:ext cx="48763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สระใคร</a:t>
              </a:r>
            </a:p>
          </p:txBody>
        </p:sp>
        <p:sp>
          <p:nvSpPr>
            <p:cNvPr id="90" name="สี่เหลี่ยมผืนผ้า 144">
              <a:extLst>
                <a:ext uri="{FF2B5EF4-FFF2-40B4-BE49-F238E27FC236}">
                  <a16:creationId xmlns:a16="http://schemas.microsoft.com/office/drawing/2014/main" xmlns="" id="{E976E2BF-3535-48DD-9120-F028B2FA0BAF}"/>
                </a:ext>
              </a:extLst>
            </p:cNvPr>
            <p:cNvSpPr/>
            <p:nvPr/>
          </p:nvSpPr>
          <p:spPr>
            <a:xfrm>
              <a:off x="5080344" y="3028916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91" name="สี่เหลี่ยมผืนผ้า 145">
              <a:extLst>
                <a:ext uri="{FF2B5EF4-FFF2-40B4-BE49-F238E27FC236}">
                  <a16:creationId xmlns:a16="http://schemas.microsoft.com/office/drawing/2014/main" xmlns="" id="{287E59B0-A4F1-4DCF-B287-4C1D14DEF603}"/>
                </a:ext>
              </a:extLst>
            </p:cNvPr>
            <p:cNvSpPr/>
            <p:nvPr/>
          </p:nvSpPr>
          <p:spPr>
            <a:xfrm>
              <a:off x="5621085" y="3013080"/>
              <a:ext cx="56457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โพนพิสัย</a:t>
              </a:r>
            </a:p>
          </p:txBody>
        </p:sp>
        <p:sp>
          <p:nvSpPr>
            <p:cNvPr id="92" name="สี่เหลี่ยมผืนผ้า 146">
              <a:extLst>
                <a:ext uri="{FF2B5EF4-FFF2-40B4-BE49-F238E27FC236}">
                  <a16:creationId xmlns:a16="http://schemas.microsoft.com/office/drawing/2014/main" xmlns="" id="{A6438A84-A149-4FD1-9166-C968524DDB08}"/>
                </a:ext>
              </a:extLst>
            </p:cNvPr>
            <p:cNvSpPr/>
            <p:nvPr/>
          </p:nvSpPr>
          <p:spPr>
            <a:xfrm>
              <a:off x="6026395" y="2470664"/>
              <a:ext cx="5164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รัตนวาปี</a:t>
              </a:r>
            </a:p>
          </p:txBody>
        </p:sp>
        <p:sp>
          <p:nvSpPr>
            <p:cNvPr id="93" name="สี่เหลี่ยมผืนผ้า 147">
              <a:extLst>
                <a:ext uri="{FF2B5EF4-FFF2-40B4-BE49-F238E27FC236}">
                  <a16:creationId xmlns:a16="http://schemas.microsoft.com/office/drawing/2014/main" xmlns="" id="{6553BE42-A82C-46A1-88E8-0A91F1D2B2B9}"/>
                </a:ext>
              </a:extLst>
            </p:cNvPr>
            <p:cNvSpPr/>
            <p:nvPr/>
          </p:nvSpPr>
          <p:spPr>
            <a:xfrm>
              <a:off x="6312130" y="2334822"/>
              <a:ext cx="53412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ปากคาด</a:t>
              </a:r>
            </a:p>
          </p:txBody>
        </p:sp>
        <p:sp>
          <p:nvSpPr>
            <p:cNvPr id="94" name="สี่เหลี่ยมผืนผ้า 148">
              <a:extLst>
                <a:ext uri="{FF2B5EF4-FFF2-40B4-BE49-F238E27FC236}">
                  <a16:creationId xmlns:a16="http://schemas.microsoft.com/office/drawing/2014/main" xmlns="" id="{E619EE3F-3D8F-425D-8669-6EF89A3EAE55}"/>
                </a:ext>
              </a:extLst>
            </p:cNvPr>
            <p:cNvSpPr/>
            <p:nvPr/>
          </p:nvSpPr>
          <p:spPr>
            <a:xfrm>
              <a:off x="6220545" y="2806935"/>
              <a:ext cx="42832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เฝ้าไร่</a:t>
              </a:r>
            </a:p>
          </p:txBody>
        </p:sp>
        <p:sp>
          <p:nvSpPr>
            <p:cNvPr id="95" name="สี่เหลี่ยมผืนผ้า 149">
              <a:extLst>
                <a:ext uri="{FF2B5EF4-FFF2-40B4-BE49-F238E27FC236}">
                  <a16:creationId xmlns:a16="http://schemas.microsoft.com/office/drawing/2014/main" xmlns="" id="{49112BE5-0258-4C29-81C0-B97E6662E1CD}"/>
                </a:ext>
              </a:extLst>
            </p:cNvPr>
            <p:cNvSpPr/>
            <p:nvPr/>
          </p:nvSpPr>
          <p:spPr>
            <a:xfrm>
              <a:off x="6356902" y="2661477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โซ่พิสัย</a:t>
              </a:r>
            </a:p>
          </p:txBody>
        </p:sp>
        <p:sp>
          <p:nvSpPr>
            <p:cNvPr id="96" name="สี่เหลี่ยมผืนผ้า 150">
              <a:extLst>
                <a:ext uri="{FF2B5EF4-FFF2-40B4-BE49-F238E27FC236}">
                  <a16:creationId xmlns:a16="http://schemas.microsoft.com/office/drawing/2014/main" xmlns="" id="{12FDF6E9-8D6D-44D6-93F3-97CBBCB1C6BA}"/>
                </a:ext>
              </a:extLst>
            </p:cNvPr>
            <p:cNvSpPr/>
            <p:nvPr/>
          </p:nvSpPr>
          <p:spPr>
            <a:xfrm>
              <a:off x="6438130" y="2090560"/>
              <a:ext cx="39145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เมือง</a:t>
              </a:r>
            </a:p>
          </p:txBody>
        </p:sp>
        <p:sp>
          <p:nvSpPr>
            <p:cNvPr id="97" name="สี่เหลี่ยมผืนผ้า 151">
              <a:extLst>
                <a:ext uri="{FF2B5EF4-FFF2-40B4-BE49-F238E27FC236}">
                  <a16:creationId xmlns:a16="http://schemas.microsoft.com/office/drawing/2014/main" xmlns="" id="{D73F6352-7233-404B-BE9C-4B5B8553C638}"/>
                </a:ext>
              </a:extLst>
            </p:cNvPr>
            <p:cNvSpPr/>
            <p:nvPr/>
          </p:nvSpPr>
          <p:spPr>
            <a:xfrm>
              <a:off x="7191118" y="2550266"/>
              <a:ext cx="51969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พรเจริญ</a:t>
              </a:r>
            </a:p>
          </p:txBody>
        </p:sp>
        <p:sp>
          <p:nvSpPr>
            <p:cNvPr id="98" name="สี่เหลี่ยมผืนผ้า 152">
              <a:extLst>
                <a:ext uri="{FF2B5EF4-FFF2-40B4-BE49-F238E27FC236}">
                  <a16:creationId xmlns:a16="http://schemas.microsoft.com/office/drawing/2014/main" xmlns="" id="{E93A7A0A-7DD8-4108-9A2F-110542D1EECD}"/>
                </a:ext>
              </a:extLst>
            </p:cNvPr>
            <p:cNvSpPr/>
            <p:nvPr/>
          </p:nvSpPr>
          <p:spPr>
            <a:xfrm>
              <a:off x="7282591" y="2866533"/>
              <a:ext cx="39946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เซ</a:t>
              </a:r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</a:t>
              </a:r>
            </a:p>
          </p:txBody>
        </p:sp>
        <p:sp>
          <p:nvSpPr>
            <p:cNvPr id="99" name="สี่เหลี่ยมผืนผ้า 153">
              <a:extLst>
                <a:ext uri="{FF2B5EF4-FFF2-40B4-BE49-F238E27FC236}">
                  <a16:creationId xmlns:a16="http://schemas.microsoft.com/office/drawing/2014/main" xmlns="" id="{C38916E0-05BB-478D-999B-315563EE9C70}"/>
                </a:ext>
              </a:extLst>
            </p:cNvPr>
            <p:cNvSpPr/>
            <p:nvPr/>
          </p:nvSpPr>
          <p:spPr>
            <a:xfrm>
              <a:off x="7588620" y="2806124"/>
              <a:ext cx="64793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บึงโขงหลง</a:t>
              </a:r>
            </a:p>
          </p:txBody>
        </p:sp>
        <p:sp>
          <p:nvSpPr>
            <p:cNvPr id="100" name="สี่เหลี่ยมผืนผ้า 154">
              <a:extLst>
                <a:ext uri="{FF2B5EF4-FFF2-40B4-BE49-F238E27FC236}">
                  <a16:creationId xmlns:a16="http://schemas.microsoft.com/office/drawing/2014/main" xmlns="" id="{925FF7D0-D557-4780-8D1A-F710ECDAD238}"/>
                </a:ext>
              </a:extLst>
            </p:cNvPr>
            <p:cNvSpPr/>
            <p:nvPr/>
          </p:nvSpPr>
          <p:spPr>
            <a:xfrm>
              <a:off x="7139064" y="2509283"/>
              <a:ext cx="4555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ศรีวิไล</a:t>
              </a:r>
            </a:p>
          </p:txBody>
        </p:sp>
        <p:sp>
          <p:nvSpPr>
            <p:cNvPr id="101" name="สี่เหลี่ยมผืนผ้า 155">
              <a:extLst>
                <a:ext uri="{FF2B5EF4-FFF2-40B4-BE49-F238E27FC236}">
                  <a16:creationId xmlns:a16="http://schemas.microsoft.com/office/drawing/2014/main" xmlns="" id="{F43F11D8-B7CC-496C-8AB9-64E6B5FC6E7D}"/>
                </a:ext>
              </a:extLst>
            </p:cNvPr>
            <p:cNvSpPr/>
            <p:nvPr/>
          </p:nvSpPr>
          <p:spPr>
            <a:xfrm>
              <a:off x="7390470" y="2303134"/>
              <a:ext cx="4748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บุ่งคล้า</a:t>
              </a:r>
            </a:p>
          </p:txBody>
        </p:sp>
        <p:sp>
          <p:nvSpPr>
            <p:cNvPr id="102" name="สี่เหลี่ยมผืนผ้า 156">
              <a:extLst>
                <a:ext uri="{FF2B5EF4-FFF2-40B4-BE49-F238E27FC236}">
                  <a16:creationId xmlns:a16="http://schemas.microsoft.com/office/drawing/2014/main" xmlns="" id="{9F0D3EE8-58CF-44AE-82D7-7AE1DDD971E0}"/>
                </a:ext>
              </a:extLst>
            </p:cNvPr>
            <p:cNvSpPr/>
            <p:nvPr/>
          </p:nvSpPr>
          <p:spPr>
            <a:xfrm>
              <a:off x="7032804" y="4031191"/>
              <a:ext cx="48442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พังโคน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1571542" y="2399534"/>
            <a:ext cx="4703329" cy="1782564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754091" y="2358569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525883" y="2827801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389258" y="13973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103269" y="149644"/>
            <a:ext cx="7104112" cy="7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ข้อมูลเตียง</a:t>
            </a:r>
            <a:r>
              <a:rPr lang="en-US" sz="54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 OR  </a:t>
            </a:r>
            <a:r>
              <a:rPr lang="th-TH" sz="54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ปี </a:t>
            </a:r>
            <a:r>
              <a:rPr lang="th-TH" sz="54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2561-2565 </a:t>
            </a:r>
          </a:p>
        </p:txBody>
      </p:sp>
      <p:graphicFrame>
        <p:nvGraphicFramePr>
          <p:cNvPr id="2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76564"/>
              </p:ext>
            </p:extLst>
          </p:nvPr>
        </p:nvGraphicFramePr>
        <p:xfrm>
          <a:off x="4796607" y="1277870"/>
          <a:ext cx="3096343" cy="112166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22123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50085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648071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4(65)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ท่าบ่อ</a:t>
                      </a:r>
                      <a:endParaRPr lang="th-TH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รพ.โพนพิสัย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4695650" y="3450239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400823" y="3001461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3215680" y="2601351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86720"/>
              </p:ext>
            </p:extLst>
          </p:nvPr>
        </p:nvGraphicFramePr>
        <p:xfrm>
          <a:off x="189841" y="1159540"/>
          <a:ext cx="4010403" cy="140208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58075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800200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4(61=2),(65=2)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ด่านซ้าย</a:t>
                      </a:r>
                      <a:endParaRPr lang="th-TH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1(63)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รพ.วังสะพุง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2(62=1,63=1)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เชียงคาน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(64)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2906"/>
              </p:ext>
            </p:extLst>
          </p:nvPr>
        </p:nvGraphicFramePr>
        <p:xfrm>
          <a:off x="119468" y="4869160"/>
          <a:ext cx="3096211" cy="112166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2637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63261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63261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43318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ศรีบุญเรือง</a:t>
                      </a:r>
                      <a:endParaRPr lang="th-TH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รพ.นากลาง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793312"/>
              </p:ext>
            </p:extLst>
          </p:nvPr>
        </p:nvGraphicFramePr>
        <p:xfrm>
          <a:off x="3354992" y="4230894"/>
          <a:ext cx="4464497" cy="252374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4016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65618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2(63)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กุมภวาปี</a:t>
                      </a:r>
                      <a:endParaRPr lang="th-TH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ดุง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3(64=1,65=2)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รพ.หนองหาน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4(64=4)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รพ.บ้านผือ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รพ.น้ำโสม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รพ.เพ็ญ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98834"/>
              </p:ext>
            </p:extLst>
          </p:nvPr>
        </p:nvGraphicFramePr>
        <p:xfrm>
          <a:off x="8060250" y="4345878"/>
          <a:ext cx="4005590" cy="168249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58417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700693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67459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053261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th-TH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1(62)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วานรนิวาส</a:t>
                      </a:r>
                      <a:endParaRPr lang="th-TH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(65)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รพ.อากาศอำนวย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6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.....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รพ.พังโคน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68302"/>
              </p:ext>
            </p:extLst>
          </p:nvPr>
        </p:nvGraphicFramePr>
        <p:xfrm>
          <a:off x="8004590" y="2160213"/>
          <a:ext cx="3240360" cy="8412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76064"/>
              </a:tblGrid>
              <a:tr h="132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3(62)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เซกา</a:t>
                      </a:r>
                      <a:endParaRPr lang="th-TH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36312"/>
              </p:ext>
            </p:extLst>
          </p:nvPr>
        </p:nvGraphicFramePr>
        <p:xfrm>
          <a:off x="8328248" y="3223654"/>
          <a:ext cx="3600399" cy="84124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5300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704217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86849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056327"/>
              </a:tblGrid>
              <a:tr h="27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(61)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ศรีสงคราม</a:t>
                      </a:r>
                      <a:endParaRPr lang="th-TH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cxnSp>
        <p:nvCxnSpPr>
          <p:cNvPr id="3" name="Elbow Connector 2"/>
          <p:cNvCxnSpPr>
            <a:stCxn id="22" idx="1"/>
          </p:cNvCxnSpPr>
          <p:nvPr/>
        </p:nvCxnSpPr>
        <p:spPr>
          <a:xfrm rot="10800000" flipV="1">
            <a:off x="4225965" y="1838701"/>
            <a:ext cx="570642" cy="1042061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>
            <a:off x="330656" y="2593221"/>
            <a:ext cx="1721812" cy="105707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687724" y="3872438"/>
            <a:ext cx="1715220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095361" y="3757376"/>
            <a:ext cx="1200577" cy="44355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430603" y="3727495"/>
            <a:ext cx="2567382" cy="34499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6036444" y="3147447"/>
            <a:ext cx="1355700" cy="34342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400824" y="2480654"/>
            <a:ext cx="2423369" cy="22513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2145" y="149644"/>
            <a:ext cx="460851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A,S,M1,M2 = 4,589 </a:t>
            </a:r>
            <a:r>
              <a:rPr lang="th-TH" sz="2000" b="1" dirty="0" smtClean="0">
                <a:solidFill>
                  <a:srgbClr val="0070C0"/>
                </a:solidFill>
              </a:rPr>
              <a:t>เตียง</a:t>
            </a:r>
            <a:r>
              <a:rPr lang="en-US" sz="2000" b="1" dirty="0" smtClean="0">
                <a:solidFill>
                  <a:srgbClr val="0070C0"/>
                </a:solidFill>
              </a:rPr>
              <a:t> (50</a:t>
            </a:r>
            <a:r>
              <a:rPr lang="th-TH" sz="2000" b="1" dirty="0" smtClean="0">
                <a:solidFill>
                  <a:srgbClr val="0070C0"/>
                </a:solidFill>
              </a:rPr>
              <a:t> เตียง</a:t>
            </a:r>
            <a:r>
              <a:rPr lang="en-US" sz="2000" b="1" dirty="0" smtClean="0">
                <a:solidFill>
                  <a:srgbClr val="0070C0"/>
                </a:solidFill>
              </a:rPr>
              <a:t> : OR 1 </a:t>
            </a:r>
            <a:r>
              <a:rPr lang="th-TH" sz="2000" b="1" dirty="0" smtClean="0">
                <a:solidFill>
                  <a:srgbClr val="0070C0"/>
                </a:solidFill>
              </a:rPr>
              <a:t>เตียง </a:t>
            </a:r>
            <a:r>
              <a:rPr lang="en-US" sz="2000" b="1" dirty="0" smtClean="0">
                <a:solidFill>
                  <a:srgbClr val="0070C0"/>
                </a:solidFill>
              </a:rPr>
              <a:t>=</a:t>
            </a:r>
            <a:r>
              <a:rPr lang="th-TH" sz="2000" b="1" dirty="0" smtClean="0">
                <a:solidFill>
                  <a:srgbClr val="0070C0"/>
                </a:solidFill>
              </a:rPr>
              <a:t>ควรมี  </a:t>
            </a:r>
            <a:r>
              <a:rPr lang="en-US" sz="2000" b="1" dirty="0" smtClean="0">
                <a:solidFill>
                  <a:srgbClr val="0070C0"/>
                </a:solidFill>
              </a:rPr>
              <a:t>92  </a:t>
            </a:r>
            <a:r>
              <a:rPr lang="th-TH" sz="2000" b="1" dirty="0" smtClean="0">
                <a:solidFill>
                  <a:srgbClr val="0070C0"/>
                </a:solidFill>
              </a:rPr>
              <a:t>เตียง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  <a:r>
              <a:rPr lang="th-TH" sz="2000" b="1" dirty="0" smtClean="0">
                <a:solidFill>
                  <a:srgbClr val="0070C0"/>
                </a:solidFill>
              </a:rPr>
              <a:t>  มี </a:t>
            </a:r>
            <a:r>
              <a:rPr lang="en-US" sz="2000" b="1" dirty="0" smtClean="0">
                <a:solidFill>
                  <a:srgbClr val="0070C0"/>
                </a:solidFill>
              </a:rPr>
              <a:t>OR  </a:t>
            </a:r>
            <a:r>
              <a:rPr lang="th-TH" sz="2000" b="1" dirty="0" smtClean="0">
                <a:solidFill>
                  <a:srgbClr val="0070C0"/>
                </a:solidFill>
              </a:rPr>
              <a:t>แล้ว  </a:t>
            </a:r>
            <a:r>
              <a:rPr lang="en-US" sz="2000" b="1" dirty="0" smtClean="0">
                <a:solidFill>
                  <a:srgbClr val="0070C0"/>
                </a:solidFill>
              </a:rPr>
              <a:t>117</a:t>
            </a:r>
            <a:r>
              <a:rPr lang="th-TH" sz="2000" b="1" dirty="0" smtClean="0">
                <a:solidFill>
                  <a:srgbClr val="0070C0"/>
                </a:solidFill>
              </a:rPr>
              <a:t> เตียง </a:t>
            </a:r>
            <a:r>
              <a:rPr lang="en-US" sz="2000" b="1" dirty="0" smtClean="0">
                <a:solidFill>
                  <a:srgbClr val="0070C0"/>
                </a:solidFill>
              </a:rPr>
              <a:t>=  </a:t>
            </a:r>
            <a:r>
              <a:rPr lang="en-US" sz="2000" b="1" dirty="0" smtClean="0">
                <a:solidFill>
                  <a:srgbClr val="FF0000"/>
                </a:solidFill>
              </a:rPr>
              <a:t>142 %</a:t>
            </a:r>
          </a:p>
          <a:p>
            <a:r>
              <a:rPr lang="th-TH" sz="2000" b="1" dirty="0" smtClean="0">
                <a:solidFill>
                  <a:srgbClr val="0070C0"/>
                </a:solidFill>
              </a:rPr>
              <a:t>แผน </a:t>
            </a:r>
            <a:r>
              <a:rPr lang="en-US" sz="2000" b="1" dirty="0" smtClean="0">
                <a:solidFill>
                  <a:srgbClr val="0070C0"/>
                </a:solidFill>
              </a:rPr>
              <a:t>62-65 </a:t>
            </a:r>
            <a:r>
              <a:rPr lang="th-TH" sz="2000" b="1" dirty="0">
                <a:solidFill>
                  <a:srgbClr val="0070C0"/>
                </a:solidFill>
              </a:rPr>
              <a:t>เพิ่ม 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39  </a:t>
            </a:r>
            <a:r>
              <a:rPr lang="th-TH" sz="2000" b="1" dirty="0" smtClean="0">
                <a:solidFill>
                  <a:srgbClr val="0070C0"/>
                </a:solidFill>
              </a:rPr>
              <a:t>เตียง   </a:t>
            </a:r>
            <a:r>
              <a:rPr lang="en-US" sz="2000" b="1" dirty="0">
                <a:solidFill>
                  <a:srgbClr val="0070C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</a:rPr>
              <a:t>169.56%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>
            <a:extLst>
              <a:ext uri="{FF2B5EF4-FFF2-40B4-BE49-F238E27FC236}">
                <a16:creationId xmlns="" xmlns:a16="http://schemas.microsoft.com/office/drawing/2014/main" id="{8994CCE4-3FF6-4062-BE39-DD19C353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2657113"/>
            <a:ext cx="4779224" cy="2389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945594"/>
            <a:ext cx="1101722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A1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บริการคลินิกการแพทย์แผนไทยที่แผนกผู้ป่วยนอกของรพ.ภาครัฐ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(OPD 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คู่ขนาน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รพ.ระดับ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 1,F2,F3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336" y="1982723"/>
            <a:ext cx="1051316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A2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คลินิกการแพทย์แผนไทยฯ แบบครบวงจร  (การให้บริการรักษาโรคทั่วไป และเฉพาะโรคไมเกรน  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เข่าสื่อม  อัมพฤกษ์ อัมพาต  และภูมิแพ้ทางเดินหายใจส่วน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ต้น)  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รพ.ระดับ 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A,S,M,1</a:t>
            </a:r>
            <a:endParaRPr lang="en-US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899" y="3627282"/>
            <a:ext cx="119998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</a:t>
            </a:r>
            <a:r>
              <a:rPr lang="th-TH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ห้วยเกิ้ง</a:t>
            </a:r>
            <a:endParaRPr lang="en-US" sz="1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54917" y="3435366"/>
            <a:ext cx="99673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รพ.สว่างฯ</a:t>
            </a:r>
            <a:endParaRPr lang="en-US" sz="1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2128" y="3421063"/>
            <a:ext cx="12986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</a:t>
            </a: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นครพนม</a:t>
            </a:r>
            <a:endParaRPr lang="en-US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6201" y="3131852"/>
            <a:ext cx="3528391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โรงพยาบาลการแพทย์แผน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ไทยต้นแบบ</a:t>
            </a:r>
            <a:endParaRPr 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รพ.นครพนม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(S)</a:t>
            </a:r>
            <a:endParaRPr lang="th-TH" sz="2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รพ.สว่างฯ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(M1)</a:t>
            </a:r>
            <a:endParaRPr lang="th-TH" sz="2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รพ.ห้วยเกิ้ง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(F3)</a:t>
            </a:r>
            <a:endParaRPr 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85" y="5098423"/>
            <a:ext cx="4831772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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โรงงานผลิต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ยาสมุนไพรที่ได้มาตรฐาน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GMP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en-US" sz="28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รพ.พระ อ.ฝั้นฯ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(F2) 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รพ.เรณูนคร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(F2)  </a:t>
            </a:r>
            <a:endParaRPr lang="th-TH" sz="28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รพ.ห้วยเกิ้ง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(F3)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3998" y="5098423"/>
            <a:ext cx="41167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เมืองสมุนไพร  สกลนคร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อุดรธานี 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สุขภาพสาขาแพทย์แผนไทย 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655840" y="4344393"/>
            <a:ext cx="360040" cy="18466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303912" y="3873917"/>
            <a:ext cx="360040" cy="18466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 flipH="1" flipV="1">
            <a:off x="841098" y="5192945"/>
            <a:ext cx="396044" cy="36526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8024" y="433218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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98598" y="4177483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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V="1">
            <a:off x="6489090" y="4609161"/>
            <a:ext cx="754393" cy="62970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2" idx="2"/>
          </p:cNvCxnSpPr>
          <p:nvPr/>
        </p:nvCxnSpPr>
        <p:spPr>
          <a:xfrm rot="10800000">
            <a:off x="5852949" y="4701512"/>
            <a:ext cx="1061836" cy="599696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Arrow 19"/>
          <p:cNvSpPr/>
          <p:nvPr/>
        </p:nvSpPr>
        <p:spPr>
          <a:xfrm>
            <a:off x="7356139" y="3419005"/>
            <a:ext cx="360041" cy="416553"/>
          </a:xfrm>
          <a:prstGeom prst="lef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52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>
            <a:extLst>
              <a:ext uri="{FF2B5EF4-FFF2-40B4-BE49-F238E27FC236}">
                <a16:creationId xmlns="" xmlns:a16="http://schemas.microsoft.com/office/drawing/2014/main" id="{70CDDE36-DC13-459D-A93B-82E643E47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2" y="1453426"/>
            <a:ext cx="4597509" cy="2298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9" y="1030971"/>
            <a:ext cx="10801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OT1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บริการดูแลรักษา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ผู้ป่วยที่มีกระดูกหักไม่ซับซ้อน 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(non displace  fracture) 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ในรพ.ระดับ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</a:t>
            </a:r>
            <a:endParaRPr lang="th-TH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 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Orthopedics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669" y="3752181"/>
            <a:ext cx="459989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SD OT4  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Spinal Unit 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รพ.ระดับ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 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รพ.อุดรธานี  (ปี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45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รพ.สกลนคร  (ปี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64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959" y="6148277"/>
            <a:ext cx="109745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 fracture  Prevention  Team </a:t>
            </a:r>
            <a:r>
              <a:rPr lang="th-TH" sz="2400" b="1" dirty="0" smtClean="0">
                <a:solidFill>
                  <a:srgbClr val="002060"/>
                </a:solidFill>
              </a:rPr>
              <a:t>รพ.ระดับ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A    </a:t>
            </a:r>
            <a:r>
              <a:rPr lang="th-TH" sz="2400" b="1" dirty="0" smtClean="0">
                <a:solidFill>
                  <a:srgbClr val="002060"/>
                </a:solidFill>
              </a:rPr>
              <a:t>อุดรธานี </a:t>
            </a:r>
            <a:r>
              <a:rPr lang="en-US" sz="2400" b="1" dirty="0" smtClean="0">
                <a:solidFill>
                  <a:srgbClr val="002060"/>
                </a:solidFill>
              </a:rPr>
              <a:t> ,</a:t>
            </a:r>
            <a:r>
              <a:rPr lang="th-TH" sz="2400" b="1" dirty="0" smtClean="0">
                <a:solidFill>
                  <a:srgbClr val="002060"/>
                </a:solidFill>
              </a:rPr>
              <a:t>สกลนคร  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th-TH" sz="2400" b="1" dirty="0" smtClean="0">
                <a:solidFill>
                  <a:srgbClr val="002060"/>
                </a:solidFill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</a:rPr>
              <a:t>62)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S  </a:t>
            </a:r>
            <a:r>
              <a:rPr lang="th-TH" sz="2400" b="1" dirty="0" smtClean="0">
                <a:solidFill>
                  <a:srgbClr val="002060"/>
                </a:solidFill>
              </a:rPr>
              <a:t>ภายในปี  </a:t>
            </a:r>
            <a:r>
              <a:rPr lang="en-US" sz="2400" b="1" dirty="0" smtClean="0">
                <a:solidFill>
                  <a:srgbClr val="002060"/>
                </a:solidFill>
              </a:rPr>
              <a:t>2564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2961" y="4561128"/>
            <a:ext cx="597666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SD OT5 </a:t>
            </a:r>
            <a:r>
              <a:rPr lang="th-TH" sz="2400" b="1" dirty="0" smtClean="0">
                <a:solidFill>
                  <a:srgbClr val="002060"/>
                </a:solidFill>
              </a:rPr>
              <a:t>บริการผ่าตัดแบบ  </a:t>
            </a:r>
            <a:r>
              <a:rPr lang="en-US" sz="2400" b="1" dirty="0" smtClean="0">
                <a:solidFill>
                  <a:srgbClr val="002060"/>
                </a:solidFill>
              </a:rPr>
              <a:t>Complex  Pelvic Fracture 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รพ.ระดับ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A</a:t>
            </a:r>
            <a:r>
              <a:rPr lang="th-TH" sz="2400" b="1" dirty="0" smtClean="0">
                <a:solidFill>
                  <a:srgbClr val="002060"/>
                </a:solidFill>
              </a:rPr>
              <a:t> ในปี  </a:t>
            </a:r>
            <a:r>
              <a:rPr lang="en-US" sz="2400" b="1" dirty="0" smtClean="0">
                <a:solidFill>
                  <a:srgbClr val="002060"/>
                </a:solidFill>
              </a:rPr>
              <a:t>2562  </a:t>
            </a:r>
            <a:r>
              <a:rPr lang="th-TH" sz="2400" b="1" dirty="0" smtClean="0">
                <a:solidFill>
                  <a:srgbClr val="002060"/>
                </a:solidFill>
              </a:rPr>
              <a:t>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S  </a:t>
            </a:r>
            <a:r>
              <a:rPr lang="th-TH" sz="2400" b="1" dirty="0" smtClean="0">
                <a:solidFill>
                  <a:srgbClr val="002060"/>
                </a:solidFill>
              </a:rPr>
              <a:t>ภายในปี  </a:t>
            </a:r>
            <a:r>
              <a:rPr lang="en-US" sz="2400" b="1" dirty="0" smtClean="0">
                <a:solidFill>
                  <a:srgbClr val="002060"/>
                </a:solidFill>
              </a:rPr>
              <a:t>2564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6952" y="2968956"/>
            <a:ext cx="676370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SD OT3 </a:t>
            </a:r>
            <a:r>
              <a:rPr lang="en-US" sz="2400" b="1" dirty="0" smtClean="0">
                <a:solidFill>
                  <a:srgbClr val="002060"/>
                </a:solidFill>
              </a:rPr>
              <a:t>Fast track fracture  around  the hip 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h-TH" sz="2400" b="1" dirty="0" smtClean="0">
                <a:solidFill>
                  <a:srgbClr val="002060"/>
                </a:solidFill>
              </a:rPr>
              <a:t>รพ.ระดับ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A,S,M </a:t>
            </a:r>
            <a:r>
              <a:rPr lang="th-TH" sz="2400" b="1" dirty="0" smtClean="0">
                <a:solidFill>
                  <a:srgbClr val="002060"/>
                </a:solidFill>
              </a:rPr>
              <a:t> ดำเนินการใน รพ.อุดรธานี   เลย  หนองคาย หนองบัวฯ บึงกาฬ  แล้ว   รพ.สกลนคร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รพ.นครพนม ภายในปี  </a:t>
            </a:r>
            <a:r>
              <a:rPr lang="en-US" sz="2400" b="1" dirty="0" smtClean="0">
                <a:solidFill>
                  <a:srgbClr val="002060"/>
                </a:solidFill>
              </a:rPr>
              <a:t>2564  </a:t>
            </a:r>
            <a:endParaRPr lang="th-TH" sz="2400" b="1" dirty="0" smtClean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9441" y="1771806"/>
            <a:ext cx="676370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SD OT2 </a:t>
            </a:r>
            <a:r>
              <a:rPr lang="en-US" sz="2400" b="1" dirty="0" smtClean="0">
                <a:solidFill>
                  <a:srgbClr val="002060"/>
                </a:solidFill>
              </a:rPr>
              <a:t>Fast track for open long  bone fracture  </a:t>
            </a:r>
            <a:r>
              <a:rPr lang="th-TH" sz="2400" b="1" dirty="0" smtClean="0">
                <a:solidFill>
                  <a:srgbClr val="002060"/>
                </a:solidFill>
              </a:rPr>
              <a:t>รพ. </a:t>
            </a:r>
            <a:r>
              <a:rPr lang="en-US" sz="2400" b="1" dirty="0" smtClean="0">
                <a:solidFill>
                  <a:srgbClr val="002060"/>
                </a:solidFill>
              </a:rPr>
              <a:t>A,S ,M1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</a:rPr>
              <a:t>2564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2889055" y="2968956"/>
            <a:ext cx="228600" cy="19401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3791744" y="2580663"/>
            <a:ext cx="228600" cy="19401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>
            <a:off x="407369" y="3924722"/>
            <a:ext cx="228600" cy="19401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589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>
            <a:extLst>
              <a:ext uri="{FF2B5EF4-FFF2-40B4-BE49-F238E27FC236}">
                <a16:creationId xmlns="" xmlns:a16="http://schemas.microsoft.com/office/drawing/2014/main" id="{70CDDE36-DC13-459D-A93B-82E643E47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2" y="1453426"/>
            <a:ext cx="4597509" cy="2298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9" y="1030971"/>
            <a:ext cx="10801200" cy="523220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S5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บริการดูแลรักษาผู้ป่วยกระดูกหักแบบไม่คลื่อน 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(non displace  fracture) 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ในรพ.ระดับ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</a:t>
            </a:r>
            <a:endParaRPr lang="th-TH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 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Orthopedics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502" y="3808506"/>
            <a:ext cx="502332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Spinal Unit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รพ.ระดับ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รพ.อุดรธานี  (ปี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45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รพ.สกลนคร  (ปี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64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759" y="4993999"/>
            <a:ext cx="532859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 fracture  Prevention  Team </a:t>
            </a:r>
            <a:r>
              <a:rPr lang="th-TH" sz="2400" b="1" dirty="0" smtClean="0">
                <a:solidFill>
                  <a:srgbClr val="002060"/>
                </a:solidFill>
              </a:rPr>
              <a:t>รพ.ระดับ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A</a:t>
            </a:r>
          </a:p>
          <a:p>
            <a:r>
              <a:rPr lang="th-TH" sz="2400" b="1" dirty="0" smtClean="0">
                <a:solidFill>
                  <a:srgbClr val="002060"/>
                </a:solidFill>
              </a:rPr>
              <a:t>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A  </a:t>
            </a:r>
            <a:r>
              <a:rPr lang="th-TH" sz="2400" b="1" dirty="0" smtClean="0">
                <a:solidFill>
                  <a:srgbClr val="002060"/>
                </a:solidFill>
              </a:rPr>
              <a:t>รพ.อุดรธานี </a:t>
            </a:r>
            <a:r>
              <a:rPr lang="en-US" sz="2400" b="1" dirty="0" smtClean="0">
                <a:solidFill>
                  <a:srgbClr val="002060"/>
                </a:solidFill>
              </a:rPr>
              <a:t> ,</a:t>
            </a:r>
            <a:r>
              <a:rPr lang="th-TH" sz="2400" b="1" dirty="0" smtClean="0">
                <a:solidFill>
                  <a:srgbClr val="002060"/>
                </a:solidFill>
              </a:rPr>
              <a:t>สกลนคร  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th-TH" sz="2400" b="1" dirty="0" smtClean="0">
                <a:solidFill>
                  <a:srgbClr val="002060"/>
                </a:solidFill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</a:rPr>
              <a:t>62)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r>
              <a:rPr lang="th-TH" sz="2400" b="1" dirty="0" smtClean="0">
                <a:solidFill>
                  <a:srgbClr val="002060"/>
                </a:solidFill>
              </a:rPr>
              <a:t>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S  </a:t>
            </a:r>
            <a:r>
              <a:rPr lang="th-TH" sz="2400" b="1" dirty="0" smtClean="0">
                <a:solidFill>
                  <a:srgbClr val="002060"/>
                </a:solidFill>
              </a:rPr>
              <a:t>ภายในปี  </a:t>
            </a:r>
            <a:r>
              <a:rPr lang="en-US" sz="2400" b="1" dirty="0" smtClean="0">
                <a:solidFill>
                  <a:srgbClr val="002060"/>
                </a:solidFill>
              </a:rPr>
              <a:t>2564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7502" y="4993999"/>
            <a:ext cx="597666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</a:rPr>
              <a:t>บริการผ่าตัดแบบ  </a:t>
            </a:r>
            <a:r>
              <a:rPr lang="en-US" sz="2400" b="1" dirty="0" smtClean="0">
                <a:solidFill>
                  <a:srgbClr val="002060"/>
                </a:solidFill>
              </a:rPr>
              <a:t>Complex  </a:t>
            </a:r>
            <a:r>
              <a:rPr lang="en-US" sz="2400" b="1" dirty="0" err="1">
                <a:solidFill>
                  <a:srgbClr val="002060"/>
                </a:solidFill>
              </a:rPr>
              <a:t>A</a:t>
            </a:r>
            <a:r>
              <a:rPr lang="en-US" sz="2400" b="1" dirty="0" err="1" smtClean="0">
                <a:solidFill>
                  <a:srgbClr val="002060"/>
                </a:solidFill>
              </a:rPr>
              <a:t>cetabular</a:t>
            </a:r>
            <a:r>
              <a:rPr lang="en-US" sz="2400" b="1" dirty="0" smtClean="0">
                <a:solidFill>
                  <a:srgbClr val="002060"/>
                </a:solidFill>
              </a:rPr>
              <a:t>  Fracture 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รพ.ระดับ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A</a:t>
            </a:r>
            <a:r>
              <a:rPr lang="th-TH" sz="2400" b="1" dirty="0" smtClean="0">
                <a:solidFill>
                  <a:srgbClr val="002060"/>
                </a:solidFill>
              </a:rPr>
              <a:t> ในปี  </a:t>
            </a:r>
            <a:r>
              <a:rPr lang="en-US" sz="2400" b="1" dirty="0" smtClean="0">
                <a:solidFill>
                  <a:srgbClr val="002060"/>
                </a:solidFill>
              </a:rPr>
              <a:t>2562  </a:t>
            </a:r>
            <a:r>
              <a:rPr lang="th-TH" sz="2400" b="1" dirty="0" smtClean="0">
                <a:solidFill>
                  <a:srgbClr val="002060"/>
                </a:solidFill>
              </a:rPr>
              <a:t>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S  </a:t>
            </a:r>
            <a:r>
              <a:rPr lang="th-TH" sz="2400" b="1" dirty="0" smtClean="0">
                <a:solidFill>
                  <a:srgbClr val="002060"/>
                </a:solidFill>
              </a:rPr>
              <a:t>ภายในปี  </a:t>
            </a:r>
            <a:r>
              <a:rPr lang="en-US" sz="2400" b="1" dirty="0" smtClean="0">
                <a:solidFill>
                  <a:srgbClr val="002060"/>
                </a:solidFill>
              </a:rPr>
              <a:t>2564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07968" y="3146307"/>
            <a:ext cx="616517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Fast track fracture  around  the hip 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th-TH" sz="2400" b="1" dirty="0" smtClean="0">
                <a:solidFill>
                  <a:srgbClr val="002060"/>
                </a:solidFill>
              </a:rPr>
              <a:t>รพ.ระดับ </a:t>
            </a:r>
            <a:r>
              <a:rPr lang="en-US" sz="2400" b="1" dirty="0" smtClean="0">
                <a:solidFill>
                  <a:srgbClr val="002060"/>
                </a:solidFill>
              </a:rPr>
              <a:t>A,S,M </a:t>
            </a:r>
            <a:r>
              <a:rPr lang="th-TH" sz="2400" b="1" dirty="0" smtClean="0">
                <a:solidFill>
                  <a:srgbClr val="002060"/>
                </a:solidFill>
              </a:rPr>
              <a:t> ดำเนินการใน รพ.อุดรธานี   เลย  หนองคาย หนองบัวฯ บึงกาฬ  แล้ว   รพ.สกลนคร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รพ.นครพนม ภายในปี  </a:t>
            </a:r>
            <a:r>
              <a:rPr lang="en-US" sz="2400" b="1" dirty="0" smtClean="0">
                <a:solidFill>
                  <a:srgbClr val="002060"/>
                </a:solidFill>
              </a:rPr>
              <a:t>2564  </a:t>
            </a:r>
            <a:endParaRPr lang="th-TH" sz="2400" b="1" dirty="0" smtClean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7941" y="1972800"/>
            <a:ext cx="503895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Fast track for open long  bone fracture  </a:t>
            </a:r>
            <a:r>
              <a:rPr lang="th-TH" sz="2400" b="1" dirty="0" smtClean="0">
                <a:solidFill>
                  <a:srgbClr val="002060"/>
                </a:solidFill>
              </a:rPr>
              <a:t>รพ. </a:t>
            </a:r>
            <a:r>
              <a:rPr lang="en-US" sz="2400" b="1" dirty="0" smtClean="0">
                <a:solidFill>
                  <a:srgbClr val="002060"/>
                </a:solidFill>
              </a:rPr>
              <a:t>A,S ,M1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ปี </a:t>
            </a:r>
            <a:r>
              <a:rPr lang="en-US" sz="2400" b="1" dirty="0" smtClean="0">
                <a:solidFill>
                  <a:srgbClr val="002060"/>
                </a:solidFill>
              </a:rPr>
              <a:t>2564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2889055" y="2968956"/>
            <a:ext cx="228600" cy="19401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3791744" y="2580663"/>
            <a:ext cx="228600" cy="194018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-Up Arrow 6"/>
          <p:cNvSpPr/>
          <p:nvPr/>
        </p:nvSpPr>
        <p:spPr>
          <a:xfrm rot="18945456">
            <a:off x="3228600" y="3180276"/>
            <a:ext cx="749181" cy="426544"/>
          </a:xfrm>
          <a:prstGeom prst="leftRight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97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1571542" y="2399534"/>
            <a:ext cx="4703329" cy="1782564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754091" y="2358569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525883" y="2827801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389258" y="13973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graphicFrame>
        <p:nvGraphicFramePr>
          <p:cNvPr id="2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26348"/>
              </p:ext>
            </p:extLst>
          </p:nvPr>
        </p:nvGraphicFramePr>
        <p:xfrm>
          <a:off x="4028835" y="1093160"/>
          <a:ext cx="3417085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ท่าบ่อ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รพ.โพนพิสัย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4695650" y="3450239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400823" y="3001461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3215680" y="2601351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6825"/>
              </p:ext>
            </p:extLst>
          </p:nvPr>
        </p:nvGraphicFramePr>
        <p:xfrm>
          <a:off x="213389" y="1251029"/>
          <a:ext cx="3678158" cy="110599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8240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080120"/>
                <a:gridCol w="707525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ด่านซ้าย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รพ.วังสะพุง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2(62=1,63=1)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เชียงคาน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1631"/>
              </p:ext>
            </p:extLst>
          </p:nvPr>
        </p:nvGraphicFramePr>
        <p:xfrm>
          <a:off x="26735" y="4759555"/>
          <a:ext cx="3417085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ศรีบุญเรือง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รพ.นากลาง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41273"/>
              </p:ext>
            </p:extLst>
          </p:nvPr>
        </p:nvGraphicFramePr>
        <p:xfrm>
          <a:off x="3536553" y="4975413"/>
          <a:ext cx="4542385" cy="173692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198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728192"/>
                <a:gridCol w="79208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(62=8,63=10,64=4)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กุมภวาปี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รพ.บ้านดุง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8(64=4,65=4)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รพ.หนองหาน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12(63=4,64=8(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รพ.บ้านผือ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รพ.น้ำโสม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รพ.เพ็ญ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6(62=4,63=2)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3246"/>
              </p:ext>
            </p:extLst>
          </p:nvPr>
        </p:nvGraphicFramePr>
        <p:xfrm>
          <a:off x="6816080" y="3629832"/>
          <a:ext cx="5145277" cy="131630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2088232"/>
                <a:gridCol w="8247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47(61=12,62=19,63=8,64=8)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5(62=2,65=3)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วานรนิวาส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รพ.อากาศอำนวย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รพ.พังโคน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??? (65)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052757"/>
              </p:ext>
            </p:extLst>
          </p:nvPr>
        </p:nvGraphicFramePr>
        <p:xfrm>
          <a:off x="7590626" y="1912917"/>
          <a:ext cx="4578581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6215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584176"/>
                <a:gridCol w="1224136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10(63=6,64=4)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เซกา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34284"/>
              </p:ext>
            </p:extLst>
          </p:nvPr>
        </p:nvGraphicFramePr>
        <p:xfrm>
          <a:off x="7499616" y="2658398"/>
          <a:ext cx="4417796" cy="89567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33420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546440"/>
                <a:gridCol w="82982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</a:t>
                      </a:r>
                      <a:r>
                        <a:rPr lang="th-TH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ธาตุพนม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ศรีสงคราม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4(62)  </a:t>
                      </a:r>
                      <a:r>
                        <a:rPr lang="th-TH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กค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.62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ขาด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16200000" flipH="1">
            <a:off x="3746359" y="2271315"/>
            <a:ext cx="736361" cy="17140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1339043" y="2510229"/>
            <a:ext cx="844497" cy="5823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687724" y="3872438"/>
            <a:ext cx="1715220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200247" y="3872440"/>
            <a:ext cx="1192025" cy="110297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400824" y="3850350"/>
            <a:ext cx="1271241" cy="33174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6036444" y="3147447"/>
            <a:ext cx="1355700" cy="34342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400823" y="2093277"/>
            <a:ext cx="2160240" cy="61251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60390" y="979117"/>
            <a:ext cx="429624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A,S,M1,M2 = 4,589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 (10%=458 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r>
              <a:rPr lang="th-TH" sz="1600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th-TH" sz="1600" b="1" dirty="0" smtClean="0">
                <a:solidFill>
                  <a:srgbClr val="0070C0"/>
                </a:solidFill>
              </a:rPr>
              <a:t>มี </a:t>
            </a:r>
            <a:r>
              <a:rPr lang="en-US" sz="1600" b="1" dirty="0" smtClean="0">
                <a:solidFill>
                  <a:srgbClr val="0070C0"/>
                </a:solidFill>
              </a:rPr>
              <a:t>ICU  300</a:t>
            </a:r>
            <a:r>
              <a:rPr lang="th-TH" sz="1600" b="1" dirty="0" smtClean="0">
                <a:solidFill>
                  <a:srgbClr val="0070C0"/>
                </a:solidFill>
              </a:rPr>
              <a:t> เตียง </a:t>
            </a:r>
            <a:r>
              <a:rPr lang="en-US" sz="1600" b="1" dirty="0" smtClean="0">
                <a:solidFill>
                  <a:srgbClr val="0070C0"/>
                </a:solidFill>
              </a:rPr>
              <a:t>=   </a:t>
            </a:r>
            <a:r>
              <a:rPr lang="en-US" sz="1600" b="1" dirty="0" smtClean="0">
                <a:solidFill>
                  <a:srgbClr val="FF0000"/>
                </a:solidFill>
              </a:rPr>
              <a:t>65.50%</a:t>
            </a:r>
          </a:p>
          <a:p>
            <a:r>
              <a:rPr lang="th-TH" sz="1600" b="1" dirty="0" smtClean="0">
                <a:solidFill>
                  <a:srgbClr val="0070C0"/>
                </a:solidFill>
              </a:rPr>
              <a:t>แผน </a:t>
            </a:r>
            <a:r>
              <a:rPr lang="en-US" sz="1600" b="1" dirty="0" smtClean="0">
                <a:solidFill>
                  <a:srgbClr val="0070C0"/>
                </a:solidFill>
              </a:rPr>
              <a:t>62-65 </a:t>
            </a:r>
            <a:r>
              <a:rPr lang="th-TH" sz="1600" b="1" dirty="0">
                <a:solidFill>
                  <a:srgbClr val="0070C0"/>
                </a:solidFill>
              </a:rPr>
              <a:t>เพิ่ม </a:t>
            </a:r>
            <a:r>
              <a:rPr lang="en-US" sz="1600" b="1" dirty="0" smtClean="0">
                <a:solidFill>
                  <a:srgbClr val="0070C0"/>
                </a:solidFill>
              </a:rPr>
              <a:t>161  </a:t>
            </a:r>
            <a:r>
              <a:rPr lang="th-TH" sz="1600" b="1" dirty="0">
                <a:solidFill>
                  <a:srgbClr val="0070C0"/>
                </a:solidFill>
              </a:rPr>
              <a:t>เตียง   </a:t>
            </a:r>
            <a:r>
              <a:rPr lang="en-US" sz="1600" b="1" dirty="0">
                <a:solidFill>
                  <a:srgbClr val="0070C0"/>
                </a:solidFill>
              </a:rPr>
              <a:t>= </a:t>
            </a:r>
            <a:r>
              <a:rPr lang="en-US" sz="1600" b="1" dirty="0" smtClean="0">
                <a:solidFill>
                  <a:srgbClr val="0070C0"/>
                </a:solidFill>
              </a:rPr>
              <a:t>461  </a:t>
            </a:r>
            <a:r>
              <a:rPr lang="th-TH" sz="1600" b="1" dirty="0" smtClean="0">
                <a:solidFill>
                  <a:srgbClr val="0070C0"/>
                </a:solidFill>
              </a:rPr>
              <a:t>เตียง </a:t>
            </a:r>
            <a:r>
              <a:rPr lang="en-US" sz="1600" b="1" dirty="0" smtClean="0">
                <a:solidFill>
                  <a:srgbClr val="0070C0"/>
                </a:solidFill>
              </a:rPr>
              <a:t>= 100.65%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="" xmlns:a16="http://schemas.microsoft.com/office/drawing/2014/main" id="{30C21E70-2448-4953-8138-5ED1E67DDFD8}"/>
              </a:ext>
            </a:extLst>
          </p:cNvPr>
          <p:cNvSpPr txBox="1"/>
          <p:nvPr/>
        </p:nvSpPr>
        <p:spPr>
          <a:xfrm>
            <a:off x="8380512" y="5450387"/>
            <a:ext cx="3620144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MED1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บริการดูแลรักษาผู้ป่วยติดเชื้อ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(Sepsis)   A,S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M,M2,F1,F2,F3</a:t>
            </a:r>
            <a:endParaRPr 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030" y="3127074"/>
            <a:ext cx="1368152" cy="523220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Node  ICU</a:t>
            </a:r>
          </a:p>
        </p:txBody>
      </p: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สุขภาพสาขาโรคติดเชื้อ 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63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764704"/>
            <a:ext cx="5476312" cy="41805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D3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บริการคลินิก 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COPD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ในรพ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</a:t>
            </a:r>
            <a:endParaRPr lang="th-TH" sz="28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3" y="1300185"/>
            <a:ext cx="4921326" cy="2596044"/>
          </a:xfrm>
        </p:spPr>
      </p:pic>
      <p:sp>
        <p:nvSpPr>
          <p:cNvPr id="3" name="TextBox 2"/>
          <p:cNvSpPr txBox="1"/>
          <p:nvPr/>
        </p:nvSpPr>
        <p:spPr>
          <a:xfrm>
            <a:off x="2927648" y="201102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4871864" y="2535403"/>
            <a:ext cx="101181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อุดรธานี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11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2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4684035" y="1711917"/>
            <a:ext cx="106311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4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4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4166046" y="3220547"/>
            <a:ext cx="97174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</a:t>
            </a:r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บัว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5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5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6005766" y="2488910"/>
            <a:ext cx="97975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3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6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6920185" y="3065218"/>
            <a:ext cx="100219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3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6121182" y="1305310"/>
            <a:ext cx="86434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บึงกาฬ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6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3352254" y="2487277"/>
            <a:ext cx="59663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เลย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4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23226"/>
              </p:ext>
            </p:extLst>
          </p:nvPr>
        </p:nvGraphicFramePr>
        <p:xfrm>
          <a:off x="10272464" y="1223382"/>
          <a:ext cx="1728192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อุดรธานี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=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11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รพ.อุดรธานี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รพ.กุม</a:t>
                      </a:r>
                      <a:r>
                        <a:rPr lang="th-TH" sz="2000" b="0" dirty="0" err="1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ภวา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รพ.บ้าน</a:t>
                      </a:r>
                      <a:r>
                        <a:rPr lang="th-TH" sz="2000" b="0" dirty="0" err="1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ผือ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รพ.หนองหาน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รพ.เพ็ญ (ชำรุด)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รพ.บ้าน</a:t>
                      </a:r>
                      <a:r>
                        <a:rPr lang="th-TH" sz="2000" b="0" dirty="0" err="1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ดุง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รพ.นายูง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รพ.น้ำโสม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รพ.วังสามหมอ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รพ.ศรีธาตุ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รพ.หนองแสง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รพ.หนองวัวซอ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ขาด 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10952"/>
              </p:ext>
            </p:extLst>
          </p:nvPr>
        </p:nvGraphicFramePr>
        <p:xfrm>
          <a:off x="5015880" y="4195637"/>
          <a:ext cx="2442328" cy="1834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สกลนคร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รพ.สกลนคร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รพ.วานรนิวาส (ให้ </a:t>
                      </a:r>
                      <a:r>
                        <a:rPr lang="th-TH" sz="2000" b="0" dirty="0" err="1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รพร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.สว่างฯยืม)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รพ.อากาศอำนวย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ขาด   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14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รพ.</a:t>
                      </a:r>
                      <a:endParaRPr lang="en-US" sz="2000" b="1" kern="1200" baseline="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94768"/>
              </p:ext>
            </p:extLst>
          </p:nvPr>
        </p:nvGraphicFramePr>
        <p:xfrm>
          <a:off x="7752184" y="4581128"/>
          <a:ext cx="2232248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นครพนม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3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รพ.นครพนม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รพ.ธาตุพนม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รพ.โพนสวรรค์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ขาด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21005"/>
              </p:ext>
            </p:extLst>
          </p:nvPr>
        </p:nvGraphicFramePr>
        <p:xfrm>
          <a:off x="263352" y="4293096"/>
          <a:ext cx="1728192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8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เลย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=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4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รพ.เลย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รพ.ด่านซ้าย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รพ.วังสะพุง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รพ.เอราวัณ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ขาด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  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45101"/>
              </p:ext>
            </p:extLst>
          </p:nvPr>
        </p:nvGraphicFramePr>
        <p:xfrm>
          <a:off x="2514970" y="4005441"/>
          <a:ext cx="2051434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หนองบัวลำภู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รพ.หนองบัวลำภู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รพ.ศรีบุญ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เรือง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รพ.โนนสัง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รพ.สุวรรณ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คูหา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รพ.นาวัง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ขาด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 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รพ.</a:t>
                      </a:r>
                      <a:endParaRPr lang="en-US" sz="2000" b="1" kern="120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79205"/>
              </p:ext>
            </p:extLst>
          </p:nvPr>
        </p:nvGraphicFramePr>
        <p:xfrm>
          <a:off x="319727" y="1902321"/>
          <a:ext cx="1728192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3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หนองคาย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รพ.หนองคาย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รพร.ท่าบ่อ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รพ.ศรีเชียงใหม่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รพ.โพนพิสัย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ขาด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24983"/>
              </p:ext>
            </p:extLst>
          </p:nvPr>
        </p:nvGraphicFramePr>
        <p:xfrm>
          <a:off x="7968208" y="1268760"/>
          <a:ext cx="1944216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บึงกาฬ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6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รพ.บึงกาฬ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รพ.เซกา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รพ.โซ่พิสัย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รพ.บึงโขงหลง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รพ.ปากคาด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รพ.ศรีวิไล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ขาด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 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</a:t>
            </a:r>
            <a:r>
              <a:rPr lang="en-US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COPD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414444" y="1345398"/>
            <a:ext cx="2534725" cy="41805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Mapping spirometer</a:t>
            </a:r>
            <a:endParaRPr lang="th-TH" sz="28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02587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EED8426D-58DC-41F2-9F6F-FC201DE1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498458"/>
            <a:ext cx="11239995" cy="6314918"/>
          </a:xfrm>
          <a:prstGeom prst="rect">
            <a:avLst/>
          </a:prstGeom>
        </p:spPr>
      </p:pic>
      <p:sp>
        <p:nvSpPr>
          <p:cNvPr id="6" name="TextBox 100">
            <a:extLst>
              <a:ext uri="{FF2B5EF4-FFF2-40B4-BE49-F238E27FC236}">
                <a16:creationId xmlns="" xmlns:a16="http://schemas.microsoft.com/office/drawing/2014/main" id="{12DB34E6-95B8-4070-A344-2F8973E73338}"/>
              </a:ext>
            </a:extLst>
          </p:cNvPr>
          <p:cNvSpPr txBox="1"/>
          <p:nvPr/>
        </p:nvSpPr>
        <p:spPr>
          <a:xfrm>
            <a:off x="417893" y="769680"/>
            <a:ext cx="4453971" cy="46166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D1 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</a:t>
            </a:r>
            <a:r>
              <a:rPr lang="en-US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Stroke  Unit 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ในรพ.ระดับ  </a:t>
            </a:r>
            <a:r>
              <a:rPr lang="en-US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</a:t>
            </a:r>
            <a:endParaRPr lang="en-US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76">
            <a:extLst>
              <a:ext uri="{FF2B5EF4-FFF2-40B4-BE49-F238E27FC236}">
                <a16:creationId xmlns="" xmlns:a16="http://schemas.microsoft.com/office/drawing/2014/main" id="{34D68D3E-993A-4CC5-9104-A6FF515E5215}"/>
              </a:ext>
            </a:extLst>
          </p:cNvPr>
          <p:cNvSpPr txBox="1"/>
          <p:nvPr/>
        </p:nvSpPr>
        <p:spPr>
          <a:xfrm>
            <a:off x="4871864" y="757730"/>
            <a:ext cx="4623457" cy="82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ปี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62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   เพิ่ม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 Node </a:t>
            </a:r>
            <a:r>
              <a:rPr lang="en-US" sz="2400" b="1" dirty="0" err="1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rt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-PA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ที่ รพ.เพ็ญ จ.อุดรธานี        รพ.เลย  ธค.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61   Stroke unit  8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ea typeface="Tahoma" pitchFamily="34" charset="0"/>
                <a:cs typeface="TH Sarabun New" panose="020B0500040200020003" pitchFamily="34" charset="-34"/>
              </a:rPr>
              <a:t> เตียง        </a:t>
            </a:r>
          </a:p>
        </p:txBody>
      </p:sp>
      <p:sp>
        <p:nvSpPr>
          <p:cNvPr id="12" name="TextBox 76">
            <a:extLst>
              <a:ext uri="{FF2B5EF4-FFF2-40B4-BE49-F238E27FC236}">
                <a16:creationId xmlns="" xmlns:a16="http://schemas.microsoft.com/office/drawing/2014/main" id="{110FF47B-8AF1-4443-88A6-463E47A73B58}"/>
              </a:ext>
            </a:extLst>
          </p:cNvPr>
          <p:cNvSpPr txBox="1"/>
          <p:nvPr/>
        </p:nvSpPr>
        <p:spPr>
          <a:xfrm>
            <a:off x="9495321" y="769680"/>
            <a:ext cx="1728192" cy="46164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ea typeface="Tahoma" pitchFamily="34" charset="0"/>
              <a:cs typeface="TH Sarabun New" panose="020B0500040200020003" pitchFamily="34" charset="-34"/>
            </a:endParaRPr>
          </a:p>
        </p:txBody>
      </p:sp>
      <p:sp>
        <p:nvSpPr>
          <p:cNvPr id="13" name="TextBox 76">
            <a:extLst>
              <a:ext uri="{FF2B5EF4-FFF2-40B4-BE49-F238E27FC236}">
                <a16:creationId xmlns="" xmlns:a16="http://schemas.microsoft.com/office/drawing/2014/main" id="{DED3B0C4-D055-424F-BE35-724B54D82FE0}"/>
              </a:ext>
            </a:extLst>
          </p:cNvPr>
          <p:cNvSpPr txBox="1"/>
          <p:nvPr/>
        </p:nvSpPr>
        <p:spPr>
          <a:xfrm>
            <a:off x="10063187" y="6279471"/>
            <a:ext cx="1728192" cy="46164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ea typeface="Tahoma" pitchFamily="34" charset="0"/>
              <a:cs typeface="TH Sarabun New" panose="020B0500040200020003" pitchFamily="34" charset="-3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</a:t>
            </a:r>
            <a:r>
              <a:rPr lang="en-US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STROKE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774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9ADBD686-681E-4E6F-AFBC-65431F2A84F7}"/>
              </a:ext>
            </a:extLst>
          </p:cNvPr>
          <p:cNvSpPr/>
          <p:nvPr/>
        </p:nvSpPr>
        <p:spPr>
          <a:xfrm>
            <a:off x="1039127" y="1199133"/>
            <a:ext cx="757843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สาเหตุการตายตามกลุ่มโรค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10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อันดับแรก ปี 2562</a:t>
            </a:r>
          </a:p>
        </p:txBody>
      </p:sp>
      <p:grpSp>
        <p:nvGrpSpPr>
          <p:cNvPr id="10" name="กลุ่ม 9">
            <a:extLst>
              <a:ext uri="{FF2B5EF4-FFF2-40B4-BE49-F238E27FC236}">
                <a16:creationId xmlns="" xmlns:a16="http://schemas.microsoft.com/office/drawing/2014/main" id="{422CA6C7-E870-44B9-89AA-5C4101F6228D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grpSp>
          <p:nvGrpSpPr>
            <p:cNvPr id="11" name="กลุ่ม 10">
              <a:extLst>
                <a:ext uri="{FF2B5EF4-FFF2-40B4-BE49-F238E27FC236}">
                  <a16:creationId xmlns="" xmlns:a16="http://schemas.microsoft.com/office/drawing/2014/main" id="{AE7F6CC6-1B27-47B3-9E00-AEE3E4DEF0CE}"/>
                </a:ext>
              </a:extLst>
            </p:cNvPr>
            <p:cNvGrpSpPr/>
            <p:nvPr/>
          </p:nvGrpSpPr>
          <p:grpSpPr>
            <a:xfrm>
              <a:off x="0" y="99127"/>
              <a:ext cx="12192000" cy="976899"/>
              <a:chOff x="0" y="99127"/>
              <a:chExt cx="12192000" cy="976899"/>
            </a:xfrm>
          </p:grpSpPr>
          <p:sp>
            <p:nvSpPr>
              <p:cNvPr id="13" name="Title 1">
                <a:extLst>
                  <a:ext uri="{FF2B5EF4-FFF2-40B4-BE49-F238E27FC236}">
                    <a16:creationId xmlns="" xmlns:a16="http://schemas.microsoft.com/office/drawing/2014/main" id="{4B932214-41A4-47C2-AF10-F0DADAAEEBAA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0" y="263644"/>
                <a:ext cx="12192000" cy="792000"/>
              </a:xfrm>
              <a:prstGeom prst="rect">
                <a:avLst/>
              </a:prstGeom>
              <a:gradFill flip="none" rotWithShape="1">
                <a:gsLst>
                  <a:gs pos="25000">
                    <a:srgbClr val="056839"/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vert="horz" lIns="121909" tIns="60955" rIns="121909" bIns="60955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th-TH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   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</a:t>
                </a:r>
                <a:r>
                  <a:rPr lang="th-TH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	ข้อมูลโรค</a:t>
                </a:r>
              </a:p>
            </p:txBody>
          </p:sp>
          <p:pic>
            <p:nvPicPr>
              <p:cNvPr id="14" name="Picture 15">
                <a:extLst>
                  <a:ext uri="{FF2B5EF4-FFF2-40B4-BE49-F238E27FC236}">
                    <a16:creationId xmlns="" xmlns:a16="http://schemas.microsoft.com/office/drawing/2014/main" id="{4E04047C-19BA-4602-8031-DFA539BE8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99127"/>
                <a:ext cx="1049018" cy="976899"/>
              </a:xfrm>
              <a:prstGeom prst="rect">
                <a:avLst/>
              </a:prstGeom>
            </p:spPr>
          </p:pic>
        </p:grpSp>
        <p:pic>
          <p:nvPicPr>
            <p:cNvPr id="12" name="รูปภาพ 11">
              <a:extLst>
                <a:ext uri="{FF2B5EF4-FFF2-40B4-BE49-F238E27FC236}">
                  <a16:creationId xmlns="" xmlns:a16="http://schemas.microsoft.com/office/drawing/2014/main" id="{5969F6E5-0D7C-455D-94EC-0530939EF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1852" y="127106"/>
              <a:ext cx="939370" cy="939370"/>
            </a:xfrm>
            <a:prstGeom prst="ellipse">
              <a:avLst/>
            </a:prstGeom>
          </p:spPr>
        </p:pic>
      </p:grpSp>
      <p:sp>
        <p:nvSpPr>
          <p:cNvPr id="24" name="สี่เหลี่ยมผืนผ้า 23">
            <a:extLst>
              <a:ext uri="{FF2B5EF4-FFF2-40B4-BE49-F238E27FC236}">
                <a16:creationId xmlns="" xmlns:a16="http://schemas.microsoft.com/office/drawing/2014/main" id="{B49EA1C1-B5A0-4C7B-B0DD-B58D5D6507DF}"/>
              </a:ext>
            </a:extLst>
          </p:cNvPr>
          <p:cNvSpPr/>
          <p:nvPr/>
        </p:nvSpPr>
        <p:spPr>
          <a:xfrm>
            <a:off x="263352" y="6493819"/>
            <a:ext cx="77693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HDC 21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เม.ย.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62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="" xmlns:a16="http://schemas.microsoft.com/office/drawing/2014/main" id="{64F0D131-DAD0-4948-872A-B3F4358A7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38488"/>
              </p:ext>
            </p:extLst>
          </p:nvPr>
        </p:nvGraphicFramePr>
        <p:xfrm>
          <a:off x="285183" y="2132856"/>
          <a:ext cx="7980103" cy="4176047"/>
        </p:xfrm>
        <a:graphic>
          <a:graphicData uri="http://schemas.openxmlformats.org/drawingml/2006/table">
            <a:tbl>
              <a:tblPr/>
              <a:tblGrid>
                <a:gridCol w="733242">
                  <a:extLst>
                    <a:ext uri="{9D8B030D-6E8A-4147-A177-3AD203B41FA5}">
                      <a16:colId xmlns="" xmlns:a16="http://schemas.microsoft.com/office/drawing/2014/main" val="1211169219"/>
                    </a:ext>
                  </a:extLst>
                </a:gridCol>
                <a:gridCol w="4749601">
                  <a:extLst>
                    <a:ext uri="{9D8B030D-6E8A-4147-A177-3AD203B41FA5}">
                      <a16:colId xmlns="" xmlns:a16="http://schemas.microsoft.com/office/drawing/2014/main" val="1093915207"/>
                    </a:ext>
                  </a:extLst>
                </a:gridCol>
                <a:gridCol w="1140766">
                  <a:extLst>
                    <a:ext uri="{9D8B030D-6E8A-4147-A177-3AD203B41FA5}">
                      <a16:colId xmlns="" xmlns:a16="http://schemas.microsoft.com/office/drawing/2014/main" val="1479862331"/>
                    </a:ext>
                  </a:extLst>
                </a:gridCol>
                <a:gridCol w="641585">
                  <a:extLst>
                    <a:ext uri="{9D8B030D-6E8A-4147-A177-3AD203B41FA5}">
                      <a16:colId xmlns="" xmlns:a16="http://schemas.microsoft.com/office/drawing/2014/main" val="147077045"/>
                    </a:ext>
                  </a:extLst>
                </a:gridCol>
                <a:gridCol w="714909">
                  <a:extLst>
                    <a:ext uri="{9D8B030D-6E8A-4147-A177-3AD203B41FA5}">
                      <a16:colId xmlns="" xmlns:a16="http://schemas.microsoft.com/office/drawing/2014/main" val="3736536026"/>
                    </a:ext>
                  </a:extLst>
                </a:gridCol>
              </a:tblGrid>
              <a:tr h="3709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ชื่อโรค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ชาย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หญิง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2577615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วัยชรา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6241116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หัวใจล้มเหลว ไม่ระบุรายละเอียด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85564357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มะเร็งเซลล์ตับ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0437987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การติดเชื้อในกระแสเลือดไม่ระบุชนิด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3634367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หัวใจล้มเหลว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3247878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มะเร็งท่อน้ำดีในตับ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2700401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ไตวายเรื้อรัง ไม่ระบุรายละเอียด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4766270"/>
                  </a:ext>
                </a:extLst>
              </a:tr>
              <a:tr h="42319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เบาหวานชนิดที่ไม่ต้องพึ่งอินซูลิน ไม่มีภาวะแทรกซ้อน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683771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โรคเสื่อมของสมองในวัยชรา มิได้จำแนกไว้ที่ใด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9462801"/>
                  </a:ext>
                </a:extLst>
              </a:tr>
              <a:tr h="37091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ความดันโลหิตสูงไม่ทราบสาเหตุ (ปฐมภูมิ)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8964048"/>
                  </a:ext>
                </a:extLst>
              </a:tr>
            </a:tbl>
          </a:graphicData>
        </a:graphic>
      </p:graphicFrame>
      <p:sp>
        <p:nvSpPr>
          <p:cNvPr id="17" name="สี่เหลี่ยมผืนผ้า 16">
            <a:extLst>
              <a:ext uri="{FF2B5EF4-FFF2-40B4-BE49-F238E27FC236}">
                <a16:creationId xmlns="" xmlns:a16="http://schemas.microsoft.com/office/drawing/2014/main" id="{20725496-B655-4793-A28E-007D60649787}"/>
              </a:ext>
            </a:extLst>
          </p:cNvPr>
          <p:cNvSpPr/>
          <p:nvPr/>
        </p:nvSpPr>
        <p:spPr>
          <a:xfrm>
            <a:off x="8645236" y="2202518"/>
            <a:ext cx="3427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หัวใจล้มเหลว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มะเร็งตับ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ติดเชื้อในกระแสเลือด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="" xmlns:a16="http://schemas.microsoft.com/office/drawing/2014/main" id="{0700A957-3912-4643-A007-172DE686BE78}"/>
              </a:ext>
            </a:extLst>
          </p:cNvPr>
          <p:cNvSpPr/>
          <p:nvPr/>
        </p:nvSpPr>
        <p:spPr>
          <a:xfrm>
            <a:off x="9445891" y="257523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2067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48" y="5805264"/>
            <a:ext cx="7878255" cy="41805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D3 </a:t>
            </a:r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บริการคลินิก  </a:t>
            </a:r>
            <a:r>
              <a:rPr lang="en-US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COPD </a:t>
            </a:r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ในรพ</a:t>
            </a:r>
            <a:r>
              <a:rPr lang="en-US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  </a:t>
            </a:r>
            <a:r>
              <a:rPr lang="en-US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A,S,M1,M2,F1-3</a:t>
            </a:r>
            <a:endParaRPr lang="th-TH" sz="36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73" y="1763456"/>
            <a:ext cx="4921326" cy="2596044"/>
          </a:xfrm>
        </p:spPr>
      </p:pic>
      <p:sp>
        <p:nvSpPr>
          <p:cNvPr id="3" name="TextBox 2"/>
          <p:cNvSpPr txBox="1"/>
          <p:nvPr/>
        </p:nvSpPr>
        <p:spPr>
          <a:xfrm>
            <a:off x="2927648" y="201102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5791740" y="3078599"/>
            <a:ext cx="101181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อุดรธานี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11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2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5672456" y="2113357"/>
            <a:ext cx="106311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4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4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5105086" y="3817184"/>
            <a:ext cx="102944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</a:t>
            </a:r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บัว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5 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5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6819650" y="3220547"/>
            <a:ext cx="97975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3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6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8023705" y="3435726"/>
            <a:ext cx="100219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4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6920185" y="1896583"/>
            <a:ext cx="86434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บึงกาฬ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7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3">
            <a:extLst>
              <a:ext uri="{FF2B5EF4-FFF2-40B4-BE49-F238E27FC236}">
                <a16:creationId xmlns="" xmlns:a16="http://schemas.microsoft.com/office/drawing/2014/main" id="{CC3B29DD-1FE7-43BB-A7A4-AB1AAC3DA042}"/>
              </a:ext>
            </a:extLst>
          </p:cNvPr>
          <p:cNvSpPr/>
          <p:nvPr/>
        </p:nvSpPr>
        <p:spPr>
          <a:xfrm>
            <a:off x="4205105" y="2938222"/>
            <a:ext cx="59663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เลย</a:t>
            </a:r>
            <a:r>
              <a:rPr lang="en-US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 8</a:t>
            </a:r>
            <a:endParaRPr lang="th-TH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26916"/>
              </p:ext>
            </p:extLst>
          </p:nvPr>
        </p:nvGraphicFramePr>
        <p:xfrm>
          <a:off x="5581335" y="4653136"/>
          <a:ext cx="1728192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อุดรธานี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=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11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ขาด 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43214"/>
              </p:ext>
            </p:extLst>
          </p:nvPr>
        </p:nvGraphicFramePr>
        <p:xfrm>
          <a:off x="7799405" y="4437112"/>
          <a:ext cx="1664038" cy="782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สกลนคร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ขาด   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14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รพ.</a:t>
                      </a:r>
                      <a:endParaRPr lang="en-US" sz="2000" b="1" kern="1200" baseline="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06785"/>
              </p:ext>
            </p:extLst>
          </p:nvPr>
        </p:nvGraphicFramePr>
        <p:xfrm>
          <a:off x="9120336" y="3054693"/>
          <a:ext cx="2232248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นครพนม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ขาด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07043"/>
              </p:ext>
            </p:extLst>
          </p:nvPr>
        </p:nvGraphicFramePr>
        <p:xfrm>
          <a:off x="2220977" y="3651330"/>
          <a:ext cx="1728192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8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เลย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=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 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ขาด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  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00691"/>
              </p:ext>
            </p:extLst>
          </p:nvPr>
        </p:nvGraphicFramePr>
        <p:xfrm>
          <a:off x="3179388" y="4509120"/>
          <a:ext cx="2051434" cy="737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หนองบัวลำภู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ขาด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 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รพ.</a:t>
                      </a:r>
                      <a:endParaRPr lang="en-US" sz="2000" b="1" kern="1200" dirty="0" smtClean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28869"/>
              </p:ext>
            </p:extLst>
          </p:nvPr>
        </p:nvGraphicFramePr>
        <p:xfrm>
          <a:off x="4755714" y="1307843"/>
          <a:ext cx="1728192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3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หนองคาย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ขาด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71847"/>
              </p:ext>
            </p:extLst>
          </p:nvPr>
        </p:nvGraphicFramePr>
        <p:xfrm>
          <a:off x="7968208" y="1268760"/>
          <a:ext cx="1944216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บึงกาฬ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=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 </a:t>
                      </a:r>
                      <a:r>
                        <a:rPr lang="th-TH" sz="2000" b="1" baseline="0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เครื่อง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ขาด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</a:t>
                      </a:r>
                      <a:r>
                        <a:rPr lang="en-US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  </a:t>
                      </a:r>
                      <a:r>
                        <a:rPr lang="th-TH" sz="20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รพ.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</a:t>
            </a:r>
            <a:r>
              <a:rPr lang="en-US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COPD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1414444" y="1345398"/>
            <a:ext cx="2534725" cy="41805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Mapping spirometer</a:t>
            </a:r>
            <a:endParaRPr lang="th-TH" sz="28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62270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1571544" y="2190742"/>
            <a:ext cx="4703329" cy="2381265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789869" y="2358570"/>
              <a:ext cx="476443" cy="359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362" y="2369787"/>
              <a:ext cx="900204" cy="359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529482" y="2827801"/>
              <a:ext cx="1245429" cy="359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406218" y="1397309"/>
              <a:ext cx="782403" cy="35952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FF0000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2817393" y="120969"/>
            <a:ext cx="8716135" cy="716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ข้อมูล</a:t>
            </a:r>
            <a:r>
              <a:rPr lang="th-TH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เตียง</a:t>
            </a:r>
            <a:r>
              <a:rPr lang="en-US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STROKE  UNIT </a:t>
            </a:r>
            <a:r>
              <a:rPr lang="th-TH" b="1" dirty="0">
                <a:solidFill>
                  <a:srgbClr val="FF0000"/>
                </a:solidFill>
                <a:latin typeface="DB Adman X" pitchFamily="2" charset="-34"/>
                <a:cs typeface="DB Adman X" pitchFamily="2" charset="-34"/>
              </a:rPr>
              <a:t>ปี 2561-2565 </a:t>
            </a:r>
          </a:p>
        </p:txBody>
      </p:sp>
      <p:graphicFrame>
        <p:nvGraphicFramePr>
          <p:cNvPr id="2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551041"/>
              </p:ext>
            </p:extLst>
          </p:nvPr>
        </p:nvGraphicFramePr>
        <p:xfrm>
          <a:off x="7744003" y="1970415"/>
          <a:ext cx="3886280" cy="63093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38008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864096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4(63)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4588806" y="3492175"/>
            <a:ext cx="891587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th-TH" sz="2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380522" y="3001462"/>
            <a:ext cx="915631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th-TH" sz="2000" b="1" dirty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3215681" y="2601351"/>
            <a:ext cx="984564" cy="400111"/>
          </a:xfrm>
          <a:prstGeom prst="rect">
            <a:avLst/>
          </a:prstGeom>
          <a:solidFill>
            <a:srgbClr val="FFFF00"/>
          </a:solidFill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04795"/>
              </p:ext>
            </p:extLst>
          </p:nvPr>
        </p:nvGraphicFramePr>
        <p:xfrm>
          <a:off x="44502" y="1970415"/>
          <a:ext cx="2509815" cy="63093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81623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42856"/>
              </p:ext>
            </p:extLst>
          </p:nvPr>
        </p:nvGraphicFramePr>
        <p:xfrm>
          <a:off x="305292" y="4667170"/>
          <a:ext cx="3206682" cy="63093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6246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648072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78168"/>
              </p:ext>
            </p:extLst>
          </p:nvPr>
        </p:nvGraphicFramePr>
        <p:xfrm>
          <a:off x="3739058" y="4667170"/>
          <a:ext cx="3063279" cy="63093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9107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76064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63049"/>
              </p:ext>
            </p:extLst>
          </p:nvPr>
        </p:nvGraphicFramePr>
        <p:xfrm>
          <a:off x="7887674" y="4456911"/>
          <a:ext cx="3528391" cy="100252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7303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3121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802813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21323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371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55694"/>
              </p:ext>
            </p:extLst>
          </p:nvPr>
        </p:nvGraphicFramePr>
        <p:xfrm>
          <a:off x="8112224" y="2785297"/>
          <a:ext cx="3297655" cy="63093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37415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720080"/>
              </a:tblGrid>
              <a:tr h="45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4(64)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95690"/>
              </p:ext>
            </p:extLst>
          </p:nvPr>
        </p:nvGraphicFramePr>
        <p:xfrm>
          <a:off x="7887674" y="3631749"/>
          <a:ext cx="3337675" cy="63093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2145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648072"/>
              </a:tblGrid>
              <a:tr h="264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10800000" flipV="1">
            <a:off x="4200246" y="2379156"/>
            <a:ext cx="3543757" cy="42224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1374098" y="2778750"/>
            <a:ext cx="844497" cy="5823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571544" y="4182102"/>
            <a:ext cx="1590825" cy="541004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059537" y="3891097"/>
            <a:ext cx="1182695" cy="77607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553384" y="3892283"/>
            <a:ext cx="2334290" cy="776071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5951983" y="3568947"/>
            <a:ext cx="1935691" cy="37827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>
            <a:off x="5109666" y="2699220"/>
            <a:ext cx="3002558" cy="50229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7368" y="980728"/>
            <a:ext cx="11540135" cy="830995"/>
          </a:xfrm>
          <a:prstGeom prst="rect">
            <a:avLst/>
          </a:prstGeom>
          <a:solidFill>
            <a:srgbClr val="FFFF00"/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SD  D1</a:t>
            </a:r>
            <a:r>
              <a:rPr lang="th-TH" sz="2400" b="1" dirty="0" smtClean="0">
                <a:solidFill>
                  <a:srgbClr val="0070C0"/>
                </a:solidFill>
              </a:rPr>
              <a:t>บริการหน่วยโรคหลอดเลือดสมอง  </a:t>
            </a:r>
            <a:r>
              <a:rPr lang="en-US" sz="2400" b="1" dirty="0" smtClean="0">
                <a:solidFill>
                  <a:srgbClr val="0070C0"/>
                </a:solidFill>
              </a:rPr>
              <a:t>(Stroke Unit)  A,S</a:t>
            </a:r>
            <a:r>
              <a:rPr lang="th-TH" sz="2400" b="1" dirty="0" smtClean="0">
                <a:solidFill>
                  <a:srgbClr val="0070C0"/>
                </a:solidFill>
              </a:rPr>
              <a:t>  ควรมี  </a:t>
            </a:r>
            <a:r>
              <a:rPr lang="en-US" sz="2400" b="1" dirty="0">
                <a:solidFill>
                  <a:srgbClr val="0070C0"/>
                </a:solidFill>
              </a:rPr>
              <a:t>Stroke  Unit 72  </a:t>
            </a:r>
            <a:r>
              <a:rPr lang="th-TH" sz="2400" b="1" dirty="0" smtClean="0">
                <a:solidFill>
                  <a:srgbClr val="0070C0"/>
                </a:solidFill>
              </a:rPr>
              <a:t>เตียง   มีแล้ว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>
                <a:solidFill>
                  <a:srgbClr val="0070C0"/>
                </a:solidFill>
              </a:rPr>
              <a:t>68  </a:t>
            </a:r>
            <a:r>
              <a:rPr lang="th-TH" sz="2400" b="1" dirty="0">
                <a:solidFill>
                  <a:srgbClr val="0070C0"/>
                </a:solidFill>
              </a:rPr>
              <a:t>เตียง   </a:t>
            </a:r>
            <a:r>
              <a:rPr lang="en-US" sz="2400" b="1" dirty="0" smtClean="0">
                <a:solidFill>
                  <a:srgbClr val="0070C0"/>
                </a:solidFill>
              </a:rPr>
              <a:t>= 94.44%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th-TH" sz="2400" b="1" dirty="0" smtClean="0">
                <a:solidFill>
                  <a:srgbClr val="FF0000"/>
                </a:solidFill>
              </a:rPr>
              <a:t>แผน </a:t>
            </a:r>
            <a:r>
              <a:rPr lang="en-US" sz="2400" b="1" dirty="0" smtClean="0">
                <a:solidFill>
                  <a:srgbClr val="FF0000"/>
                </a:solidFill>
              </a:rPr>
              <a:t>63-64  </a:t>
            </a:r>
            <a:r>
              <a:rPr lang="th-TH" sz="2400" b="1" dirty="0">
                <a:solidFill>
                  <a:srgbClr val="FF0000"/>
                </a:solidFill>
              </a:rPr>
              <a:t>เพิ่ม  </a:t>
            </a:r>
            <a:r>
              <a:rPr lang="en-US" sz="2400" b="1" dirty="0">
                <a:solidFill>
                  <a:srgbClr val="FF0000"/>
                </a:solidFill>
              </a:rPr>
              <a:t>S  </a:t>
            </a:r>
            <a:r>
              <a:rPr lang="th-TH" sz="2400" b="1" dirty="0">
                <a:solidFill>
                  <a:srgbClr val="FF0000"/>
                </a:solidFill>
              </a:rPr>
              <a:t>หนองคาย </a:t>
            </a:r>
            <a:r>
              <a:rPr lang="en-US" sz="2400" b="1" dirty="0" smtClean="0">
                <a:solidFill>
                  <a:srgbClr val="FF0000"/>
                </a:solidFill>
              </a:rPr>
              <a:t>4 (63)</a:t>
            </a:r>
            <a:r>
              <a:rPr lang="th-TH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th-TH" sz="2400" b="1" dirty="0" smtClean="0">
                <a:solidFill>
                  <a:srgbClr val="FF0000"/>
                </a:solidFill>
              </a:rPr>
              <a:t>บึงกาฬ</a:t>
            </a:r>
            <a:r>
              <a:rPr lang="en-US" sz="2400" b="1" dirty="0" smtClean="0">
                <a:solidFill>
                  <a:srgbClr val="FF0000"/>
                </a:solidFill>
              </a:rPr>
              <a:t> 4 (64)  </a:t>
            </a:r>
            <a:r>
              <a:rPr lang="en-US" sz="2400" b="1" dirty="0" smtClean="0">
                <a:solidFill>
                  <a:srgbClr val="0070C0"/>
                </a:solidFill>
              </a:rPr>
              <a:t>=  76  </a:t>
            </a:r>
            <a:r>
              <a:rPr lang="th-TH" sz="2400" b="1" dirty="0" smtClean="0">
                <a:solidFill>
                  <a:srgbClr val="0070C0"/>
                </a:solidFill>
              </a:rPr>
              <a:t>เตียง</a:t>
            </a:r>
            <a:r>
              <a:rPr lang="en-US" sz="2400" b="1" dirty="0" smtClean="0">
                <a:solidFill>
                  <a:srgbClr val="0070C0"/>
                </a:solidFill>
              </a:rPr>
              <a:t> = 105.55%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83" y="5661248"/>
            <a:ext cx="8649846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SD  D4  </a:t>
            </a:r>
            <a:r>
              <a:rPr lang="th-TH" sz="2800" b="1" dirty="0" smtClean="0">
                <a:solidFill>
                  <a:srgbClr val="FF0000"/>
                </a:solidFill>
              </a:rPr>
              <a:t>การจัดหน่วยบริการดูแลผู้ป่วยโรคหลอดเลือดสมองภายหลังการรักษา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(Post  Rehabilitation   Unit ) M1,M2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68" y="908720"/>
            <a:ext cx="11449272" cy="1569660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D4 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การจัดหน่วยบริการดูแลผู้ป่วย   </a:t>
            </a:r>
            <a:r>
              <a:rPr lang="en-US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(Post  Rehabilitation  Unit)  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รพ.ระดับ </a:t>
            </a:r>
            <a:r>
              <a:rPr lang="en-US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ผลงานปี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รพ.ระดับ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  = 44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 (รพ.อุดรธานี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20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  ,รพ.สกลนคร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24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เตียง)</a:t>
            </a:r>
            <a:endParaRPr lang="en-US" sz="2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22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  (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รพ.นครพนม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 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  ,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รพ.หนองบัวฯ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รพ.เลย 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  ,รพ.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หนองคาย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รพ.บึงกาฬ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เตียง) 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12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แห่ง   เปิด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แห่ง   รวม  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22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 = 70 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แห่ง   เปิด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55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แห่ง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รวม  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118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เตียง</a:t>
            </a:r>
            <a:endParaRPr lang="th-TH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368" y="3068960"/>
            <a:ext cx="5728120" cy="3170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Node  </a:t>
            </a:r>
            <a:r>
              <a:rPr lang="en-US" sz="32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Post  Rehabilitation  Unit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อุดรธานี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	</a:t>
            </a:r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รพ.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อุดรธานี,  รพ.หนองหาน,  รพ.บ้านผือ,  รพ.กุดจับ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สกลนคร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      </a:t>
            </a:r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รพ.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สกลนคร,  รพร.สว่างแดนดิน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นครพนม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     </a:t>
            </a:r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รพ.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นครพนม,  รพ.ท่าอุเทน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เลย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            </a:t>
            </a:r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รพ.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เลย,  รพ.วังสะพุง,  รพ.ด่านซ้าย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หนองคาย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    </a:t>
            </a:r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รพ.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หนองคาย.  รพ.</a:t>
            </a:r>
            <a:r>
              <a:rPr lang="th-TH" sz="2400" b="1" dirty="0" err="1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รัตนวา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ปี,  รพ.สระใคร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หนองบัวลำภู  </a:t>
            </a:r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รพ.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หนองบัวลำภู,  รพ.นากลาง,  รพ.ศรีบุญเรือง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บึงกาฬ          </a:t>
            </a:r>
            <a:r>
              <a:rPr lang="th-TH" sz="24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รพ.</a:t>
            </a:r>
            <a:r>
              <a:rPr lang="th-TH" sz="2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บึงกาฬ,  รพ.เซกา</a:t>
            </a:r>
            <a:r>
              <a:rPr lang="en-US" sz="24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07368" y="173411"/>
            <a:ext cx="1159328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สุขภาพสาขา</a:t>
            </a:r>
            <a:r>
              <a:rPr lang="en-US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Intermediate care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0056" y="3068960"/>
            <a:ext cx="453650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รพ.ห้วยเกิ้ง   พัฒนาเป็น รพ.</a:t>
            </a:r>
            <a:r>
              <a:rPr lang="en-US" sz="3200" b="1" dirty="0" smtClean="0">
                <a:solidFill>
                  <a:srgbClr val="FF0000"/>
                </a:solidFill>
              </a:rPr>
              <a:t>IMC</a:t>
            </a:r>
          </a:p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รพ.</a:t>
            </a:r>
            <a:r>
              <a:rPr lang="en-US" sz="3200" b="1" dirty="0" smtClean="0">
                <a:solidFill>
                  <a:srgbClr val="FF0000"/>
                </a:solidFill>
              </a:rPr>
              <a:t>????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60">
            <a:extLst>
              <a:ext uri="{FF2B5EF4-FFF2-40B4-BE49-F238E27FC236}">
                <a16:creationId xmlns="" xmlns:a16="http://schemas.microsoft.com/office/drawing/2014/main" id="{24ABAC58-1501-425D-97BC-E291DECF34DF}"/>
              </a:ext>
            </a:extLst>
          </p:cNvPr>
          <p:cNvGrpSpPr/>
          <p:nvPr/>
        </p:nvGrpSpPr>
        <p:grpSpPr>
          <a:xfrm>
            <a:off x="1571542" y="2399534"/>
            <a:ext cx="4703329" cy="1782564"/>
            <a:chOff x="263224" y="1299935"/>
            <a:chExt cx="4800552" cy="2139703"/>
          </a:xfrm>
        </p:grpSpPr>
        <p:pic>
          <p:nvPicPr>
            <p:cNvPr id="62" name="รูปภาพ 61">
              <a:extLst>
                <a:ext uri="{FF2B5EF4-FFF2-40B4-BE49-F238E27FC236}">
                  <a16:creationId xmlns="" xmlns:a16="http://schemas.microsoft.com/office/drawing/2014/main" id="{DF88ACD1-43C7-46B7-8D26-A49AF65E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24" y="1299935"/>
              <a:ext cx="4800552" cy="2139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3" name="สี่เหลี่ยมผืนผ้า 62">
              <a:extLst>
                <a:ext uri="{FF2B5EF4-FFF2-40B4-BE49-F238E27FC236}">
                  <a16:creationId xmlns="" xmlns:a16="http://schemas.microsoft.com/office/drawing/2014/main" id="{EAD4FE0E-2DD8-421A-9007-4CE33C75B21B}"/>
                </a:ext>
              </a:extLst>
            </p:cNvPr>
            <p:cNvSpPr/>
            <p:nvPr/>
          </p:nvSpPr>
          <p:spPr>
            <a:xfrm>
              <a:off x="754091" y="2358569"/>
              <a:ext cx="47644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เลย</a:t>
              </a:r>
            </a:p>
          </p:txBody>
        </p:sp>
        <p:sp>
          <p:nvSpPr>
            <p:cNvPr id="64" name="สี่เหลี่ยมผืนผ้า 63">
              <a:extLst>
                <a:ext uri="{FF2B5EF4-FFF2-40B4-BE49-F238E27FC236}">
                  <a16:creationId xmlns="" xmlns:a16="http://schemas.microsoft.com/office/drawing/2014/main" id="{CC3B29DD-1FE7-43BB-A7A4-AB1AAC3DA042}"/>
                </a:ext>
              </a:extLst>
            </p:cNvPr>
            <p:cNvSpPr/>
            <p:nvPr/>
          </p:nvSpPr>
          <p:spPr>
            <a:xfrm>
              <a:off x="2268854" y="2369787"/>
              <a:ext cx="900204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อุดรธานี</a:t>
              </a:r>
            </a:p>
          </p:txBody>
        </p:sp>
        <p:sp>
          <p:nvSpPr>
            <p:cNvPr id="65" name="สี่เหลี่ยมผืนผ้า 64">
              <a:extLst>
                <a:ext uri="{FF2B5EF4-FFF2-40B4-BE49-F238E27FC236}">
                  <a16:creationId xmlns="" xmlns:a16="http://schemas.microsoft.com/office/drawing/2014/main" id="{B4098E8D-599C-4718-A5B8-B4F575D75230}"/>
                </a:ext>
              </a:extLst>
            </p:cNvPr>
            <p:cNvSpPr/>
            <p:nvPr/>
          </p:nvSpPr>
          <p:spPr>
            <a:xfrm>
              <a:off x="1525883" y="2827801"/>
              <a:ext cx="1245429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หนองบัวลำภู</a:t>
              </a:r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="" xmlns:a16="http://schemas.microsoft.com/office/drawing/2014/main" id="{26C1ECC4-ECC4-4D25-8E81-EECCD5E4AA9C}"/>
                </a:ext>
              </a:extLst>
            </p:cNvPr>
            <p:cNvSpPr/>
            <p:nvPr/>
          </p:nvSpPr>
          <p:spPr>
            <a:xfrm>
              <a:off x="3389258" y="1397309"/>
              <a:ext cx="782403" cy="4802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บึงกาฬ</a:t>
              </a: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="" xmlns:a16="http://schemas.microsoft.com/office/drawing/2014/main" id="{ABE9F7BC-9E47-4CCD-AE67-ABDAFAEAADAC}"/>
              </a:ext>
            </a:extLst>
          </p:cNvPr>
          <p:cNvGrpSpPr/>
          <p:nvPr/>
        </p:nvGrpSpPr>
        <p:grpSpPr>
          <a:xfrm>
            <a:off x="0" y="99127"/>
            <a:ext cx="12192000" cy="976899"/>
            <a:chOff x="0" y="99127"/>
            <a:chExt cx="12192000" cy="976899"/>
          </a:xfrm>
        </p:grpSpPr>
        <p:sp>
          <p:nvSpPr>
            <p:cNvPr id="43" name="Title 1">
              <a:extLst>
                <a:ext uri="{FF2B5EF4-FFF2-40B4-BE49-F238E27FC236}">
                  <a16:creationId xmlns="" xmlns:a16="http://schemas.microsoft.com/office/drawing/2014/main" id="{FAD251A1-26C6-400F-B3F7-7EF3BDBC61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0" y="173409"/>
              <a:ext cx="12192000" cy="792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121909" tIns="60955" rIns="121909" bIns="60955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       ข้อมูลเตียง</a:t>
              </a:r>
              <a:r>
                <a:rPr lang="en-US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  IMC  </a:t>
              </a:r>
              <a:r>
                <a:rPr lang="th-TH" sz="5400" b="1" dirty="0" smtClean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ปี </a:t>
              </a:r>
              <a:r>
                <a:rPr lang="th-TH" sz="5400" b="1" dirty="0">
                  <a:solidFill>
                    <a:srgbClr val="3333FF"/>
                  </a:solidFill>
                  <a:latin typeface="DB Adman X" panose="02000506090000020004" pitchFamily="2" charset="-34"/>
                  <a:cs typeface="DB Adman X" panose="02000506090000020004" pitchFamily="2" charset="-34"/>
                </a:rPr>
                <a:t>2561-2565 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="" xmlns:a16="http://schemas.microsoft.com/office/drawing/2014/main" id="{6B81F4BB-957C-45C1-9C7B-215B9350E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9160" y="192103"/>
              <a:ext cx="1253248" cy="57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5">
              <a:extLst>
                <a:ext uri="{FF2B5EF4-FFF2-40B4-BE49-F238E27FC236}">
                  <a16:creationId xmlns="" xmlns:a16="http://schemas.microsoft.com/office/drawing/2014/main" id="{3868F4FE-E41E-404C-B763-A2F955E03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99127"/>
              <a:ext cx="1049018" cy="976899"/>
            </a:xfrm>
            <a:prstGeom prst="rect">
              <a:avLst/>
            </a:prstGeom>
          </p:spPr>
        </p:pic>
      </p:grpSp>
      <p:graphicFrame>
        <p:nvGraphicFramePr>
          <p:cNvPr id="2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51063"/>
              </p:ext>
            </p:extLst>
          </p:nvPr>
        </p:nvGraphicFramePr>
        <p:xfrm>
          <a:off x="4028835" y="1093160"/>
          <a:ext cx="3417085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68812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32048"/>
                <a:gridCol w="8640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ท่าบ่อ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sp>
        <p:nvSpPr>
          <p:cNvPr id="26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4695650" y="3450239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สกลนคร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7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5400823" y="3001461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นครพนม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sp>
        <p:nvSpPr>
          <p:cNvPr id="28" name="สี่เหลี่ยมผืนผ้า 67">
            <a:extLst>
              <a:ext uri="{FF2B5EF4-FFF2-40B4-BE49-F238E27FC236}">
                <a16:creationId xmlns="" xmlns:a16="http://schemas.microsoft.com/office/drawing/2014/main" id="{26C1ECC4-ECC4-4D25-8E81-EECCD5E4AA9C}"/>
              </a:ext>
            </a:extLst>
          </p:cNvPr>
          <p:cNvSpPr/>
          <p:nvPr/>
        </p:nvSpPr>
        <p:spPr>
          <a:xfrm>
            <a:off x="3215680" y="2601351"/>
            <a:ext cx="984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latin typeface="DB Adman X" panose="02000506090000020004" pitchFamily="2" charset="-34"/>
                <a:cs typeface="DB Adman X" panose="02000506090000020004" pitchFamily="2" charset="-34"/>
              </a:rPr>
              <a:t>หนองคาย</a:t>
            </a:r>
            <a:endParaRPr lang="th-TH" sz="2000" b="1" dirty="0">
              <a:solidFill>
                <a:srgbClr val="3333FF"/>
              </a:solidFill>
              <a:latin typeface="DB Adman X" panose="02000506090000020004" pitchFamily="2" charset="-34"/>
              <a:cs typeface="DB Adman X" panose="02000506090000020004" pitchFamily="2" charset="-34"/>
            </a:endParaRPr>
          </a:p>
        </p:txBody>
      </p:sp>
      <p:graphicFrame>
        <p:nvGraphicFramePr>
          <p:cNvPr id="29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23212"/>
              </p:ext>
            </p:extLst>
          </p:nvPr>
        </p:nvGraphicFramePr>
        <p:xfrm>
          <a:off x="213389" y="1251029"/>
          <a:ext cx="3290323" cy="110599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82401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463706"/>
                <a:gridCol w="93610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ด่านซ้าย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รพ.วังสะพุง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เชียงคาน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45579"/>
              </p:ext>
            </p:extLst>
          </p:nvPr>
        </p:nvGraphicFramePr>
        <p:xfrm>
          <a:off x="263351" y="4869161"/>
          <a:ext cx="4219058" cy="110599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55063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627350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627350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811433"/>
                <a:gridCol w="1097862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ศรีบุญเรือง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(……)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รพ.สุวรรณคูหา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2(……..)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รพ.นาวัง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(……..)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240"/>
              </p:ext>
            </p:extLst>
          </p:nvPr>
        </p:nvGraphicFramePr>
        <p:xfrm>
          <a:off x="4695111" y="4941168"/>
          <a:ext cx="3351313" cy="173692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4198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37119"/>
                <a:gridCol w="792088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กุมภวาปี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รพ.บ้านดุง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รพ.หนองหาน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รพ.บ้านผือ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รพ.น้ำโสม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รพ.เพ็ญ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79319"/>
              </p:ext>
            </p:extLst>
          </p:nvPr>
        </p:nvGraphicFramePr>
        <p:xfrm>
          <a:off x="6777228" y="3737408"/>
          <a:ext cx="5145277" cy="110599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2088232"/>
                <a:gridCol w="824797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สกลนคร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รพ.สว่างแดนดิน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วานรนิวาส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รพ.อากาศอำนวย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1200" b="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(63)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</a:tbl>
          </a:graphicData>
        </a:graphic>
      </p:graphicFrame>
      <p:graphicFrame>
        <p:nvGraphicFramePr>
          <p:cNvPr id="33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28779"/>
              </p:ext>
            </p:extLst>
          </p:nvPr>
        </p:nvGraphicFramePr>
        <p:xfrm>
          <a:off x="7653266" y="1995344"/>
          <a:ext cx="3185894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62157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551529"/>
                <a:gridCol w="864096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เซกา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graphicFrame>
        <p:nvGraphicFramePr>
          <p:cNvPr id="34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15163"/>
              </p:ext>
            </p:extLst>
          </p:nvPr>
        </p:nvGraphicFramePr>
        <p:xfrm>
          <a:off x="7392144" y="2858833"/>
          <a:ext cx="4417796" cy="68536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33420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1546440"/>
                <a:gridCol w="829824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ศรีสงคราม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 rot="5400000">
            <a:off x="3817126" y="2165014"/>
            <a:ext cx="898817" cy="132575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1339043" y="2510229"/>
            <a:ext cx="844497" cy="58235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flipV="1">
            <a:off x="1687724" y="3872438"/>
            <a:ext cx="1715220" cy="88711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200247" y="3872440"/>
            <a:ext cx="1386995" cy="99672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>
            <a:off x="5400824" y="3850350"/>
            <a:ext cx="1271241" cy="331749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6036444" y="3147447"/>
            <a:ext cx="1355700" cy="34342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400823" y="2093277"/>
            <a:ext cx="2160240" cy="61251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60391" y="979117"/>
            <a:ext cx="357895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A,S,M1,M2,F1,F2</a:t>
            </a:r>
            <a:r>
              <a:rPr lang="th-TH" sz="1600" b="1" dirty="0" smtClean="0">
                <a:solidFill>
                  <a:srgbClr val="0070C0"/>
                </a:solidFill>
              </a:rPr>
              <a:t>  </a:t>
            </a:r>
          </a:p>
          <a:p>
            <a:r>
              <a:rPr lang="th-TH" sz="1600" b="1" dirty="0" smtClean="0">
                <a:solidFill>
                  <a:srgbClr val="0070C0"/>
                </a:solidFill>
              </a:rPr>
              <a:t>มีแล้ว</a:t>
            </a:r>
            <a:r>
              <a:rPr lang="en-US" sz="1600" b="1" dirty="0" smtClean="0">
                <a:solidFill>
                  <a:srgbClr val="0070C0"/>
                </a:solidFill>
              </a:rPr>
              <a:t>………..</a:t>
            </a:r>
            <a:r>
              <a:rPr lang="th-TH" sz="1600" b="1" dirty="0" smtClean="0">
                <a:solidFill>
                  <a:srgbClr val="0070C0"/>
                </a:solidFill>
              </a:rPr>
              <a:t> เตียง </a:t>
            </a:r>
            <a:r>
              <a:rPr lang="en-US" sz="1600" b="1" dirty="0" smtClean="0">
                <a:solidFill>
                  <a:srgbClr val="0070C0"/>
                </a:solidFill>
              </a:rPr>
              <a:t>=   …………….</a:t>
            </a:r>
            <a:r>
              <a:rPr lang="en-US" sz="1600" b="1" dirty="0" smtClean="0">
                <a:solidFill>
                  <a:srgbClr val="FF0000"/>
                </a:solidFill>
              </a:rPr>
              <a:t>%</a:t>
            </a:r>
          </a:p>
          <a:p>
            <a:r>
              <a:rPr lang="th-TH" sz="1600" b="1" dirty="0" smtClean="0">
                <a:solidFill>
                  <a:srgbClr val="0070C0"/>
                </a:solidFill>
              </a:rPr>
              <a:t>แผน </a:t>
            </a:r>
            <a:r>
              <a:rPr lang="en-US" sz="1600" b="1" dirty="0" smtClean="0">
                <a:solidFill>
                  <a:srgbClr val="0070C0"/>
                </a:solidFill>
              </a:rPr>
              <a:t>62-65 </a:t>
            </a:r>
            <a:r>
              <a:rPr lang="th-TH" sz="1600" b="1" dirty="0">
                <a:solidFill>
                  <a:srgbClr val="0070C0"/>
                </a:solidFill>
              </a:rPr>
              <a:t>เพิ่ม </a:t>
            </a:r>
            <a:r>
              <a:rPr lang="en-US" sz="1600" b="1" dirty="0" smtClean="0">
                <a:solidFill>
                  <a:srgbClr val="0070C0"/>
                </a:solidFill>
              </a:rPr>
              <a:t>……… </a:t>
            </a:r>
            <a:r>
              <a:rPr lang="th-TH" sz="1600" b="1" dirty="0">
                <a:solidFill>
                  <a:srgbClr val="0070C0"/>
                </a:solidFill>
              </a:rPr>
              <a:t>เตียง   </a:t>
            </a:r>
            <a:r>
              <a:rPr lang="en-US" sz="1600" b="1" dirty="0">
                <a:solidFill>
                  <a:srgbClr val="0070C0"/>
                </a:solidFill>
              </a:rPr>
              <a:t>= </a:t>
            </a:r>
            <a:r>
              <a:rPr lang="en-US" sz="1600" b="1" dirty="0" smtClean="0">
                <a:solidFill>
                  <a:srgbClr val="0070C0"/>
                </a:solidFill>
              </a:rPr>
              <a:t>………%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35" name="ตาราง 46">
            <a:extLst>
              <a:ext uri="{FF2B5EF4-FFF2-40B4-BE49-F238E27FC236}">
                <a16:creationId xmlns="" xmlns:a16="http://schemas.microsoft.com/office/drawing/2014/main" id="{7CFC6734-418D-4CF9-BE2E-EEE8935D8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08470"/>
              </p:ext>
            </p:extLst>
          </p:nvPr>
        </p:nvGraphicFramePr>
        <p:xfrm>
          <a:off x="8100083" y="5085184"/>
          <a:ext cx="3960440" cy="152661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439035">
                  <a:extLst>
                    <a:ext uri="{9D8B030D-6E8A-4147-A177-3AD203B41FA5}">
                      <a16:colId xmlns="" xmlns:a16="http://schemas.microsoft.com/office/drawing/2014/main" val="383880123"/>
                    </a:ext>
                  </a:extLst>
                </a:gridCol>
                <a:gridCol w="433173">
                  <a:extLst>
                    <a:ext uri="{9D8B030D-6E8A-4147-A177-3AD203B41FA5}">
                      <a16:colId xmlns="" xmlns:a16="http://schemas.microsoft.com/office/drawing/2014/main" val="3831710168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943889280"/>
                    </a:ext>
                  </a:extLst>
                </a:gridCol>
                <a:gridCol w="720080"/>
                <a:gridCol w="792088"/>
              </a:tblGrid>
              <a:tr h="264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ควรมี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มีแล้ว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Fill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th-TH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9929425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น้ำโสม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616471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กุดจับ</a:t>
                      </a:r>
                      <a:endParaRPr lang="th-TH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002286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รพ.วังสามหมอ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7486589"/>
                  </a:ext>
                </a:extLst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รพ.หนองวัวซอ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รพ.กู่แก้ว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รพ.ประจักษ์ศิลปาคม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2(62)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7405" marR="27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5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รูปภาพ 31">
            <a:extLst>
              <a:ext uri="{FF2B5EF4-FFF2-40B4-BE49-F238E27FC236}">
                <a16:creationId xmlns="" xmlns:a16="http://schemas.microsoft.com/office/drawing/2014/main" id="{B44BAAC2-CBB6-44F4-A789-393EAAF80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84" y="1096020"/>
            <a:ext cx="4381093" cy="2190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569" y="987876"/>
            <a:ext cx="4634049" cy="95410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M1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บริการผู้ป่วยในจิตเวชและยาเสพติดฉุกเฉิน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(Acute  care)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ในรพ.ระดับ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  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884" y="2062408"/>
            <a:ext cx="254073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M3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บริการคลินิกผู้ป่วยนอกยาเสพติดคุณภาพ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(HA)  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 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 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673" y="5701736"/>
            <a:ext cx="552342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M2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บริการผู้ป่วยนอกจิตเวชเด็ก 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รพ.ระดับ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 ดำเนินการได้ใน รพ.ระดับ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 M2 ,F1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276490" y="1488634"/>
            <a:ext cx="368052" cy="3061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556612" y="2062408"/>
            <a:ext cx="368052" cy="3061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854582" y="2455614"/>
            <a:ext cx="368052" cy="3061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82039" y="2268523"/>
            <a:ext cx="368052" cy="3061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61987" y="2017068"/>
            <a:ext cx="36974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99034" y="2598070"/>
            <a:ext cx="36974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r>
              <a:rPr lang="en-US" sz="1400" dirty="0"/>
              <a:t>3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5544384" y="1963253"/>
            <a:ext cx="368052" cy="30615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355047" y="2455614"/>
            <a:ext cx="368052" cy="30615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1076119">
            <a:off x="4850499" y="1179193"/>
            <a:ext cx="576065" cy="45923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63359" y="834410"/>
            <a:ext cx="325974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</a:rPr>
              <a:t>      รพจ.เลย  รพจ.นครพนม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544384" y="873235"/>
            <a:ext cx="368052" cy="30615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73685"/>
              </p:ext>
            </p:extLst>
          </p:nvPr>
        </p:nvGraphicFramePr>
        <p:xfrm>
          <a:off x="8980644" y="967976"/>
          <a:ext cx="2948004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80"/>
                <a:gridCol w="576064"/>
                <a:gridCol w="864096"/>
                <a:gridCol w="576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รพ.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ปี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รพ.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ปี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อุดรธานี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ธาตุพนม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สกลนคร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เพ็ญ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นครพนม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บ้านดุง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เลย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น้ำโสม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หนองคาย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พังโคน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หนองบัว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บ้านม่วง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บึงกาฬ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อากาศ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กุมภวาปี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ศรีสงคราม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สว่างฯ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วังสะพุง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วานรฯ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โพนพิสัย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ด่านซ้าย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นากลาง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บ้านผือ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ศรีบุญเรือง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หนองหาน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เซกา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FF0000"/>
                          </a:solidFill>
                        </a:rPr>
                        <a:t>ท่าบ่อ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0" y="173411"/>
            <a:ext cx="1219200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สาขาสุขภาพจิตและจิตเวช</a:t>
            </a:r>
            <a:r>
              <a:rPr lang="en-US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&amp;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ยาเสพติด 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8" name="Notched Right Arrow 17"/>
          <p:cNvSpPr/>
          <p:nvPr/>
        </p:nvSpPr>
        <p:spPr>
          <a:xfrm rot="19506816">
            <a:off x="8413211" y="5814893"/>
            <a:ext cx="615105" cy="698320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429" y="4360947"/>
            <a:ext cx="240964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562"/>
            </a:pPr>
            <a:r>
              <a:rPr lang="th-TH" sz="2400" b="1" dirty="0" smtClean="0">
                <a:solidFill>
                  <a:srgbClr val="002060"/>
                </a:solidFill>
              </a:rPr>
              <a:t>  ร้อยละ </a:t>
            </a:r>
            <a:r>
              <a:rPr lang="en-US" sz="2400" b="1" dirty="0" smtClean="0">
                <a:solidFill>
                  <a:srgbClr val="002060"/>
                </a:solidFill>
              </a:rPr>
              <a:t> ……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lain" startAt="2562"/>
            </a:pPr>
            <a:r>
              <a:rPr lang="th-TH" sz="2400" b="1" dirty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 ร้อยละ</a:t>
            </a:r>
            <a:r>
              <a:rPr lang="en-US" sz="2400" b="1" dirty="0" smtClean="0">
                <a:solidFill>
                  <a:srgbClr val="002060"/>
                </a:solidFill>
              </a:rPr>
              <a:t>  …….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lain" startAt="2562"/>
            </a:pPr>
            <a:r>
              <a:rPr lang="th-TH" sz="2400" b="1" dirty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 ร้อยละ</a:t>
            </a:r>
            <a:r>
              <a:rPr lang="en-US" sz="2400" b="1" dirty="0" smtClean="0">
                <a:solidFill>
                  <a:srgbClr val="002060"/>
                </a:solidFill>
              </a:rPr>
              <a:t> ……..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lain" startAt="2562"/>
            </a:pPr>
            <a:r>
              <a:rPr lang="th-TH" sz="2400" b="1" dirty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 ร้อยละ</a:t>
            </a:r>
            <a:r>
              <a:rPr lang="en-US" sz="2400" b="1" dirty="0" smtClean="0">
                <a:solidFill>
                  <a:srgbClr val="002060"/>
                </a:solidFill>
              </a:rPr>
              <a:t>  ……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lain" startAt="2562"/>
            </a:pPr>
            <a:r>
              <a:rPr lang="th-TH" sz="2400" b="1" dirty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 ร้อยละ</a:t>
            </a:r>
            <a:r>
              <a:rPr lang="en-US" sz="2400" b="1" dirty="0" smtClean="0">
                <a:solidFill>
                  <a:srgbClr val="002060"/>
                </a:solidFill>
              </a:rPr>
              <a:t>  …….</a:t>
            </a:r>
            <a:endParaRPr lang="th-TH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lain" startAt="2562"/>
            </a:pPr>
            <a:r>
              <a:rPr lang="th-TH" sz="2400" b="1" dirty="0">
                <a:solidFill>
                  <a:srgbClr val="002060"/>
                </a:solidFill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</a:rPr>
              <a:t> ร้อยละ   </a:t>
            </a:r>
            <a:r>
              <a:rPr lang="en-US" sz="2400" b="1" dirty="0" smtClean="0">
                <a:solidFill>
                  <a:srgbClr val="002060"/>
                </a:solidFill>
              </a:rPr>
              <a:t>100</a:t>
            </a:r>
            <a:r>
              <a:rPr lang="th-TH" sz="24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1167953" y="3776219"/>
            <a:ext cx="276038" cy="645080"/>
          </a:xfrm>
          <a:prstGeom prst="striped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6577" y="5074731"/>
            <a:ext cx="602939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</a:rPr>
              <a:t>เครื่องมือกระตุ้นพัฒนาการ  รพ.ระดับ </a:t>
            </a:r>
            <a:r>
              <a:rPr lang="en-US" sz="2400" b="1" dirty="0" smtClean="0">
                <a:solidFill>
                  <a:srgbClr val="0070C0"/>
                </a:solidFill>
              </a:rPr>
              <a:t>A-F</a:t>
            </a:r>
            <a:r>
              <a:rPr lang="th-TH" sz="2400" b="1" dirty="0" smtClean="0">
                <a:solidFill>
                  <a:srgbClr val="0070C0"/>
                </a:solidFill>
              </a:rPr>
              <a:t>  ครบแล้ว  </a:t>
            </a:r>
            <a:r>
              <a:rPr lang="en-US" sz="2400" b="1" dirty="0" smtClean="0">
                <a:solidFill>
                  <a:srgbClr val="0070C0"/>
                </a:solidFill>
              </a:rPr>
              <a:t>88 </a:t>
            </a:r>
            <a:r>
              <a:rPr lang="th-TH" sz="2400" b="1" dirty="0" smtClean="0">
                <a:solidFill>
                  <a:srgbClr val="0070C0"/>
                </a:solidFill>
              </a:rPr>
              <a:t>แห่ง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7784" y="3910743"/>
            <a:ext cx="326546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</a:rPr>
              <a:t>เครื่องกระตุ้นไฟฟ้า </a:t>
            </a:r>
            <a:r>
              <a:rPr lang="en-US" sz="2400" b="1" dirty="0" smtClean="0">
                <a:solidFill>
                  <a:srgbClr val="002060"/>
                </a:solidFill>
              </a:rPr>
              <a:t>ECT2 </a:t>
            </a:r>
            <a:r>
              <a:rPr lang="th-TH" sz="2400" b="1" dirty="0" smtClean="0">
                <a:solidFill>
                  <a:srgbClr val="002060"/>
                </a:solidFill>
              </a:rPr>
              <a:t>เครื่อง</a:t>
            </a:r>
          </a:p>
          <a:p>
            <a:r>
              <a:rPr lang="th-TH" sz="2400" b="1" dirty="0" smtClean="0">
                <a:solidFill>
                  <a:srgbClr val="002060"/>
                </a:solidFill>
              </a:rPr>
              <a:t>(รพจ.) /หนองบัว เปิดบริการปี </a:t>
            </a:r>
            <a:r>
              <a:rPr lang="en-US" sz="2400" b="1" dirty="0" smtClean="0">
                <a:solidFill>
                  <a:srgbClr val="002060"/>
                </a:solidFill>
              </a:rPr>
              <a:t>64</a:t>
            </a:r>
            <a:endParaRPr lang="th-TH" sz="2400" b="1" dirty="0" smtClean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6066" y="3521760"/>
            <a:ext cx="2454698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</a:rPr>
              <a:t>ยา  </a:t>
            </a:r>
            <a:r>
              <a:rPr lang="en-US" sz="2400" b="1" dirty="0" smtClean="0">
                <a:solidFill>
                  <a:srgbClr val="002060"/>
                </a:solidFill>
              </a:rPr>
              <a:t>6  </a:t>
            </a:r>
            <a:r>
              <a:rPr lang="th-TH" sz="2400" b="1" dirty="0" smtClean="0">
                <a:solidFill>
                  <a:srgbClr val="002060"/>
                </a:solidFill>
              </a:rPr>
              <a:t>กลุ่ม </a:t>
            </a:r>
            <a:r>
              <a:rPr lang="en-US" sz="2400" b="1" dirty="0" smtClean="0">
                <a:solidFill>
                  <a:srgbClr val="002060"/>
                </a:solidFill>
              </a:rPr>
              <a:t>32 </a:t>
            </a:r>
            <a:r>
              <a:rPr lang="th-TH" sz="2400" b="1" dirty="0" smtClean="0">
                <a:solidFill>
                  <a:srgbClr val="002060"/>
                </a:solidFill>
              </a:rPr>
              <a:t>รายกา</a:t>
            </a:r>
            <a:r>
              <a:rPr lang="th-TH" sz="2400" b="1" dirty="0">
                <a:solidFill>
                  <a:srgbClr val="002060"/>
                </a:solidFill>
              </a:rPr>
              <a:t>ร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th-TH" sz="2400" b="1" dirty="0" smtClean="0">
                <a:solidFill>
                  <a:srgbClr val="002060"/>
                </a:solidFill>
              </a:rPr>
              <a:t>ในรพ.ระดับ  </a:t>
            </a:r>
            <a:r>
              <a:rPr lang="en-US" sz="2400" b="1" dirty="0" smtClean="0">
                <a:solidFill>
                  <a:srgbClr val="FF0000"/>
                </a:solidFill>
              </a:rPr>
              <a:t>A,S,M,F</a:t>
            </a:r>
            <a:endParaRPr lang="th-TH" sz="2400" b="1" dirty="0" smtClean="0">
              <a:solidFill>
                <a:srgbClr val="FF0000"/>
              </a:solidFill>
            </a:endParaRPr>
          </a:p>
          <a:p>
            <a:r>
              <a:rPr lang="th-TH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29 </a:t>
            </a:r>
            <a:r>
              <a:rPr lang="th-TH" sz="2400" b="1" dirty="0" smtClean="0">
                <a:solidFill>
                  <a:srgbClr val="FF0000"/>
                </a:solidFill>
              </a:rPr>
              <a:t>รพ.ที่ยังไม่สำรวจ)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th-TH" sz="2400" b="1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6577" y="2970349"/>
            <a:ext cx="327942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บริการจิตเวชในเรือนจำ </a:t>
            </a:r>
            <a:r>
              <a:rPr lang="en-US" sz="2400" b="1" dirty="0" smtClean="0">
                <a:solidFill>
                  <a:srgbClr val="FF0000"/>
                </a:solidFill>
              </a:rPr>
              <a:t>3 </a:t>
            </a:r>
            <a:r>
              <a:rPr lang="th-TH" sz="2400" b="1" dirty="0" smtClean="0">
                <a:solidFill>
                  <a:srgbClr val="FF0000"/>
                </a:solidFill>
              </a:rPr>
              <a:t>ด/ครั้ง</a:t>
            </a:r>
            <a:endParaRPr lang="th-TH" sz="2400" b="1" dirty="0">
              <a:solidFill>
                <a:srgbClr val="FF0000"/>
              </a:solidFill>
              <a:sym typeface="Wingdings 2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sym typeface="Wingdings 2"/>
              </a:rPr>
              <a:t>เลย หนองบัว อุดรธานี หนองคาย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6576" y="2116332"/>
            <a:ext cx="212729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Hot line </a:t>
            </a:r>
            <a:r>
              <a:rPr lang="th-TH" sz="2000" b="1" dirty="0" smtClean="0">
                <a:solidFill>
                  <a:srgbClr val="FF0000"/>
                </a:solidFill>
              </a:rPr>
              <a:t>คุณภาพ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1323 </a:t>
            </a:r>
            <a:r>
              <a:rPr lang="th-TH" sz="2000" b="1" dirty="0" smtClean="0">
                <a:solidFill>
                  <a:srgbClr val="FF0000"/>
                </a:solidFill>
              </a:rPr>
              <a:t>ลดการฆ่าตัวตาย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994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รูปภาพ 31">
            <a:extLst>
              <a:ext uri="{FF2B5EF4-FFF2-40B4-BE49-F238E27FC236}">
                <a16:creationId xmlns="" xmlns:a16="http://schemas.microsoft.com/office/drawing/2014/main" id="{B44BAAC2-CBB6-44F4-A789-393EAAF80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2" y="1746185"/>
            <a:ext cx="4815229" cy="2407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50635" y="4528448"/>
            <a:ext cx="408341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M4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บริการผู้ป่วยจิตเวชฉุกเฉิน  (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Acute Care)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504666" y="3533700"/>
            <a:ext cx="368052" cy="3061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559230" y="3227542"/>
            <a:ext cx="368052" cy="3061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498216" y="3074463"/>
            <a:ext cx="368052" cy="306158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3575" y="2747721"/>
            <a:ext cx="36974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1422" y="2905847"/>
            <a:ext cx="36974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r>
              <a:rPr lang="en-US" sz="1400" dirty="0"/>
              <a:t>3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5912436" y="2796913"/>
            <a:ext cx="368052" cy="30615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192344" y="3227542"/>
            <a:ext cx="368052" cy="30615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44926" y="1208568"/>
            <a:ext cx="325974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</a:rPr>
              <a:t>      รพจ.เลย  รพจ.นครพนม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268531" y="1243851"/>
            <a:ext cx="368052" cy="30615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514775" y="202443"/>
            <a:ext cx="10719278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สาขาสุขภาพจิตและจิตเวช 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03988" y="1229926"/>
            <a:ext cx="243058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M3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ระบบการดูแลผู้ป่วยจิตเภท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A,S,M,M2,F1,F2,F3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408" y="4156879"/>
            <a:ext cx="3957881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M2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บริการผู้ป่วยนอกจิตเวชเด็ก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(ADHD)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A,S,M,M2,F1,F2,F3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7408" y="1974493"/>
            <a:ext cx="394679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M1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บริการคลินิกสังคมจิตใจสำหรับผู้มีความเสี่ยงในการฆ่าตัวตาย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A,S,M,M2,F1,F2,F3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32010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3832" y="5920333"/>
            <a:ext cx="667654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DR8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การรักษาวิธี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Harm  Reduction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A,S,M1,M2,F1-3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1775520" y="202443"/>
            <a:ext cx="9325641" cy="591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สาขายาเสพติด   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5745" y="2435460"/>
            <a:ext cx="509650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DR3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การคัดกรอง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A,S,M,M2,F1,F2,F3,P1-3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039" y="1655495"/>
            <a:ext cx="632063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DR2 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จำนวนผู้ป่วยกลุ่มเสี่ยง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A,S,M,M2,F1,F2,F3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,P1-3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740" y="973723"/>
            <a:ext cx="57542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DR1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การค้นหาผู้เสพ 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A,S,M1,M2,F1,F2,F3,P1-3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5720" y="5248744"/>
            <a:ext cx="700021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DR7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ตรวจพิสูจน์ยาเสพติดในปัสสาสะในขั้นการตรวจยืนยัน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1504" y="3098519"/>
            <a:ext cx="680536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DR4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การบำบัดรักษาฟื้นฟู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OPD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A,S,M,M2,F1,F2,F3,P1-3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7568" y="3828538"/>
            <a:ext cx="69687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DR5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การติดตามหลังการบำบัด 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A,S,M,M2,F1,F2,F3,P1-3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55662" y="4497995"/>
            <a:ext cx="69687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DR6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การตรวจคัดกรองยาเสพติดทางห้องปฏิบัติการ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65756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รูปภาพ 33">
            <a:extLst>
              <a:ext uri="{FF2B5EF4-FFF2-40B4-BE49-F238E27FC236}">
                <a16:creationId xmlns="" xmlns:a16="http://schemas.microsoft.com/office/drawing/2014/main" id="{B2A778DC-E372-4215-80DD-4A2B302E5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09" y="1216875"/>
            <a:ext cx="3978159" cy="1932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977" y="845527"/>
            <a:ext cx="8477303" cy="58477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+mj-cs"/>
              </a:rPr>
              <a:t>SD P2 </a:t>
            </a:r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+mj-cs"/>
              </a:rPr>
              <a:t>บริการดูแลผู้ป่วย </a:t>
            </a:r>
            <a:r>
              <a:rPr lang="en-US" sz="32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+mj-cs"/>
              </a:rPr>
              <a:t>Palliative care </a:t>
            </a:r>
            <a:r>
              <a:rPr lang="th-TH" sz="32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+mj-cs"/>
              </a:rPr>
              <a:t>ใน</a:t>
            </a:r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+mj-cs"/>
              </a:rPr>
              <a:t>รพ.</a:t>
            </a:r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</a:t>
            </a:r>
            <a:r>
              <a:rPr lang="en-US" sz="32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A,S,M,F1-3,</a:t>
            </a:r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</a:t>
            </a:r>
            <a:r>
              <a:rPr lang="th-TH" sz="32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สต.</a:t>
            </a:r>
            <a:endParaRPr lang="en-US" sz="32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4652" y="3032863"/>
            <a:ext cx="3613211" cy="646986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Node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Opioid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สว่าง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แดนดิน</a:t>
            </a:r>
            <a:endParaRPr lang="en-US" sz="3200" b="1" dirty="0">
              <a:solidFill>
                <a:srgbClr val="002060"/>
              </a:solidFill>
              <a:latin typeface="TH Sarabun New" panose="020B0500040200020003" pitchFamily="34" charset="-34"/>
              <a:cs typeface="+mj-cs"/>
              <a:sym typeface="Wingdings 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7529" y="1576810"/>
            <a:ext cx="3987444" cy="646986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Node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Opioid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ท่า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บ่อ  โพนพิสัย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7448" y="2421652"/>
            <a:ext cx="4968553" cy="613053"/>
          </a:xfrm>
          <a:prstGeom prst="roundRect">
            <a:avLst>
              <a:gd name="adj" fmla="val 9024"/>
            </a:avLst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Node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Opioid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วังสะพุง เชียง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คาน ด่านซ้าย</a:t>
            </a:r>
            <a:endParaRPr lang="en-US" sz="3200" b="1" dirty="0">
              <a:solidFill>
                <a:srgbClr val="002060"/>
              </a:solidFill>
              <a:latin typeface="TH Sarabun New" panose="020B0500040200020003" pitchFamily="34" charset="-34"/>
              <a:cs typeface="+mj-cs"/>
              <a:sym typeface="Wingdings 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4637" y="3143227"/>
            <a:ext cx="5832648" cy="607397"/>
          </a:xfrm>
          <a:prstGeom prst="roundRect">
            <a:avLst>
              <a:gd name="adj" fmla="val 6672"/>
            </a:avLst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Node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Opioid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 กุม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ภวาปี  บ้านผือ  เพ็ญ หนองหาน</a:t>
            </a:r>
            <a:endParaRPr lang="en-US" sz="3200" b="1" dirty="0">
              <a:solidFill>
                <a:srgbClr val="002060"/>
              </a:solidFill>
              <a:latin typeface="TH Sarabun New" panose="020B0500040200020003" pitchFamily="34" charset="-34"/>
              <a:cs typeface="+mj-cs"/>
              <a:sym typeface="Wingdings 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39711" y="1267871"/>
            <a:ext cx="2508152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ไม่มี 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Node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  นครพนม 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+mj-cs"/>
              <a:sym typeface="Wingdings 2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หนองบัวลำภู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  บึง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กาฬ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+mj-cs"/>
              <a:sym typeface="Wingdings 2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423960" y="154317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แผนพัฒนา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</a:rPr>
              <a:t>ระบบบริการ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สุขภาพ สาขา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 Palliative Care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เขต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</a:rPr>
              <a:t>สุขภาพที่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838" y="4251978"/>
            <a:ext cx="4015856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เข้าถึงยา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กลุ่ม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 Opioid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ปึ 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62-67</a:t>
            </a:r>
            <a:endParaRPr lang="th-TH" sz="3200" b="1" dirty="0" smtClean="0">
              <a:solidFill>
                <a:srgbClr val="FF0000"/>
              </a:solidFill>
              <a:latin typeface="TH SarabunPSK" panose="020B0500040200020003" pitchFamily="34" charset="-34"/>
              <a:cs typeface="+mj-cs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100% A,S 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</a:rPr>
              <a:t>80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%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M1,M2</a:t>
            </a:r>
          </a:p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</a:rPr>
              <a:t>60%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F1,F2,F3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7636604" y="1548868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7-Point Star 61"/>
          <p:cNvSpPr/>
          <p:nvPr/>
        </p:nvSpPr>
        <p:spPr>
          <a:xfrm>
            <a:off x="7104112" y="1946194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7-Point Star 62"/>
          <p:cNvSpPr/>
          <p:nvPr/>
        </p:nvSpPr>
        <p:spPr>
          <a:xfrm>
            <a:off x="7496003" y="2049733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-Point Star 63"/>
          <p:cNvSpPr/>
          <p:nvPr/>
        </p:nvSpPr>
        <p:spPr>
          <a:xfrm>
            <a:off x="7707320" y="2508222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7-Point Star 64"/>
          <p:cNvSpPr/>
          <p:nvPr/>
        </p:nvSpPr>
        <p:spPr>
          <a:xfrm>
            <a:off x="7469880" y="2418095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7-Point Star 65"/>
          <p:cNvSpPr/>
          <p:nvPr/>
        </p:nvSpPr>
        <p:spPr>
          <a:xfrm>
            <a:off x="8090636" y="2146893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7-Point Star 66"/>
          <p:cNvSpPr/>
          <p:nvPr/>
        </p:nvSpPr>
        <p:spPr>
          <a:xfrm>
            <a:off x="7419288" y="2601473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7-Point Star 67"/>
          <p:cNvSpPr/>
          <p:nvPr/>
        </p:nvSpPr>
        <p:spPr>
          <a:xfrm>
            <a:off x="6350496" y="2515255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7-Point Star 68"/>
          <p:cNvSpPr/>
          <p:nvPr/>
        </p:nvSpPr>
        <p:spPr>
          <a:xfrm>
            <a:off x="5879977" y="2333217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7-Point Star 69"/>
          <p:cNvSpPr/>
          <p:nvPr/>
        </p:nvSpPr>
        <p:spPr>
          <a:xfrm>
            <a:off x="6287053" y="1952573"/>
            <a:ext cx="288032" cy="19432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Up Arrow 5"/>
          <p:cNvSpPr/>
          <p:nvPr/>
        </p:nvSpPr>
        <p:spPr>
          <a:xfrm rot="8794205">
            <a:off x="8404088" y="918750"/>
            <a:ext cx="1693772" cy="724335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1384" y="3944202"/>
            <a:ext cx="6214568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cs typeface="+mj-cs"/>
              </a:rPr>
              <a:t>รายการยา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  <a:sym typeface="Wingdings 2"/>
              </a:rPr>
              <a:t>Node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Opioid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 </a:t>
            </a:r>
            <a:endPara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+mj-cs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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 Morphine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2 mg/ml syrup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และ/หรือ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MO IR 10mg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tab</a:t>
            </a:r>
            <a:endPara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+mj-cs"/>
              <a:sym typeface="Wingdings 2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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MST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10 mg 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tab</a:t>
            </a:r>
            <a:endPara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+mj-cs"/>
              <a:sym typeface="Wingdings 2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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MST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30 mg 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tab</a:t>
            </a:r>
            <a:endPara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+mj-cs"/>
              <a:sym typeface="Wingdings 2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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MO </a:t>
            </a:r>
            <a:r>
              <a:rPr lang="en-US" sz="28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inj</a:t>
            </a:r>
            <a:endParaRPr lang="th-TH" sz="2800" b="1" dirty="0" smtClean="0">
              <a:solidFill>
                <a:srgbClr val="FF0000"/>
              </a:solidFill>
              <a:latin typeface="TH SarabunPSK" panose="020B0500040200020003" pitchFamily="34" charset="-34"/>
              <a:cs typeface="+mj-cs"/>
              <a:sym typeface="Wingdings 2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</a:t>
            </a:r>
            <a:r>
              <a:rPr lang="en-US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  <a:sym typeface="Wingdings 2"/>
              </a:rPr>
              <a:t>Fentanyl  patch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+mj-cs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5571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767408" y="375716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แผนพัฒนา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</a:rPr>
              <a:t>ระบบบริการ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สุขภาพ สาขา</a:t>
            </a:r>
            <a:r>
              <a:rPr lang="en-US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 Palliative Care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เขต</a:t>
            </a:r>
            <a:r>
              <a:rPr lang="th-TH" altLang="th-TH" sz="4000" b="1" dirty="0">
                <a:solidFill>
                  <a:srgbClr val="FF0000"/>
                </a:solidFill>
                <a:latin typeface="TH Fah kwang" panose="02000506000000020004" pitchFamily="2" charset="-34"/>
              </a:rPr>
              <a:t>สุขภาพที่ </a:t>
            </a:r>
            <a:r>
              <a:rPr lang="th-TH" altLang="th-TH" sz="4000" b="1" dirty="0" smtClean="0">
                <a:solidFill>
                  <a:srgbClr val="FF0000"/>
                </a:solidFill>
                <a:latin typeface="TH Fah kwang" panose="02000506000000020004" pitchFamily="2" charset="-34"/>
              </a:rPr>
              <a:t>8</a:t>
            </a:r>
            <a:endParaRPr lang="th-TH" altLang="th-TH" sz="4000" dirty="0">
              <a:solidFill>
                <a:srgbClr val="FF0000"/>
              </a:solidFill>
              <a:latin typeface="TH Fah kwang" panose="02000506000000020004" pitchFamily="2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9506"/>
              </p:ext>
            </p:extLst>
          </p:nvPr>
        </p:nvGraphicFramePr>
        <p:xfrm>
          <a:off x="767408" y="1730423"/>
          <a:ext cx="10945215" cy="353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020"/>
                <a:gridCol w="1611196"/>
                <a:gridCol w="1515814"/>
                <a:gridCol w="1239381"/>
                <a:gridCol w="1239381"/>
                <a:gridCol w="1115444"/>
                <a:gridCol w="1401979"/>
              </a:tblGrid>
              <a:tr h="706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เครื่องมือ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A ,S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M1M2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F1-3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6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600" b="1" dirty="0" smtClean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ควรมี</a:t>
                      </a:r>
                      <a:endParaRPr lang="en-US" sz="3600" b="1" dirty="0" smtClean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มีแล้ว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ควรมี</a:t>
                      </a:r>
                      <a:endParaRPr lang="en-US" sz="3600" b="1" dirty="0" smtClean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มีแล้ว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ควรมี</a:t>
                      </a:r>
                      <a:endParaRPr lang="en-US" sz="3600" b="1" dirty="0" smtClean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มีแล้ว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Syringe driver</a:t>
                      </a:r>
                      <a:endParaRPr lang="th-TH" sz="3600" b="1" dirty="0" smtClean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30 /20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10 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3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Oxygen generator </a:t>
                      </a:r>
                      <a:endParaRPr lang="th-TH" sz="3600" b="1" dirty="0" smtClean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30 /20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10 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3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0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Alpha bed  </a:t>
                      </a:r>
                      <a:endParaRPr lang="en-US" sz="3600" dirty="0" smtClean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30 /20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10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+mj-cs"/>
                        </a:rPr>
                        <a:t>3</a:t>
                      </a:r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FF0000"/>
                        </a:solidFill>
                        <a:latin typeface="TH Sarabun New" pitchFamily="34" charset="-34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7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>
            <a:extLst>
              <a:ext uri="{FF2B5EF4-FFF2-40B4-BE49-F238E27FC236}">
                <a16:creationId xmlns="" xmlns:a16="http://schemas.microsoft.com/office/drawing/2014/main" id="{B18A7A88-D1CB-4717-B273-F1619A56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27" y="1718279"/>
            <a:ext cx="6340133" cy="3170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161038"/>
            <a:ext cx="6212162" cy="95410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O1 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บริการสุขภาพช่องปากที่มีคุณภาพในรพสต. ศสม.</a:t>
            </a:r>
            <a:endParaRPr lang="en-US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  ดำเนินการได้ใน รพสต. ศสม. </a:t>
            </a:r>
            <a:r>
              <a:rPr lang="en-US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 </a:t>
            </a:r>
            <a:r>
              <a:rPr lang="en-US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0356" y="5053818"/>
            <a:ext cx="5472608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O3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ศูนย์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เชี่ยวชาญมะเร็งช่องปากรพ.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อุดรธานี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28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แห่งต่อเขต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(ปี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2564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ศูนย์เชี่ยวชาญผู้สูงอายุ   รพ.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อุดรธานี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352" y="3861048"/>
            <a:ext cx="438285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O2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บริการดูแลรักษาโรคทันตกรรมเฉพาะทาง ในรพ.ระดับ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</a:t>
            </a:r>
            <a:endParaRPr lang="th-TH" sz="2800" b="1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 อุดรธานี    รพ.หนองคาย   รพ.ท่าบ่อ</a:t>
            </a:r>
            <a:endParaRPr lang="en-US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911424" y="164255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สาขาสุขภาพช่องปาก</a:t>
            </a:r>
            <a:r>
              <a:rPr lang="en-US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Striped Right Arrow 1"/>
          <p:cNvSpPr/>
          <p:nvPr/>
        </p:nvSpPr>
        <p:spPr>
          <a:xfrm rot="14728409">
            <a:off x="8225940" y="4395619"/>
            <a:ext cx="556590" cy="49943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106385" y="4002410"/>
            <a:ext cx="312070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Down Arrow 8"/>
          <p:cNvSpPr/>
          <p:nvPr/>
        </p:nvSpPr>
        <p:spPr>
          <a:xfrm rot="20699716">
            <a:off x="3571717" y="2530744"/>
            <a:ext cx="3638620" cy="802833"/>
          </a:xfrm>
          <a:prstGeom prst="curvedDown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21182663">
            <a:off x="4661625" y="4335485"/>
            <a:ext cx="3111276" cy="538956"/>
          </a:xfrm>
          <a:prstGeom prst="curvedUp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3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208" y="1023098"/>
            <a:ext cx="3467978" cy="677585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เพิ่มคุณภาพบริการ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0717" y="966062"/>
            <a:ext cx="5904656" cy="950119"/>
          </a:xfrm>
          <a:prstGeom prst="roundRect">
            <a:avLst>
              <a:gd name="adj" fmla="val 5927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h-TH" b="0" dirty="0" smtClean="0"/>
              <a:t>ทิศทาง นโยบาย</a:t>
            </a:r>
          </a:p>
          <a:p>
            <a:r>
              <a:rPr lang="th-TH" b="0" dirty="0" smtClean="0">
                <a:solidFill>
                  <a:srgbClr val="0070C0"/>
                </a:solidFill>
                <a:sym typeface="Wingdings 2"/>
              </a:rPr>
              <a:t></a:t>
            </a:r>
            <a:r>
              <a:rPr lang="th-TH" b="0" dirty="0" smtClean="0">
                <a:solidFill>
                  <a:srgbClr val="0070C0"/>
                </a:solidFill>
              </a:rPr>
              <a:t>ความร่วมมือคณะแพทย์ศาสตร์กับเขตสุขภาพด้านระบบบริการวิชาการและวิจัย</a:t>
            </a:r>
            <a:endParaRPr lang="en-US" b="0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A61C188-3CBC-4A14-9376-BD1CBA5FACB7}"/>
              </a:ext>
            </a:extLst>
          </p:cNvPr>
          <p:cNvSpPr txBox="1">
            <a:spLocks/>
          </p:cNvSpPr>
          <p:nvPr/>
        </p:nvSpPr>
        <p:spPr>
          <a:xfrm flipH="1">
            <a:off x="245988" y="188640"/>
            <a:ext cx="11754667" cy="632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ทิศทางนโยบายการพัฒนาระบบบริการระดับ </a:t>
            </a:r>
            <a:r>
              <a:rPr lang="en-US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Excellence  center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กระทรวง ปี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2563-2570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4439816" y="1040780"/>
            <a:ext cx="936104" cy="597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5988" y="2118099"/>
            <a:ext cx="6714108" cy="1258372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ศูนย์กลางบริการสุขภาพ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(Medical  Service Excellence Center)</a:t>
            </a:r>
            <a:endParaRPr lang="en-US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กลางการศึกษาด้านการแพทย์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(Academic 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Excellence Center)</a:t>
            </a:r>
          </a:p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ศูนย์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กลางการวิจัยทางการแพทย์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(Research 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Excellence Center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)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6200" y="2044702"/>
            <a:ext cx="4104455" cy="1839158"/>
          </a:xfrm>
          <a:prstGeom prst="roundRect">
            <a:avLst>
              <a:gd name="adj" fmla="val 8546"/>
            </a:avLst>
          </a:prstGeom>
          <a:noFill/>
          <a:ln w="31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r>
              <a:rPr lang="th-TH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กระทรวง</a:t>
            </a:r>
            <a:endParaRPr lang="en-US" b="1" u="sng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สาขาหัวใจ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1+</a:t>
            </a:r>
            <a:endParaRPr lang="en-US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สาขามะเร็ง </a:t>
            </a:r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1+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สาขาบาดเจ็บและการแพทย์ฉุกเฉิน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 1+</a:t>
            </a:r>
            <a:endParaRPr lang="th-TH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  <a:p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สาขาทารกแรกเกิด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1+</a:t>
            </a:r>
          </a:p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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สาขาเปลี่ยนถ่ายอวัยวะ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 2"/>
              </a:rPr>
              <a:t>1+</a:t>
            </a:r>
            <a:endParaRPr lang="th-TH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 2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7122931" y="2432692"/>
            <a:ext cx="648072" cy="6291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8070"/>
              </p:ext>
            </p:extLst>
          </p:nvPr>
        </p:nvGraphicFramePr>
        <p:xfrm>
          <a:off x="326691" y="4005064"/>
          <a:ext cx="9657741" cy="269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440160"/>
                <a:gridCol w="1368152"/>
                <a:gridCol w="1440160"/>
                <a:gridCol w="15928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สาขา /เป้าหมายเขต</a:t>
                      </a:r>
                      <a:r>
                        <a:rPr lang="th-TH" sz="2400" baseline="0" dirty="0" smtClean="0"/>
                        <a:t> </a:t>
                      </a:r>
                      <a:r>
                        <a:rPr lang="en-US" sz="2400" baseline="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รพ.อุดรธานี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รพ.สกลนคร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FF0000"/>
                          </a:solidFill>
                        </a:rPr>
                        <a:t>ปัจจุบัน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FF0000"/>
                          </a:solidFill>
                        </a:rPr>
                        <a:t>แผน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63-70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FF0000"/>
                          </a:solidFill>
                        </a:rPr>
                        <a:t>ปัจจุบัน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rgbClr val="FF0000"/>
                          </a:solidFill>
                        </a:rPr>
                        <a:t>แผน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63-70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a:t>สาขาหัวใจ 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1+ (67)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</a:t>
                      </a:r>
                      <a:r>
                        <a:rPr lang="en-US" baseline="0" dirty="0" smtClean="0"/>
                        <a:t> (63-64)</a:t>
                      </a:r>
                      <a:endParaRPr lang="en-US" dirty="0"/>
                    </a:p>
                  </a:txBody>
                  <a:tcPr/>
                </a:tc>
              </a:tr>
              <a:tr h="385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a:t>สาขามะเร็ง 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(</a:t>
                      </a:r>
                      <a:r>
                        <a:rPr lang="en-US" baseline="0" dirty="0" smtClean="0"/>
                        <a:t>63)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1+ </a:t>
                      </a:r>
                      <a:r>
                        <a:rPr lang="en-US" baseline="0" dirty="0" smtClean="0"/>
                        <a:t> ( 63)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a:t>สาขาบาดเจ็บและการแพทย์ฉุกเฉิน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a:t> </a:t>
                      </a:r>
                      <a:endParaRPr lang="th-TH" sz="180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1+ (</a:t>
                      </a:r>
                      <a:r>
                        <a:rPr lang="en-US" baseline="0" dirty="0" smtClean="0"/>
                        <a:t>67)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 (67)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a:t>สาขาทารกแรกเกิด 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1+ (</a:t>
                      </a:r>
                      <a:r>
                        <a:rPr lang="en-US" baseline="0" dirty="0" smtClean="0"/>
                        <a:t>65)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1+ (</a:t>
                      </a:r>
                      <a:r>
                        <a:rPr lang="en-US" baseline="0" dirty="0" smtClean="0"/>
                        <a:t>67)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/>
                        </a:rPr>
                        <a:t>สาขาเปลี่ยนถ่ายอวัยวะ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 (67)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(67)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rved Left Arrow 6"/>
          <p:cNvSpPr/>
          <p:nvPr/>
        </p:nvSpPr>
        <p:spPr>
          <a:xfrm rot="1400154">
            <a:off x="10355892" y="4045200"/>
            <a:ext cx="1116125" cy="2221879"/>
          </a:xfrm>
          <a:prstGeom prst="curvedLeftArrow">
            <a:avLst>
              <a:gd name="adj1" fmla="val 25000"/>
              <a:gd name="adj2" fmla="val 50000"/>
              <a:gd name="adj3" fmla="val 13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5024" y="1261338"/>
            <a:ext cx="3093828" cy="1077218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เพิ่มศักยภาพ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CM 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CG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M,F,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รพสต.</a:t>
            </a:r>
            <a:endParaRPr lang="en-US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400" y="1309450"/>
            <a:ext cx="374441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ศูนย์เครื่องมือ 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COC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คุณภาพ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32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รพ.ระดับ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A-M2</a:t>
            </a:r>
            <a:endParaRPr lang="en-US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800" y="2996952"/>
            <a:ext cx="3905176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เข้าถึงบริการ ดูแลผู้ป่วย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LTC  </a:t>
            </a:r>
            <a:endParaRPr lang="th-TH" sz="28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ทุกกลุ่มโรคทุกกลุ่มวัย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911424" y="164255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</a:t>
            </a:r>
            <a:r>
              <a:rPr lang="en-US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Long Term Care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202" y="4615008"/>
            <a:ext cx="327859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เพิ่ม </a:t>
            </a:r>
            <a:r>
              <a:rPr lang="en-US" sz="32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% </a:t>
            </a:r>
            <a:r>
              <a:rPr lang="th-TH" sz="32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การดูแล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ผ่านกองทุนตำบล </a:t>
            </a:r>
            <a:r>
              <a:rPr lang="en-US" sz="32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LTC</a:t>
            </a:r>
            <a:endParaRPr lang="th-TH" sz="3200" b="1" dirty="0" smtClean="0">
              <a:solidFill>
                <a:srgbClr val="00206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M,F,</a:t>
            </a: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</a:t>
            </a: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สต.</a:t>
            </a:r>
            <a:endParaRPr lang="en-US" sz="3200" b="1" dirty="0">
              <a:solidFill>
                <a:srgbClr val="00206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776" y="4730651"/>
            <a:ext cx="3600400" cy="156966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IT  Support :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Program  LTC  on  Cloud :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มิถุนายน 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  <a:endParaRPr lang="en-US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Striped Right Arrow 16"/>
          <p:cNvSpPr/>
          <p:nvPr/>
        </p:nvSpPr>
        <p:spPr>
          <a:xfrm rot="3998002">
            <a:off x="4678705" y="2148632"/>
            <a:ext cx="648072" cy="788853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7718984">
            <a:off x="7797413" y="2016372"/>
            <a:ext cx="646365" cy="82609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 rot="19370355">
            <a:off x="3554035" y="3631739"/>
            <a:ext cx="720080" cy="864096"/>
          </a:xfrm>
          <a:prstGeom prst="striped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>
            <a:off x="5493336" y="4768897"/>
            <a:ext cx="755052" cy="820343"/>
          </a:xfrm>
          <a:prstGeom prst="striped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73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0056" y="1100735"/>
            <a:ext cx="5208240" cy="1384995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D2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บริการคลินิก 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NCD 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รพ.ระดับ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%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คลินิก  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NCD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Plus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ในรพ.ระดับ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A,S,M1,M2,F1-F3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911424" y="164255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</a:t>
            </a:r>
            <a:r>
              <a:rPr lang="en-US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NCDs  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459" y="1100736"/>
            <a:ext cx="5184576" cy="526297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Primary  Prevention 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r>
              <a:rPr lang="th-TH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</a:rPr>
              <a:t>Health  literacy</a:t>
            </a:r>
            <a:r>
              <a:rPr lang="th-TH" sz="2800" b="1" dirty="0" smtClean="0">
                <a:solidFill>
                  <a:srgbClr val="FF0000"/>
                </a:solidFill>
              </a:rPr>
              <a:t> </a:t>
            </a:r>
            <a:r>
              <a:rPr lang="th-TH" sz="2800" b="1" dirty="0">
                <a:solidFill>
                  <a:srgbClr val="FF0000"/>
                </a:solidFill>
              </a:rPr>
              <a:t>ประชาชนทุกกลุ่ม</a:t>
            </a:r>
            <a:r>
              <a:rPr lang="th-TH" sz="2800" b="1" dirty="0" smtClean="0">
                <a:solidFill>
                  <a:srgbClr val="FF0000"/>
                </a:solidFill>
              </a:rPr>
              <a:t>วัย </a:t>
            </a:r>
            <a:endParaRPr lang="th-TH" sz="28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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   ควบคุมน้ำหนัก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ควบคุมรอบเอว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ควบคุม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BMI</a:t>
            </a:r>
            <a:endParaRPr lang="th-TH" sz="28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   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วัดความดันโลหิต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  	 โทษของควันบุหรี่   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ผลของสุรา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th-TH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</a:rPr>
              <a:t>Health promotion</a:t>
            </a:r>
            <a:r>
              <a:rPr lang="th-TH" sz="2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th-TH" sz="2800" b="1" dirty="0">
                <a:solidFill>
                  <a:srgbClr val="FF0000"/>
                </a:solidFill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สร้างกระแส  การออกกำลังกาย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พฤติกรรมการกิน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การจัดการความเครียด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67199" y="4534898"/>
            <a:ext cx="398040" cy="400199"/>
          </a:xfrm>
          <a:prstGeom prst="star5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37619" y="1501031"/>
            <a:ext cx="427620" cy="400199"/>
          </a:xfrm>
          <a:prstGeom prst="star5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00056" y="2824284"/>
            <a:ext cx="54006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บุคลากรสาธารณสุข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Leadership   for  Change</a:t>
            </a:r>
            <a:endParaRPr lang="th-TH" sz="2800" b="1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กลุ่มเสี่ยง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กลุ่มป่วย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5944144" y="3236636"/>
            <a:ext cx="432048" cy="56029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00056" y="4552985"/>
            <a:ext cx="4392488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บุคลากรสาธารณสุข</a:t>
            </a:r>
            <a:endParaRPr lang="th-TH" sz="2800" b="1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กลุ่มเสี่ยง</a:t>
            </a:r>
          </a:p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กลุ่มป่วย</a:t>
            </a:r>
          </a:p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วัยเรียน   วัยรุ่น   วัยทำงาน  วัยสูงอายุ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5944144" y="5085184"/>
            <a:ext cx="432048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08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0056" y="1100735"/>
            <a:ext cx="5208240" cy="1384995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SD D2 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บริการคลินิก 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NCD 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รพ.ระดับ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%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คลินิก  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NCD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Plus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ในรพ.ระดับ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A,S,M1,M2,F1-F3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911424" y="164255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</a:t>
            </a:r>
            <a:r>
              <a:rPr lang="en-US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NCDs  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459" y="1100736"/>
            <a:ext cx="5184576" cy="526297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Primary  Prevention 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r>
              <a:rPr lang="th-TH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</a:rPr>
              <a:t>Health  literacy</a:t>
            </a:r>
            <a:r>
              <a:rPr lang="th-TH" sz="2800" b="1" dirty="0" smtClean="0">
                <a:solidFill>
                  <a:srgbClr val="FF0000"/>
                </a:solidFill>
              </a:rPr>
              <a:t> </a:t>
            </a:r>
            <a:r>
              <a:rPr lang="th-TH" sz="2800" b="1" dirty="0">
                <a:solidFill>
                  <a:srgbClr val="FF0000"/>
                </a:solidFill>
              </a:rPr>
              <a:t>ประชาชนทุกกลุ่ม</a:t>
            </a:r>
            <a:r>
              <a:rPr lang="th-TH" sz="2800" b="1" dirty="0" smtClean="0">
                <a:solidFill>
                  <a:srgbClr val="FF0000"/>
                </a:solidFill>
              </a:rPr>
              <a:t>วัย </a:t>
            </a:r>
            <a:endParaRPr lang="th-TH" sz="28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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   ควบคุมน้ำหนัก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ควบคุมรอบเอว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ควบคุม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BMI</a:t>
            </a:r>
            <a:endParaRPr lang="th-TH" sz="28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   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วัดความดันโลหิต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  	 โทษของควันบุหรี่   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ผลของสุรา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th-TH" sz="2800" b="1" dirty="0" smtClean="0">
                <a:solidFill>
                  <a:srgbClr val="FF0000"/>
                </a:solidFill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</a:rPr>
              <a:t>Health promotion</a:t>
            </a:r>
            <a:r>
              <a:rPr lang="th-TH" sz="2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th-TH" sz="2800" b="1" dirty="0">
                <a:solidFill>
                  <a:srgbClr val="FF0000"/>
                </a:solidFill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สร้างกระแส  การออกกำลังกาย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พฤติกรรมการกิน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การจัดการความเครียด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667199" y="4534898"/>
            <a:ext cx="398040" cy="400199"/>
          </a:xfrm>
          <a:prstGeom prst="star5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37619" y="1501031"/>
            <a:ext cx="427620" cy="400199"/>
          </a:xfrm>
          <a:prstGeom prst="star5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00056" y="2824284"/>
            <a:ext cx="54006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บุคลากรสาธารณสุข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Leadership   for  Change</a:t>
            </a:r>
            <a:endParaRPr lang="th-TH" sz="2800" b="1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กลุ่มเสี่ยง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กลุ่มป่วย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5944144" y="3236636"/>
            <a:ext cx="432048" cy="56029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00056" y="4552985"/>
            <a:ext cx="4392488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บุคลากรสาธารณสุข</a:t>
            </a:r>
            <a:endParaRPr lang="th-TH" sz="2800" b="1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กลุ่มเสี่ยง</a:t>
            </a:r>
          </a:p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กลุ่มป่วย</a:t>
            </a:r>
          </a:p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วัยเรียน   วัยรุ่น   วัยทำงาน  วัยสูงอายุ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5944144" y="5085184"/>
            <a:ext cx="432048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254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6473" y="3536197"/>
            <a:ext cx="5271432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ANC  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  รพ.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A-S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,รพสต.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LR  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   รพ.ระดับ 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A-F 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(ไม่ทำคลอดใน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รพ.ที่มี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Case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คลอด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&lt;………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รายต่อเดือน)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PP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คุณภาพ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รพ.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A-F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,รพ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สต.</a:t>
            </a:r>
          </a:p>
          <a:p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พัฒนา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ระบบส่งต่อ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Fast </a:t>
            </a:r>
            <a:r>
              <a:rPr lang="en-US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track  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A-F</a:t>
            </a:r>
            <a:endParaRPr lang="th-TH" sz="28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ระบบ </a:t>
            </a:r>
            <a:r>
              <a:rPr lang="en-US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Consult  24 </a:t>
            </a:r>
            <a:r>
              <a:rPr lang="th-TH" sz="2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ชม.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911424" y="164255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สาขาแม่และเด็ก</a:t>
            </a:r>
            <a:r>
              <a:rPr lang="en-US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76" y="1100736"/>
            <a:ext cx="4869469" cy="48320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Primary  Prevention 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Health  literacy</a:t>
            </a:r>
            <a:r>
              <a:rPr lang="th-TH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th-TH" sz="2800" b="1" dirty="0" smtClean="0">
                <a:solidFill>
                  <a:srgbClr val="FF0000"/>
                </a:solidFill>
                <a:sym typeface="Wingdings 2"/>
              </a:rPr>
              <a:t>วัยเรียน  วัยรุ่น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 2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ความรู้การป้องกันการตั้งครรภ์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วัคซีน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ค้นหาโรคประจำตัว</a:t>
            </a:r>
            <a:endParaRPr lang="th-TH" sz="2800" b="1" dirty="0" smtClean="0">
              <a:solidFill>
                <a:srgbClr val="FF0000"/>
              </a:solidFill>
              <a:sym typeface="Wingdings 2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sym typeface="Wingdings 2"/>
              </a:rPr>
              <a:t></a:t>
            </a:r>
            <a:r>
              <a:rPr lang="th-TH" sz="2800" b="1" dirty="0" smtClean="0">
                <a:solidFill>
                  <a:srgbClr val="FF0000"/>
                </a:solidFill>
              </a:rPr>
              <a:t>แม่ตั้งครรภ์  (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ANC 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คุณภาพ)  </a:t>
            </a:r>
            <a:endParaRPr lang="th-TH" sz="28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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   อาการผิดปกติ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อาหาร</a:t>
            </a:r>
          </a:p>
          <a:p>
            <a:r>
              <a:rPr lang="th-TH" sz="2800" b="1" dirty="0">
                <a:solidFill>
                  <a:srgbClr val="FF0000"/>
                </a:solidFill>
                <a:sym typeface="Wingdings"/>
              </a:rPr>
              <a:t>	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 การปฏิบัติตัว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</a:t>
            </a:r>
            <a:r>
              <a:rPr lang="th-TH" sz="28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   ประวัติโรคประจำตัว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0688" y="895165"/>
            <a:ext cx="3059905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เป้าหมาย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มารดา ตาย ลดลง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ทารกตายปริกำเนิดลดลง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รับรอง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PNC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ทั้งเขต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ปี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67</a:t>
            </a:r>
            <a:endParaRPr lang="en-US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8399893" y="1522961"/>
            <a:ext cx="432048" cy="56029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56128" y="1110609"/>
            <a:ext cx="284823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สมรรถนะ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บุคลากร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+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ประสบการณ์</a:t>
            </a:r>
          </a:p>
          <a:p>
            <a:r>
              <a:rPr lang="th-TH" sz="28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(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จำนวนคลอดต่อเดือน)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5456128" y="4875025"/>
            <a:ext cx="432048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otched Right Arrow 1"/>
          <p:cNvSpPr/>
          <p:nvPr/>
        </p:nvSpPr>
        <p:spPr>
          <a:xfrm rot="16200000">
            <a:off x="10450117" y="2796189"/>
            <a:ext cx="556211" cy="663846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911424" y="164255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สาขาแม่และเด็ก</a:t>
            </a:r>
            <a:r>
              <a:rPr lang="en-US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424" y="1617787"/>
            <a:ext cx="6192688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SD MCH 1 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บริการผู้ป่วยที่ได้รับการผ่าตัดหลังคลอด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424" y="3059143"/>
            <a:ext cx="54006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SD MCH </a:t>
            </a:r>
            <a:r>
              <a:rPr lang="en-US" sz="2800" b="1" dirty="0">
                <a:solidFill>
                  <a:srgbClr val="FF0000"/>
                </a:solidFill>
                <a:sym typeface="Wingdings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บริการมารดาตกเลือดหลังคลอด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192" y="4594905"/>
            <a:ext cx="70484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SD MCH 3  </a:t>
            </a:r>
            <a:r>
              <a:rPr lang="th-TH" sz="2800" b="1" dirty="0" smtClean="0">
                <a:solidFill>
                  <a:srgbClr val="FF0000"/>
                </a:solidFill>
                <a:sym typeface="Wingdings"/>
              </a:rPr>
              <a:t>บริการดูแลรักษาผู้ป่วยเด็กที่ใช้เครื่องช่วยหายใจ</a:t>
            </a:r>
          </a:p>
        </p:txBody>
      </p:sp>
    </p:spTree>
    <p:extLst>
      <p:ext uri="{BB962C8B-B14F-4D97-AF65-F5344CB8AC3E}">
        <p14:creationId xmlns:p14="http://schemas.microsoft.com/office/powerpoint/2010/main" val="16594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8" y="4937302"/>
            <a:ext cx="3206059" cy="157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838" y="39493"/>
            <a:ext cx="1121780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แผนพัฒนาระบบบริการสุขภาพ สาขาแม่และเด็ก เขตสุขภาพที่ 8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1D6C2C7C-FDF0-4C6B-8676-EC9388A347E6}"/>
              </a:ext>
            </a:extLst>
          </p:cNvPr>
          <p:cNvSpPr/>
          <p:nvPr/>
        </p:nvSpPr>
        <p:spPr>
          <a:xfrm>
            <a:off x="541738" y="428041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Zoning  </a:t>
            </a:r>
            <a:r>
              <a:rPr lang="th-TH" sz="1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โซน </a:t>
            </a:r>
            <a:r>
              <a:rPr lang="en-US" sz="1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18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อุดรธานี</a:t>
            </a:r>
            <a:r>
              <a:rPr lang="th-TH" sz="1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หนองคาย หนองบัวลำภู เลย</a:t>
            </a:r>
          </a:p>
          <a:p>
            <a:r>
              <a:rPr lang="th-TH" sz="1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โซน </a:t>
            </a:r>
            <a:r>
              <a:rPr lang="en-US" sz="1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1800" b="1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สกลนคร</a:t>
            </a:r>
            <a:r>
              <a:rPr lang="th-TH" sz="1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นครพนม บึงกาฬ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538" y="894371"/>
            <a:ext cx="3240359" cy="30469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altLang="en-US" sz="1600" b="1" dirty="0">
                <a:solidFill>
                  <a:srgbClr val="0000FF"/>
                </a:solidFill>
                <a:latin typeface="TH Sarabun New" pitchFamily="34" charset="-34"/>
                <a:ea typeface="Tahoma" pitchFamily="34" charset="0"/>
                <a:cs typeface="TH Sarabun New" pitchFamily="34" charset="-34"/>
              </a:rPr>
              <a:t>ค้นหากลุ่มเสี่ยงหญิงวัยเจริญพันธุ์ </a:t>
            </a:r>
            <a:endParaRPr lang="en-US" altLang="en-US" sz="1600" b="1" dirty="0" smtClean="0">
              <a:solidFill>
                <a:srgbClr val="0000FF"/>
              </a:solidFill>
              <a:latin typeface="TH Sarabun New" pitchFamily="34" charset="-34"/>
              <a:ea typeface="Tahoma" pitchFamily="34" charset="0"/>
              <a:cs typeface="TH Sarabun New" pitchFamily="34" charset="-34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</a:rPr>
              <a:t>Primary  Prevention </a:t>
            </a:r>
            <a:endParaRPr lang="th-TH" sz="1600" b="1" dirty="0" smtClean="0">
              <a:solidFill>
                <a:srgbClr val="0000FF"/>
              </a:solidFill>
              <a:latin typeface="TH Sarabun New" pitchFamily="34" charset="-34"/>
              <a:cs typeface="TH Sarabun New" pitchFamily="34" charset="-34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</a:rPr>
              <a:t>Health  literacy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  <a:p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 2"/>
              </a:rPr>
              <a:t>วัยเรียน  วัยรุ่น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 2"/>
              </a:rPr>
              <a:t>	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 ความรู้การป้องกันการตั้งครรภ์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	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 วัคซีน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	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 ค้นหาโรคประจำตัว</a:t>
            </a:r>
            <a:endParaRPr lang="th-TH" sz="1600" b="1" dirty="0" smtClean="0">
              <a:solidFill>
                <a:srgbClr val="0000FF"/>
              </a:solidFill>
              <a:latin typeface="TH Sarabun New" pitchFamily="34" charset="-34"/>
              <a:cs typeface="TH Sarabun New" pitchFamily="34" charset="-34"/>
              <a:sym typeface="Wingdings 2"/>
            </a:endParaRPr>
          </a:p>
          <a:p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 2"/>
              </a:rPr>
              <a:t>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</a:rPr>
              <a:t>แม่ตั้งครรภ์  (</a:t>
            </a:r>
            <a:r>
              <a:rPr lang="en-US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</a:rPr>
              <a:t>ANC  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</a:rPr>
              <a:t>คุณภาพ) ค้นหาความเสี่ยง </a:t>
            </a:r>
            <a:endParaRPr lang="th-TH" sz="1600" b="1" dirty="0" smtClean="0">
              <a:solidFill>
                <a:srgbClr val="0000FF"/>
              </a:solidFill>
              <a:latin typeface="TH Sarabun New" pitchFamily="34" charset="-34"/>
              <a:cs typeface="TH Sarabun New" pitchFamily="34" charset="-34"/>
              <a:sym typeface="Wingdings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 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   อาการผิดปกติ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	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 อาหาร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	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 การปฏิบัติตัว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</a:t>
            </a:r>
            <a:r>
              <a:rPr lang="th-TH" sz="1600" b="1" dirty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 </a:t>
            </a:r>
            <a:r>
              <a:rPr lang="th-TH" sz="1600" b="1" dirty="0" smtClean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  <a:sym typeface="Wingdings"/>
              </a:rPr>
              <a:t>   ประวัติโรคประจำตัว</a:t>
            </a:r>
          </a:p>
        </p:txBody>
      </p:sp>
      <p:sp>
        <p:nvSpPr>
          <p:cNvPr id="8" name="Striped Right Arrow 6"/>
          <p:cNvSpPr/>
          <p:nvPr/>
        </p:nvSpPr>
        <p:spPr>
          <a:xfrm>
            <a:off x="4402513" y="3204786"/>
            <a:ext cx="441740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6"/>
          <p:cNvSpPr/>
          <p:nvPr/>
        </p:nvSpPr>
        <p:spPr>
          <a:xfrm>
            <a:off x="4533025" y="1226249"/>
            <a:ext cx="441740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31904" y="930917"/>
            <a:ext cx="4365829" cy="12926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Sharing Human &amp; Training</a:t>
            </a:r>
            <a:endParaRPr lang="th-TH" sz="2400" b="1" dirty="0" smtClean="0">
              <a:solidFill>
                <a:srgbClr val="0000FF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  <a:p>
            <a:r>
              <a:rPr lang="th-TH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สมรรถนะ  </a:t>
            </a:r>
            <a:r>
              <a:rPr lang="th-TH" sz="1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บุคลากร </a:t>
            </a:r>
            <a:r>
              <a:rPr lang="en-US" sz="1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+</a:t>
            </a:r>
            <a:r>
              <a:rPr lang="th-TH" sz="1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ฝึกประสบการณ์ </a:t>
            </a:r>
            <a:r>
              <a:rPr lang="en-US" sz="1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LR 10 </a:t>
            </a:r>
            <a:r>
              <a:rPr lang="th-TH" sz="1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วัน/คน/ปี </a:t>
            </a:r>
            <a:r>
              <a:rPr lang="th-TH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(</a:t>
            </a:r>
            <a:r>
              <a:rPr lang="th-TH" sz="1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จำนวนคลอดต่อเดือน)</a:t>
            </a:r>
          </a:p>
          <a:p>
            <a:r>
              <a:rPr lang="th-TH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ซ้อมแผนฉุกเฉิน </a:t>
            </a:r>
            <a:r>
              <a:rPr lang="th-TH" sz="1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ในชุมชน+รพสต.+รพ.</a:t>
            </a:r>
            <a:endParaRPr lang="th-TH" sz="1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5862" y="2440963"/>
            <a:ext cx="4561871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พัฒนาบริการคุณภาพ</a:t>
            </a:r>
            <a:endParaRPr lang="en-US" sz="20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ANC  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  รพ.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,รพสต.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Risk group care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A,S,M,F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th-TH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รพสต.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en-US" sz="2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LR  </a:t>
            </a:r>
            <a:r>
              <a:rPr lang="th-TH" sz="2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   รพ.ระดับ  </a:t>
            </a:r>
            <a:r>
              <a:rPr lang="en-US" sz="2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 S, M, F 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(พิจารณาครรภ์เสี่ยงสูงควรคลอด ในรพ.ที่มีสูติแพทย์ใช้ระบบส่งต่อรพ.ที่มีศักยภาพสูงกว่า)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PP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คุณภาพ</a:t>
            </a:r>
            <a:r>
              <a:rPr lang="th-TH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รพ.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 S, M, F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</a:t>
            </a:r>
            <a:r>
              <a:rPr lang="th-TH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สต.</a:t>
            </a:r>
          </a:p>
          <a:p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ระบบส่งต่อคุณภาพ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Fast </a:t>
            </a:r>
            <a:r>
              <a:rPr lang="en-US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track  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 S, M, F</a:t>
            </a:r>
            <a:endParaRPr lang="th-TH" sz="20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ระบบปรึกษาโดยสูติแพทย์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24 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ชม.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44472" y="1577248"/>
            <a:ext cx="1618103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00FF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เป้าหมาย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มารดาตาย ลดลง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ทารกตาย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ปริกำเนิดลดลง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ผ่านรับรอง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PNC </a:t>
            </a:r>
            <a:endParaRPr lang="th-TH" sz="2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  <a:p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MCH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ทั้งเขต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ภายในปี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67</a:t>
            </a:r>
            <a:endParaRPr 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6012" y="5492069"/>
            <a:ext cx="458172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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พัฒนาระบบโปรแกรมฐานข้อมูล </a:t>
            </a:r>
          </a:p>
          <a:p>
            <a:r>
              <a:rPr lang="th-TH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ผ่านระบบ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ANC  Dashboard Monitor</a:t>
            </a:r>
          </a:p>
          <a:p>
            <a:r>
              <a:rPr lang="en-US" sz="2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case High risk pregnancy</a:t>
            </a:r>
            <a:endParaRPr lang="th-TH" sz="20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Striped Right Arrow 6"/>
          <p:cNvSpPr/>
          <p:nvPr/>
        </p:nvSpPr>
        <p:spPr>
          <a:xfrm>
            <a:off x="4502759" y="5570545"/>
            <a:ext cx="441740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9845741" y="2961372"/>
            <a:ext cx="398121" cy="648072"/>
          </a:xfrm>
          <a:prstGeom prst="notchedRightArrow">
            <a:avLst/>
          </a:prstGeom>
          <a:solidFill>
            <a:srgbClr val="FFFF00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34">
            <a:extLst>
              <a:ext uri="{FF2B5EF4-FFF2-40B4-BE49-F238E27FC236}">
                <a16:creationId xmlns="" xmlns:a16="http://schemas.microsoft.com/office/drawing/2014/main" id="{B18A7A88-D1CB-4717-B273-F1619A56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58" y="1836297"/>
            <a:ext cx="4471293" cy="2235647"/>
          </a:xfrm>
          <a:prstGeom prst="rect">
            <a:avLst/>
          </a:prstGeom>
        </p:spPr>
      </p:pic>
      <p:sp>
        <p:nvSpPr>
          <p:cNvPr id="26" name="TextBox 5">
            <a:extLst>
              <a:ext uri="{FF2B5EF4-FFF2-40B4-BE49-F238E27FC236}">
                <a16:creationId xmlns="" xmlns:a16="http://schemas.microsoft.com/office/drawing/2014/main" id="{C8E3555A-359D-4813-B6D5-48D78715ED83}"/>
              </a:ext>
            </a:extLst>
          </p:cNvPr>
          <p:cNvSpPr txBox="1"/>
          <p:nvPr/>
        </p:nvSpPr>
        <p:spPr>
          <a:xfrm>
            <a:off x="4419058" y="1163764"/>
            <a:ext cx="2381597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95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,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956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คน 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14.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99%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="" xmlns:a16="http://schemas.microsoft.com/office/drawing/2014/main" id="{0F4BEC0C-34D2-4027-8038-258D82F22CC1}"/>
              </a:ext>
            </a:extLst>
          </p:cNvPr>
          <p:cNvSpPr txBox="1"/>
          <p:nvPr/>
        </p:nvSpPr>
        <p:spPr>
          <a:xfrm>
            <a:off x="5592616" y="4390372"/>
            <a:ext cx="2376265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70293 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คน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13.37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%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="" xmlns:a16="http://schemas.microsoft.com/office/drawing/2014/main" id="{864BD5AC-2C24-469A-9B8C-DB64D458F9A1}"/>
              </a:ext>
            </a:extLst>
          </p:cNvPr>
          <p:cNvSpPr txBox="1"/>
          <p:nvPr/>
        </p:nvSpPr>
        <p:spPr>
          <a:xfrm>
            <a:off x="8256240" y="4250580"/>
            <a:ext cx="2550781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208,421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คน 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13.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23%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="" xmlns:a16="http://schemas.microsoft.com/office/drawing/2014/main" id="{2872708A-A58F-43E4-B0E8-C342A019B368}"/>
              </a:ext>
            </a:extLst>
          </p:cNvPr>
          <p:cNvSpPr txBox="1"/>
          <p:nvPr/>
        </p:nvSpPr>
        <p:spPr>
          <a:xfrm>
            <a:off x="7193476" y="968571"/>
            <a:ext cx="2520280" cy="5847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74,642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คน  14.30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%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="" xmlns:a16="http://schemas.microsoft.com/office/drawing/2014/main" id="{DA03E920-AD9D-46E9-BC9B-586C9ED6BD9C}"/>
              </a:ext>
            </a:extLst>
          </p:cNvPr>
          <p:cNvSpPr txBox="1"/>
          <p:nvPr/>
        </p:nvSpPr>
        <p:spPr>
          <a:xfrm>
            <a:off x="8971460" y="1700438"/>
            <a:ext cx="235644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49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,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413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คน 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11.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61%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="" xmlns:a16="http://schemas.microsoft.com/office/drawing/2014/main" id="{AF2E692E-71E1-48B9-8A41-2E142AB96E65}"/>
              </a:ext>
            </a:extLst>
          </p:cNvPr>
          <p:cNvSpPr txBox="1"/>
          <p:nvPr/>
        </p:nvSpPr>
        <p:spPr>
          <a:xfrm>
            <a:off x="9316540" y="2633312"/>
            <a:ext cx="2304256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95,745คน 13.47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%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="" xmlns:a16="http://schemas.microsoft.com/office/drawing/2014/main" id="{D3B6CECB-63E3-4042-9B6D-B3321FF372C3}"/>
              </a:ext>
            </a:extLst>
          </p:cNvPr>
          <p:cNvSpPr txBox="1"/>
          <p:nvPr/>
        </p:nvSpPr>
        <p:spPr>
          <a:xfrm>
            <a:off x="9054164" y="3487169"/>
            <a:ext cx="252028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140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,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223 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คน </a:t>
            </a:r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12.24</a:t>
            </a:r>
            <a:r>
              <a:rPr lang="en-US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%</a:t>
            </a:r>
            <a:endParaRPr lang="th-TH" sz="3200" b="1" dirty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FAD251A1-26C6-400F-B3F7-7EF3BDBC611F}"/>
              </a:ext>
            </a:extLst>
          </p:cNvPr>
          <p:cNvSpPr txBox="1">
            <a:spLocks/>
          </p:cNvSpPr>
          <p:nvPr/>
        </p:nvSpPr>
        <p:spPr>
          <a:xfrm flipH="1">
            <a:off x="911424" y="164255"/>
            <a:ext cx="10416480" cy="59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แผนพัฒนา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ระบบบริการ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 สาขาผู้สูงอายุ</a:t>
            </a:r>
            <a:r>
              <a:rPr lang="en-US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</a:t>
            </a:r>
            <a:r>
              <a:rPr lang="th-TH" altLang="th-TH" sz="32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สุขภาพที่ </a:t>
            </a:r>
            <a:r>
              <a:rPr lang="th-TH" altLang="th-TH" sz="32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8</a:t>
            </a:r>
            <a:endParaRPr lang="th-TH" altLang="th-TH" sz="32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7829" y="3958192"/>
            <a:ext cx="381226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คลินิก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 คุณภาพ  รพ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A-F</a:t>
            </a:r>
            <a:endParaRPr lang="th-TH" sz="32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5181" y="2391423"/>
            <a:ext cx="279756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ส่งเสริมสุขภาพผู้สูงอายุ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6097" y="5787607"/>
            <a:ext cx="789337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Care plan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ในการดูแลผู้สูงอายุผ่าน ตำบล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Term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Care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1166" y="1132985"/>
            <a:ext cx="19442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QOL  </a:t>
            </a:r>
            <a:r>
              <a:rPr lang="th-TH" sz="3600" b="1" dirty="0" smtClean="0">
                <a:solidFill>
                  <a:srgbClr val="FF0000"/>
                </a:solidFill>
              </a:rPr>
              <a:t>ดีขึ้น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0" name="Curved Up Arrow 39"/>
          <p:cNvSpPr/>
          <p:nvPr/>
        </p:nvSpPr>
        <p:spPr>
          <a:xfrm rot="15484606">
            <a:off x="1954090" y="1766697"/>
            <a:ext cx="2258239" cy="806499"/>
          </a:xfrm>
          <a:prstGeom prst="curvedUp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Up Arrow 40"/>
          <p:cNvSpPr/>
          <p:nvPr/>
        </p:nvSpPr>
        <p:spPr>
          <a:xfrm rot="15291049">
            <a:off x="2968288" y="2865696"/>
            <a:ext cx="2361235" cy="610601"/>
          </a:xfrm>
          <a:prstGeom prst="curvedUpArrow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Up Arrow 41"/>
          <p:cNvSpPr/>
          <p:nvPr/>
        </p:nvSpPr>
        <p:spPr>
          <a:xfrm rot="15675662">
            <a:off x="3982459" y="4442545"/>
            <a:ext cx="1969321" cy="633082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90351" y="5787607"/>
            <a:ext cx="125933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ติดเตียง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Striped Right Arrow 44"/>
          <p:cNvSpPr/>
          <p:nvPr/>
        </p:nvSpPr>
        <p:spPr>
          <a:xfrm>
            <a:off x="8256240" y="5757247"/>
            <a:ext cx="432048" cy="648072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2484" y="4612832"/>
            <a:ext cx="327338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DM   HT  Fall  Dementia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7813" y="3013859"/>
            <a:ext cx="242489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</a:rPr>
              <a:t>ติดสังคม  ติดบ้าน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49" name="Elbow Connector 48"/>
          <p:cNvCxnSpPr/>
          <p:nvPr/>
        </p:nvCxnSpPr>
        <p:spPr>
          <a:xfrm rot="16200000" flipH="1">
            <a:off x="4706676" y="2039758"/>
            <a:ext cx="1146383" cy="62549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7031365" y="1554088"/>
            <a:ext cx="938257" cy="93677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2" idx="1"/>
          </p:cNvCxnSpPr>
          <p:nvPr/>
        </p:nvCxnSpPr>
        <p:spPr>
          <a:xfrm rot="10800000" flipV="1">
            <a:off x="7824192" y="1992825"/>
            <a:ext cx="1147268" cy="292387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33" idx="1"/>
          </p:cNvCxnSpPr>
          <p:nvPr/>
        </p:nvCxnSpPr>
        <p:spPr>
          <a:xfrm rot="10800000" flipV="1">
            <a:off x="8397826" y="2925700"/>
            <a:ext cx="918714" cy="38054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4" idx="1"/>
          </p:cNvCxnSpPr>
          <p:nvPr/>
        </p:nvCxnSpPr>
        <p:spPr>
          <a:xfrm rot="10800000">
            <a:off x="7824192" y="3598635"/>
            <a:ext cx="1229972" cy="180923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>
            <a:off x="6888088" y="3487169"/>
            <a:ext cx="1584176" cy="76341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5844446" y="3937101"/>
            <a:ext cx="701276" cy="16768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1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896" y="116632"/>
            <a:ext cx="6552728" cy="720079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Service Plan </a:t>
            </a:r>
            <a:r>
              <a:rPr lang="th-TH" b="1" dirty="0" smtClean="0">
                <a:solidFill>
                  <a:srgbClr val="FF0000"/>
                </a:solidFill>
              </a:rPr>
              <a:t>สาขาปฐมภูมิ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77" y="202438"/>
            <a:ext cx="2952328" cy="35092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</a:rPr>
              <a:t>คณะทำงาน</a:t>
            </a:r>
          </a:p>
          <a:p>
            <a:r>
              <a:rPr lang="th-TH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Service Plan </a:t>
            </a:r>
            <a:r>
              <a:rPr lang="th-TH" sz="2800" b="1" dirty="0" smtClean="0">
                <a:solidFill>
                  <a:srgbClr val="FF0000"/>
                </a:solidFill>
              </a:rPr>
              <a:t>เขต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19</a:t>
            </a:r>
            <a:r>
              <a:rPr lang="th-TH" sz="2800" b="1" dirty="0" smtClean="0">
                <a:solidFill>
                  <a:srgbClr val="002060"/>
                </a:solidFill>
              </a:rPr>
              <a:t>  สาขา</a:t>
            </a:r>
          </a:p>
          <a:p>
            <a:r>
              <a:rPr lang="th-TH" sz="2800" b="1" dirty="0" smtClean="0">
                <a:solidFill>
                  <a:srgbClr val="002060"/>
                </a:solidFill>
              </a:rPr>
              <a:t>จัดทำแผน</a:t>
            </a:r>
          </a:p>
          <a:p>
            <a:r>
              <a:rPr lang="th-TH" sz="2800" b="1" dirty="0" smtClean="0">
                <a:solidFill>
                  <a:srgbClr val="002060"/>
                </a:solidFill>
              </a:rPr>
              <a:t>/ถ่ายทอดแผน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Service Plan </a:t>
            </a:r>
            <a:r>
              <a:rPr lang="th-TH" sz="2800" b="1" dirty="0" smtClean="0">
                <a:solidFill>
                  <a:srgbClr val="FF0000"/>
                </a:solidFill>
              </a:rPr>
              <a:t>ระดับปฐม</a:t>
            </a:r>
            <a:r>
              <a:rPr lang="th-TH" sz="2800" b="1" dirty="0">
                <a:solidFill>
                  <a:srgbClr val="FF0000"/>
                </a:solidFill>
              </a:rPr>
              <a:t>ภูมิ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0621" y="1922935"/>
            <a:ext cx="309946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</a:rPr>
              <a:t>รพ.สต.</a:t>
            </a:r>
            <a:r>
              <a:rPr lang="th-TH" sz="2800" b="1" dirty="0" smtClean="0">
                <a:solidFill>
                  <a:srgbClr val="FF0000"/>
                </a:solidFill>
              </a:rPr>
              <a:t>/ </a:t>
            </a:r>
            <a:r>
              <a:rPr lang="en-US" sz="2800" b="1" dirty="0" smtClean="0">
                <a:solidFill>
                  <a:srgbClr val="FF0000"/>
                </a:solidFill>
              </a:rPr>
              <a:t>PCU</a:t>
            </a:r>
            <a:r>
              <a:rPr lang="th-TH" sz="2800" b="1" dirty="0" smtClean="0">
                <a:solidFill>
                  <a:srgbClr val="FF0000"/>
                </a:solidFill>
              </a:rPr>
              <a:t>/ </a:t>
            </a:r>
            <a:r>
              <a:rPr lang="en-US" sz="2800" b="1" dirty="0" smtClean="0">
                <a:solidFill>
                  <a:srgbClr val="FF0000"/>
                </a:solidFill>
              </a:rPr>
              <a:t>PCC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th-TH" sz="2800" b="1" dirty="0" smtClean="0">
                <a:solidFill>
                  <a:srgbClr val="FF0000"/>
                </a:solidFill>
              </a:rPr>
              <a:t>ขับเคลื่อนแผน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Service  Plan</a:t>
            </a:r>
            <a:r>
              <a:rPr lang="th-TH" sz="2800" b="1" dirty="0" smtClean="0">
                <a:solidFill>
                  <a:srgbClr val="002060"/>
                </a:solidFill>
              </a:rPr>
              <a:t> ปฐมภูมิ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7610" y="1896364"/>
            <a:ext cx="338437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</a:rPr>
              <a:t>สสจ.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th-TH" sz="2800" b="1" dirty="0">
                <a:solidFill>
                  <a:srgbClr val="FF0000"/>
                </a:solidFill>
              </a:rPr>
              <a:t>รพศ. รพท.</a:t>
            </a:r>
          </a:p>
          <a:p>
            <a:pPr algn="ctr"/>
            <a:r>
              <a:rPr lang="th-TH" sz="2800" b="1" dirty="0" smtClean="0">
                <a:solidFill>
                  <a:srgbClr val="7030A0"/>
                </a:solidFill>
              </a:rPr>
              <a:t>รับนโยบาย /ถ่ายทอดแผน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Service Plan</a:t>
            </a:r>
          </a:p>
          <a:p>
            <a:pPr algn="ctr"/>
            <a:r>
              <a:rPr lang="th-TH" sz="2800" b="1" dirty="0" smtClean="0">
                <a:solidFill>
                  <a:srgbClr val="7030A0"/>
                </a:solidFill>
              </a:rPr>
              <a:t>ระดับปฐมภูมิ </a:t>
            </a:r>
            <a:endParaRPr lang="th-TH" sz="2800" b="1" dirty="0">
              <a:solidFill>
                <a:srgbClr val="7030A0"/>
              </a:solidFill>
            </a:endParaRPr>
          </a:p>
          <a:p>
            <a:pPr algn="ctr"/>
            <a:r>
              <a:rPr lang="th-TH" sz="2800" b="1" dirty="0">
                <a:solidFill>
                  <a:srgbClr val="7030A0"/>
                </a:solidFill>
              </a:rPr>
              <a:t>สู่ระดับอำเภอ /</a:t>
            </a:r>
            <a:r>
              <a:rPr lang="th-TH" sz="2800" b="1" dirty="0" smtClean="0">
                <a:solidFill>
                  <a:srgbClr val="7030A0"/>
                </a:solidFill>
              </a:rPr>
              <a:t>ตำบล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3246095" y="2354957"/>
            <a:ext cx="432048" cy="57606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7271864" y="2335900"/>
            <a:ext cx="504056" cy="57606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966" y="3789190"/>
            <a:ext cx="273202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Monitoring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460" y="4579815"/>
            <a:ext cx="15841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CSO  </a:t>
            </a:r>
            <a:r>
              <a:rPr lang="th-TH" sz="2800" b="1" dirty="0" smtClean="0">
                <a:solidFill>
                  <a:srgbClr val="FF0000"/>
                </a:solidFill>
              </a:rPr>
              <a:t>เขต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002" y="4318381"/>
            <a:ext cx="273202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Monitoring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4345" y="3431853"/>
            <a:ext cx="273202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Monitoring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7351" y="4143133"/>
            <a:ext cx="215809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</a:rPr>
              <a:t>ประธาน </a:t>
            </a:r>
            <a:r>
              <a:rPr lang="en-US" sz="2800" b="1" dirty="0" smtClean="0">
                <a:solidFill>
                  <a:srgbClr val="FF0000"/>
                </a:solidFill>
              </a:rPr>
              <a:t>CUP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0748" y="5037787"/>
            <a:ext cx="21580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CSO  </a:t>
            </a:r>
            <a:r>
              <a:rPr lang="th-TH" sz="2800" b="1" dirty="0" smtClean="0">
                <a:solidFill>
                  <a:srgbClr val="FF0000"/>
                </a:solidFill>
              </a:rPr>
              <a:t>จังหวัด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17786975">
            <a:off x="2133353" y="3862899"/>
            <a:ext cx="2084129" cy="87894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7240120">
            <a:off x="6433169" y="3909474"/>
            <a:ext cx="2080595" cy="101464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7281497">
            <a:off x="10579302" y="3527263"/>
            <a:ext cx="1963524" cy="599112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1794" y="5237841"/>
            <a:ext cx="417646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รพสต.ติดดาว /</a:t>
            </a:r>
            <a:r>
              <a:rPr lang="en-US" sz="3600" b="1" dirty="0" smtClean="0">
                <a:solidFill>
                  <a:srgbClr val="FF0000"/>
                </a:solidFill>
              </a:rPr>
              <a:t>PCC </a:t>
            </a:r>
            <a:r>
              <a:rPr lang="th-TH" sz="3600" b="1" dirty="0" smtClean="0">
                <a:solidFill>
                  <a:srgbClr val="FF0000"/>
                </a:solidFill>
              </a:rPr>
              <a:t>คุณภาพ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9530315" y="4809396"/>
            <a:ext cx="720080" cy="428445"/>
          </a:xfrm>
          <a:prstGeom prst="up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32964" y="1140884"/>
            <a:ext cx="734266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P1 </a:t>
            </a:r>
            <a:r>
              <a:rPr lang="th-TH" sz="2800" b="1" dirty="0" smtClean="0">
                <a:solidFill>
                  <a:srgbClr val="FF0000"/>
                </a:solidFill>
              </a:rPr>
              <a:t>บริการส่งเสริม ป้องกันและฟื้นฟูสุขภาพ ร่วมกับท้องถิ่น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th-TH" sz="2800" b="1" dirty="0" smtClean="0">
                <a:solidFill>
                  <a:srgbClr val="FF0000"/>
                </a:solidFill>
              </a:rPr>
              <a:t>สสอ.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830" y="6028659"/>
            <a:ext cx="998456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P2 </a:t>
            </a:r>
            <a:r>
              <a:rPr lang="th-TH" sz="3200" b="1" dirty="0" smtClean="0">
                <a:solidFill>
                  <a:srgbClr val="FF0000"/>
                </a:solidFill>
              </a:rPr>
              <a:t>บริการดูแลผู้สูงอายุ ผู้พิการ </a:t>
            </a:r>
            <a:r>
              <a:rPr lang="en-US" sz="3200" b="1" dirty="0" smtClean="0">
                <a:solidFill>
                  <a:srgbClr val="FF0000"/>
                </a:solidFill>
              </a:rPr>
              <a:t>PC  </a:t>
            </a:r>
            <a:r>
              <a:rPr lang="th-TH" sz="3200" b="1" dirty="0" smtClean="0">
                <a:solidFill>
                  <a:srgbClr val="FF0000"/>
                </a:solidFill>
              </a:rPr>
              <a:t>และเด็กพัฒนาการช้า  ศสม.,รพ.สต.,สสช.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1504" y="1453426"/>
            <a:ext cx="871296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RDU1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รพ.ส่งเสริมการ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ใช้ยาอย่างสมเหตุผล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RDU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Hospital)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A,S,M1,M2,F1,F2,F3</a:t>
            </a:r>
            <a:endParaRPr lang="th-TH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6E1C4C85-47EB-446C-845F-9A845405709B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593288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ทิศทาง  นโยบาย 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สาขา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RDU -AMR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เขตสุขภาพที่ 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368" y="5474605"/>
            <a:ext cx="1137726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RDU2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มีการใช้ยาปฏิชีวนะอย่างรับผิดชอบ   (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Responsible Use of Antibiotics-RUA)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A,S,M1,M2,F1-3,P1-3</a:t>
            </a:r>
            <a:endParaRPr lang="th-TH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1" name="รูปภาพ 29">
            <a:extLst>
              <a:ext uri="{FF2B5EF4-FFF2-40B4-BE49-F238E27FC236}">
                <a16:creationId xmlns:a16="http://schemas.microsoft.com/office/drawing/2014/main" xmlns="" id="{70CDDE36-DC13-459D-A93B-82E643E47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098908"/>
            <a:ext cx="5904656" cy="28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616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1384" y="1217088"/>
            <a:ext cx="3600400" cy="1384995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RDU1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รพ.ส่งเสริมการ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ใช้ยาอย่างสมเหตุผล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RDU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Hospital)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A,S,M1,M2,F1,F2,F3</a:t>
            </a:r>
            <a:endParaRPr lang="th-TH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2184" y="1167426"/>
            <a:ext cx="385243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แผน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63-67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RDU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ขั้น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3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80 %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64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แห่ง 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ปี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  RDU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  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ขั้น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2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80 %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64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แห่ง </a:t>
            </a:r>
            <a:endParaRPr 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ปี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64-67*   RDU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ขั้น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3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80% </a:t>
            </a:r>
            <a:r>
              <a:rPr 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64 </a:t>
            </a:r>
            <a:r>
              <a:rPr lang="th-TH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แห่ง </a:t>
            </a:r>
            <a:endParaRPr lang="en-US" sz="2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โดยทุกจังหวัดดำเนินการตามแผน</a:t>
            </a:r>
            <a:endParaRPr lang="en-US" sz="2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6E1C4C85-47EB-446C-845F-9A845405709B}"/>
              </a:ext>
            </a:extLst>
          </p:cNvPr>
          <p:cNvSpPr txBox="1">
            <a:spLocks/>
          </p:cNvSpPr>
          <p:nvPr/>
        </p:nvSpPr>
        <p:spPr>
          <a:xfrm flipH="1">
            <a:off x="191344" y="65831"/>
            <a:ext cx="11593288" cy="86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121909" tIns="60955" rIns="121909" bIns="6095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ทิศทาง  นโยบาย   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สาขา</a:t>
            </a:r>
            <a:r>
              <a:rPr lang="en-US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RDU -AMR</a:t>
            </a:r>
            <a:r>
              <a:rPr lang="th-TH" altLang="th-TH" sz="3600" b="1" dirty="0" smtClean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alt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เขตสุขภาพที่ 8</a:t>
            </a:r>
            <a:endParaRPr lang="th-TH" altLang="th-TH" sz="36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020" y="5687377"/>
            <a:ext cx="3836894" cy="954107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 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AMR </a:t>
            </a:r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อย่างบูรณาการ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รพ.ระดับ </a:t>
            </a:r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A,S,M1</a:t>
            </a:r>
            <a:endParaRPr lang="th-TH" sz="28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9525" y="5810487"/>
            <a:ext cx="352839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แผน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63-67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AMR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 2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ปี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63-67  </a:t>
            </a:r>
            <a:r>
              <a:rPr lang="th-TH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  การติดเชื้อลดลง   </a:t>
            </a:r>
            <a:r>
              <a:rPr lang="en-US" sz="24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 2"/>
              </a:rPr>
              <a:t>50 %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5629473" y="1430978"/>
            <a:ext cx="576064" cy="5263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iped Right Arrow 3"/>
          <p:cNvSpPr/>
          <p:nvPr/>
        </p:nvSpPr>
        <p:spPr>
          <a:xfrm>
            <a:off x="5386884" y="5897232"/>
            <a:ext cx="720080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รูปภาพ 29">
            <a:extLst>
              <a:ext uri="{FF2B5EF4-FFF2-40B4-BE49-F238E27FC236}">
                <a16:creationId xmlns:a16="http://schemas.microsoft.com/office/drawing/2014/main" xmlns="" id="{70CDDE36-DC13-459D-A93B-82E643E47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259885"/>
            <a:ext cx="5299865" cy="2598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0056" y="1952256"/>
            <a:ext cx="11378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*100</a:t>
            </a:r>
            <a:r>
              <a:rPr lang="en-US" dirty="0">
                <a:solidFill>
                  <a:prstClr val="black"/>
                </a:solidFill>
              </a:rPr>
              <a:t>% </a:t>
            </a:r>
            <a:r>
              <a:rPr lang="en-US" dirty="0" smtClean="0">
                <a:solidFill>
                  <a:prstClr val="black"/>
                </a:solidFill>
              </a:rPr>
              <a:t>(8) </a:t>
            </a:r>
            <a:endParaRPr lang="th-TH" dirty="0">
              <a:solidFill>
                <a:prstClr val="black"/>
              </a:solidFill>
            </a:endParaRPr>
          </a:p>
        </p:txBody>
      </p:sp>
      <p:cxnSp>
        <p:nvCxnSpPr>
          <p:cNvPr id="11" name="ตัวเชื่อมต่อหักมุม 10"/>
          <p:cNvCxnSpPr>
            <a:endCxn id="7" idx="1"/>
          </p:cNvCxnSpPr>
          <p:nvPr/>
        </p:nvCxnSpPr>
        <p:spPr>
          <a:xfrm rot="5400000" flipH="1" flipV="1">
            <a:off x="6155958" y="2292988"/>
            <a:ext cx="600164" cy="288032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56240" y="3623087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*80</a:t>
            </a:r>
            <a:r>
              <a:rPr lang="en-US" dirty="0">
                <a:solidFill>
                  <a:prstClr val="black"/>
                </a:solidFill>
              </a:rPr>
              <a:t>% </a:t>
            </a:r>
            <a:r>
              <a:rPr lang="en-US" dirty="0" smtClean="0">
                <a:solidFill>
                  <a:prstClr val="black"/>
                </a:solidFill>
              </a:rPr>
              <a:t>(10)</a:t>
            </a:r>
            <a:r>
              <a:rPr lang="en-US" dirty="0" smtClean="0"/>
              <a:t> </a:t>
            </a:r>
            <a:endParaRPr lang="th-TH" dirty="0"/>
          </a:p>
        </p:txBody>
      </p:sp>
      <p:cxnSp>
        <p:nvCxnSpPr>
          <p:cNvPr id="25" name="ตัวเชื่อมต่อหักมุม 24"/>
          <p:cNvCxnSpPr>
            <a:endCxn id="24" idx="1"/>
          </p:cNvCxnSpPr>
          <p:nvPr/>
        </p:nvCxnSpPr>
        <p:spPr>
          <a:xfrm>
            <a:off x="7104112" y="3717032"/>
            <a:ext cx="1152128" cy="90721"/>
          </a:xfrm>
          <a:prstGeom prst="bentConnector3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67436" y="4991457"/>
            <a:ext cx="122470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*80% (14)</a:t>
            </a:r>
            <a:r>
              <a:rPr lang="en-US" dirty="0" smtClean="0"/>
              <a:t> </a:t>
            </a:r>
            <a:endParaRPr lang="th-TH" dirty="0"/>
          </a:p>
        </p:txBody>
      </p:sp>
      <p:cxnSp>
        <p:nvCxnSpPr>
          <p:cNvPr id="32" name="ตัวเชื่อมต่อหักมุม 31"/>
          <p:cNvCxnSpPr>
            <a:endCxn id="31" idx="1"/>
          </p:cNvCxnSpPr>
          <p:nvPr/>
        </p:nvCxnSpPr>
        <p:spPr>
          <a:xfrm rot="5400000">
            <a:off x="5780982" y="4751561"/>
            <a:ext cx="811017" cy="38107"/>
          </a:xfrm>
          <a:prstGeom prst="bentConnector4">
            <a:avLst>
              <a:gd name="adj1" fmla="val 38615"/>
              <a:gd name="adj2" fmla="val 699890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35560" y="2552420"/>
            <a:ext cx="12241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*80% (11)</a:t>
            </a:r>
            <a:r>
              <a:rPr lang="en-US" dirty="0" smtClean="0"/>
              <a:t> </a:t>
            </a:r>
            <a:endParaRPr lang="th-TH" dirty="0"/>
          </a:p>
        </p:txBody>
      </p:sp>
      <p:cxnSp>
        <p:nvCxnSpPr>
          <p:cNvPr id="38" name="ตัวเชื่อมต่อหักมุม 37"/>
          <p:cNvCxnSpPr/>
          <p:nvPr/>
        </p:nvCxnSpPr>
        <p:spPr>
          <a:xfrm rot="16200000" flipH="1">
            <a:off x="2525594" y="3012954"/>
            <a:ext cx="600164" cy="417760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27240" y="1969726"/>
            <a:ext cx="12926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*100% (9) </a:t>
            </a:r>
            <a:endParaRPr lang="th-TH" dirty="0"/>
          </a:p>
        </p:txBody>
      </p:sp>
      <p:cxnSp>
        <p:nvCxnSpPr>
          <p:cNvPr id="41" name="ตัวเชื่อมต่อหักมุม 40"/>
          <p:cNvCxnSpPr/>
          <p:nvPr/>
        </p:nvCxnSpPr>
        <p:spPr>
          <a:xfrm rot="16200000" flipH="1">
            <a:off x="4617274" y="2430260"/>
            <a:ext cx="600164" cy="417760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38812" y="5319985"/>
            <a:ext cx="12491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*80% (17) </a:t>
            </a:r>
            <a:endParaRPr lang="en-US" dirty="0"/>
          </a:p>
        </p:txBody>
      </p:sp>
      <p:cxnSp>
        <p:nvCxnSpPr>
          <p:cNvPr id="43" name="ตัวเชื่อมต่อหักมุม 42"/>
          <p:cNvCxnSpPr>
            <a:endCxn id="42" idx="0"/>
          </p:cNvCxnSpPr>
          <p:nvPr/>
        </p:nvCxnSpPr>
        <p:spPr>
          <a:xfrm rot="16200000" flipH="1">
            <a:off x="4708931" y="4665516"/>
            <a:ext cx="863242" cy="445696"/>
          </a:xfrm>
          <a:prstGeom prst="bentConnector3">
            <a:avLst>
              <a:gd name="adj1" fmla="val 50000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9696" y="5228632"/>
            <a:ext cx="11750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*100</a:t>
            </a:r>
            <a:r>
              <a:rPr lang="en-US" dirty="0">
                <a:solidFill>
                  <a:prstClr val="black"/>
                </a:solidFill>
              </a:rPr>
              <a:t>% </a:t>
            </a:r>
            <a:r>
              <a:rPr lang="en-US" dirty="0" smtClean="0">
                <a:solidFill>
                  <a:prstClr val="black"/>
                </a:solidFill>
              </a:rPr>
              <a:t>(6)</a:t>
            </a:r>
            <a:r>
              <a:rPr lang="en-US" dirty="0" smtClean="0"/>
              <a:t> </a:t>
            </a:r>
            <a:endParaRPr lang="th-TH" dirty="0"/>
          </a:p>
        </p:txBody>
      </p:sp>
      <p:cxnSp>
        <p:nvCxnSpPr>
          <p:cNvPr id="45" name="ตัวเชื่อมต่อหักมุม 44"/>
          <p:cNvCxnSpPr/>
          <p:nvPr/>
        </p:nvCxnSpPr>
        <p:spPr>
          <a:xfrm rot="16200000" flipH="1">
            <a:off x="3697332" y="4698724"/>
            <a:ext cx="863242" cy="196574"/>
          </a:xfrm>
          <a:prstGeom prst="bentConnector3">
            <a:avLst>
              <a:gd name="adj1" fmla="val 50000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11281</TotalTime>
  <Words>14040</Words>
  <Application>Microsoft Office PowerPoint</Application>
  <PresentationFormat>Custom</PresentationFormat>
  <Paragraphs>4720</Paragraphs>
  <Slides>103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ทิศทางนโยบายการพัฒนา  เขตสุขภาพที่ 8  ปี  2562-2567    </vt:lpstr>
      <vt:lpstr>PowerPoint Presentation</vt:lpstr>
      <vt:lpstr> ทิศทางนโยบายการพัฒนา  เขตสุขภาพที่ 8  ปี  2562-2567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SD D3 บริการคลินิก  COPD ในรพ.ระดับ   A,S,M,F</vt:lpstr>
      <vt:lpstr>PowerPoint Presentation</vt:lpstr>
      <vt:lpstr>SD D3 บริการคลินิก  COPD ในรพ.ระดับ   A,S,M1,M2,F1-3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Service Plan สาขาปฐมภูมิ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สาขาหัวใจ</dc:title>
  <dc:creator>Rutchada</dc:creator>
  <cp:lastModifiedBy>Rutchada</cp:lastModifiedBy>
  <cp:revision>817</cp:revision>
  <cp:lastPrinted>2019-05-30T03:33:07Z</cp:lastPrinted>
  <dcterms:created xsi:type="dcterms:W3CDTF">2018-10-29T09:23:50Z</dcterms:created>
  <dcterms:modified xsi:type="dcterms:W3CDTF">2019-08-13T13:35:03Z</dcterms:modified>
</cp:coreProperties>
</file>